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10"/>
  </p:notesMasterIdLst>
  <p:sldIdLst>
    <p:sldId id="326" r:id="rId6"/>
    <p:sldId id="308" r:id="rId7"/>
    <p:sldId id="321" r:id="rId8"/>
    <p:sldId id="324" r:id="rId9"/>
  </p:sldIdLst>
  <p:sldSz cx="7772400" cy="10058400"/>
  <p:notesSz cx="7010400" cy="92964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C2B665-A650-5962-0408-C2609208F8C3}" name="Golden, Thomas" initials="GT" userId="S::tgolden@aquent.com::4ad55533-6d75-4d85-9471-eebcd5553e29" providerId="AD"/>
  <p188:author id="{5975339B-5C87-7991-62E7-29D2DAEA0AD1}" name="Jeannette Bordeau" initials="JB" userId="S::jbordeau@aquent.com::8d61efc4-73ee-4c35-853c-c19c011a72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cki White" initials="vw" lastIdx="11" clrIdx="0">
    <p:extLst>
      <p:ext uri="{19B8F6BF-5375-455C-9EA6-DF929625EA0E}">
        <p15:presenceInfo xmlns:p15="http://schemas.microsoft.com/office/powerpoint/2012/main" userId="Vicki White" providerId="None"/>
      </p:ext>
    </p:extLst>
  </p:cmAuthor>
  <p:cmAuthor id="2" name="VW" initials="VW" lastIdx="12" clrIdx="1">
    <p:extLst>
      <p:ext uri="{19B8F6BF-5375-455C-9EA6-DF929625EA0E}">
        <p15:presenceInfo xmlns:p15="http://schemas.microsoft.com/office/powerpoint/2012/main" userId="VW" providerId="None"/>
      </p:ext>
    </p:extLst>
  </p:cmAuthor>
  <p:cmAuthor id="3" name="Jeannette Bordeau" initials="JB" lastIdx="43" clrIdx="2">
    <p:extLst>
      <p:ext uri="{19B8F6BF-5375-455C-9EA6-DF929625EA0E}">
        <p15:presenceInfo xmlns:p15="http://schemas.microsoft.com/office/powerpoint/2012/main" userId="S::jbordeau@aquent.com::8d61efc4-73ee-4c35-853c-c19c011a72ef" providerId="AD"/>
      </p:ext>
    </p:extLst>
  </p:cmAuthor>
  <p:cmAuthor id="4" name="Lynn Butler Bradford" initials="LB" lastIdx="52" clrIdx="3">
    <p:extLst>
      <p:ext uri="{19B8F6BF-5375-455C-9EA6-DF929625EA0E}">
        <p15:presenceInfo xmlns:p15="http://schemas.microsoft.com/office/powerpoint/2012/main" userId="Lynn Butler Bradford" providerId="None"/>
      </p:ext>
    </p:extLst>
  </p:cmAuthor>
  <p:cmAuthor id="5" name="Gayle Norris" initials="GN" lastIdx="2" clrIdx="4">
    <p:extLst>
      <p:ext uri="{19B8F6BF-5375-455C-9EA6-DF929625EA0E}">
        <p15:presenceInfo xmlns:p15="http://schemas.microsoft.com/office/powerpoint/2012/main" userId="S::gnorris@aquentllc.onmicrosoft.com::f710010c-06f5-4e4c-b4de-767822d593d9" providerId="AD"/>
      </p:ext>
    </p:extLst>
  </p:cmAuthor>
  <p:cmAuthor id="6" name="Dave Weinzimer" initials="DW" lastIdx="14" clrIdx="5">
    <p:extLst>
      <p:ext uri="{19B8F6BF-5375-455C-9EA6-DF929625EA0E}">
        <p15:presenceInfo xmlns:p15="http://schemas.microsoft.com/office/powerpoint/2012/main" userId="S::dweinzimer@aquent.com::5a613401-1565-4f92-ba2d-d557128d9641" providerId="AD"/>
      </p:ext>
    </p:extLst>
  </p:cmAuthor>
  <p:cmAuthor id="7" name="Kientzler, Tom" initials="KT" lastIdx="1" clrIdx="6">
    <p:extLst>
      <p:ext uri="{19B8F6BF-5375-455C-9EA6-DF929625EA0E}">
        <p15:presenceInfo xmlns:p15="http://schemas.microsoft.com/office/powerpoint/2012/main" userId="S::tkientzler@metlife.com::5dae904b-a8b8-443c-b8b6-ecd9bd65682e" providerId="AD"/>
      </p:ext>
    </p:extLst>
  </p:cmAuthor>
  <p:cmAuthor id="8" name="Anne Dullaghan" initials="AD" lastIdx="5" clrIdx="7">
    <p:extLst>
      <p:ext uri="{19B8F6BF-5375-455C-9EA6-DF929625EA0E}">
        <p15:presenceInfo xmlns:p15="http://schemas.microsoft.com/office/powerpoint/2012/main" userId="S::Anne.Dullaghan@CRTKL.com::b5fd0c92-1d47-4c6e-8dc8-180323723556" providerId="AD"/>
      </p:ext>
    </p:extLst>
  </p:cmAuthor>
  <p:cmAuthor id="9" name="Chris Lam" initials="CL" lastIdx="6" clrIdx="8">
    <p:extLst>
      <p:ext uri="{19B8F6BF-5375-455C-9EA6-DF929625EA0E}">
        <p15:presenceInfo xmlns:p15="http://schemas.microsoft.com/office/powerpoint/2012/main" userId="f2fc2b591e161f5f" providerId="Windows Live"/>
      </p:ext>
    </p:extLst>
  </p:cmAuthor>
  <p:cmAuthor id="10" name="Golden, Thomas" initials="GT" lastIdx="11" clrIdx="9">
    <p:extLst>
      <p:ext uri="{19B8F6BF-5375-455C-9EA6-DF929625EA0E}">
        <p15:presenceInfo xmlns:p15="http://schemas.microsoft.com/office/powerpoint/2012/main" userId="S::tgolden@aquent.com::4ad55533-6d75-4d85-9471-eebcd5553e29" providerId="AD"/>
      </p:ext>
    </p:extLst>
  </p:cmAuthor>
  <p:cmAuthor id="11" name="Ochs, Laura" initials="OL" lastIdx="21" clrIdx="10">
    <p:extLst>
      <p:ext uri="{19B8F6BF-5375-455C-9EA6-DF929625EA0E}">
        <p15:presenceInfo xmlns:p15="http://schemas.microsoft.com/office/powerpoint/2012/main" userId="S::lochs@metlife.com::d36d3d17-622d-4b08-8e7c-27ebd5b6f857" providerId="AD"/>
      </p:ext>
    </p:extLst>
  </p:cmAuthor>
  <p:cmAuthor id="12" name="Ochs, Laura" initials="OL [2]" lastIdx="7" clrIdx="11">
    <p:extLst>
      <p:ext uri="{19B8F6BF-5375-455C-9EA6-DF929625EA0E}">
        <p15:presenceInfo xmlns:p15="http://schemas.microsoft.com/office/powerpoint/2012/main" userId="S::lochs@metlife.com::8f5de5c0-78bd-40e8-a473-5201892d1845" providerId="AD"/>
      </p:ext>
    </p:extLst>
  </p:cmAuthor>
  <p:cmAuthor id="13" name="Bettencourt, Sheryl" initials="BS" lastIdx="2" clrIdx="12">
    <p:extLst>
      <p:ext uri="{19B8F6BF-5375-455C-9EA6-DF929625EA0E}">
        <p15:presenceInfo xmlns:p15="http://schemas.microsoft.com/office/powerpoint/2012/main" userId="S::sbettencourt@aquent.com::1093bb08-114d-405e-92dc-a1569be483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13FF4-FCDE-44A2-AF7D-C3722F4FFA25}" v="9" dt="2022-10-19T15:08:11.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91" autoAdjust="0"/>
    <p:restoredTop sz="94830" autoAdjust="0"/>
  </p:normalViewPr>
  <p:slideViewPr>
    <p:cSldViewPr snapToGrid="0" showGuides="1">
      <p:cViewPr varScale="1">
        <p:scale>
          <a:sx n="74" d="100"/>
          <a:sy n="74" d="100"/>
        </p:scale>
        <p:origin x="3510" y="78"/>
      </p:cViewPr>
      <p:guideLst>
        <p:guide orient="horz" pos="3168"/>
        <p:guide pos="244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0F66E2-040D-44D2-821D-4442220C9A32}" type="datetimeFigureOut">
              <a:rPr lang="en-US" smtClean="0"/>
              <a:t>11/16/2022</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1EF743-29AB-4CFA-ABB6-1515906326EA}" type="slidenum">
              <a:rPr lang="en-US" smtClean="0"/>
              <a:t>‹#›</a:t>
            </a:fld>
            <a:endParaRPr lang="en-US"/>
          </a:p>
        </p:txBody>
      </p:sp>
    </p:spTree>
    <p:extLst>
      <p:ext uri="{BB962C8B-B14F-4D97-AF65-F5344CB8AC3E}">
        <p14:creationId xmlns:p14="http://schemas.microsoft.com/office/powerpoint/2010/main" val="253395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EF743-29AB-4CFA-ABB6-1515906326EA}" type="slidenum">
              <a:rPr lang="en-US" smtClean="0"/>
              <a:t>1</a:t>
            </a:fld>
            <a:endParaRPr lang="en-US"/>
          </a:p>
        </p:txBody>
      </p:sp>
    </p:spTree>
    <p:extLst>
      <p:ext uri="{BB962C8B-B14F-4D97-AF65-F5344CB8AC3E}">
        <p14:creationId xmlns:p14="http://schemas.microsoft.com/office/powerpoint/2010/main" val="35853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EF743-29AB-4CFA-ABB6-1515906326EA}" type="slidenum">
              <a:rPr lang="en-US" smtClean="0"/>
              <a:t>3</a:t>
            </a:fld>
            <a:endParaRPr lang="en-US"/>
          </a:p>
        </p:txBody>
      </p:sp>
    </p:spTree>
    <p:extLst>
      <p:ext uri="{BB962C8B-B14F-4D97-AF65-F5344CB8AC3E}">
        <p14:creationId xmlns:p14="http://schemas.microsoft.com/office/powerpoint/2010/main" val="388463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EF743-29AB-4CFA-ABB6-1515906326EA}" type="slidenum">
              <a:rPr lang="en-US" smtClean="0"/>
              <a:t>4</a:t>
            </a:fld>
            <a:endParaRPr lang="en-US"/>
          </a:p>
        </p:txBody>
      </p:sp>
    </p:spTree>
    <p:extLst>
      <p:ext uri="{BB962C8B-B14F-4D97-AF65-F5344CB8AC3E}">
        <p14:creationId xmlns:p14="http://schemas.microsoft.com/office/powerpoint/2010/main" val="2502029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oklet pg 1">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8CF77485-10CD-462B-B7CC-66648B2C3325}"/>
              </a:ext>
            </a:extLst>
          </p:cNvPr>
          <p:cNvSpPr>
            <a:spLocks noGrp="1"/>
          </p:cNvSpPr>
          <p:nvPr userDrawn="1">
            <p:ph type="body" sz="quarter" idx="25"/>
          </p:nvPr>
        </p:nvSpPr>
        <p:spPr>
          <a:xfrm>
            <a:off x="457199" y="5143652"/>
            <a:ext cx="4846320" cy="1463040"/>
          </a:xfrm>
        </p:spPr>
        <p:txBody>
          <a:bodyPr/>
          <a:lstStyle>
            <a:lvl1pPr>
              <a:spcAft>
                <a:spcPts val="900"/>
              </a:spcAft>
              <a:defRPr sz="1000" spc="0" baseline="0"/>
            </a:lvl1pPr>
            <a:lvl2pPr marL="118872" indent="-118872">
              <a:buFont typeface="Arial" panose="020B0604020202020204" pitchFamily="34" charset="0"/>
              <a:buChar char="•"/>
              <a:defRPr sz="1000"/>
            </a:lvl2pPr>
          </a:lstStyle>
          <a:p>
            <a:pPr lvl="0"/>
            <a:r>
              <a:rPr lang="en-US" dirty="0"/>
              <a:t>Click to edit Master text styles</a:t>
            </a:r>
          </a:p>
          <a:p>
            <a:pPr lvl="1"/>
            <a:r>
              <a:rPr lang="en-US" dirty="0"/>
              <a:t>Level 2</a:t>
            </a:r>
          </a:p>
        </p:txBody>
      </p:sp>
      <p:sp>
        <p:nvSpPr>
          <p:cNvPr id="61" name="Text Placeholder 20">
            <a:extLst>
              <a:ext uri="{FF2B5EF4-FFF2-40B4-BE49-F238E27FC236}">
                <a16:creationId xmlns:a16="http://schemas.microsoft.com/office/drawing/2014/main" id="{C04E0EE8-0D7C-4518-93A8-1A801D69D13B}"/>
              </a:ext>
            </a:extLst>
          </p:cNvPr>
          <p:cNvSpPr>
            <a:spLocks noGrp="1"/>
          </p:cNvSpPr>
          <p:nvPr userDrawn="1">
            <p:ph type="body" sz="quarter" idx="35"/>
          </p:nvPr>
        </p:nvSpPr>
        <p:spPr>
          <a:xfrm>
            <a:off x="457200" y="4821539"/>
            <a:ext cx="4937760" cy="274320"/>
          </a:xfrm>
        </p:spPr>
        <p:txBody>
          <a:bodyPr/>
          <a:lstStyle>
            <a:lvl1pPr>
              <a:spcAft>
                <a:spcPts val="0"/>
              </a:spcAft>
              <a:defRPr sz="1400" b="1">
                <a:solidFill>
                  <a:schemeClr val="tx1"/>
                </a:solidFill>
              </a:defRPr>
            </a:lvl1pPr>
          </a:lstStyle>
          <a:p>
            <a:pPr lvl="0"/>
            <a:r>
              <a:rPr lang="en-US" dirty="0"/>
              <a:t>Click to edit Master text style</a:t>
            </a:r>
          </a:p>
        </p:txBody>
      </p:sp>
      <p:sp>
        <p:nvSpPr>
          <p:cNvPr id="9" name="Picture Placeholder 8">
            <a:extLst>
              <a:ext uri="{FF2B5EF4-FFF2-40B4-BE49-F238E27FC236}">
                <a16:creationId xmlns:a16="http://schemas.microsoft.com/office/drawing/2014/main" id="{215735E6-F1BA-485A-A749-540570798CAE}"/>
              </a:ext>
            </a:extLst>
          </p:cNvPr>
          <p:cNvSpPr>
            <a:spLocks noGrp="1"/>
          </p:cNvSpPr>
          <p:nvPr>
            <p:ph type="pic" sz="quarter" idx="53"/>
          </p:nvPr>
        </p:nvSpPr>
        <p:spPr>
          <a:xfrm>
            <a:off x="0" y="1028601"/>
            <a:ext cx="7772400" cy="3429000"/>
          </a:xfrm>
          <a:solidFill>
            <a:schemeClr val="tx2"/>
          </a:solidFill>
        </p:spPr>
        <p:txBody>
          <a:bodyPr/>
          <a:lstStyle>
            <a:lvl1pPr algn="ctr">
              <a:defRPr/>
            </a:lvl1pPr>
          </a:lstStyle>
          <a:p>
            <a:endParaRPr lang="en-US"/>
          </a:p>
        </p:txBody>
      </p:sp>
      <p:sp>
        <p:nvSpPr>
          <p:cNvPr id="27" name="Text Placeholder 20">
            <a:extLst>
              <a:ext uri="{FF2B5EF4-FFF2-40B4-BE49-F238E27FC236}">
                <a16:creationId xmlns:a16="http://schemas.microsoft.com/office/drawing/2014/main" id="{55E20534-684D-4D5A-A585-15D6022A6318}"/>
              </a:ext>
            </a:extLst>
          </p:cNvPr>
          <p:cNvSpPr>
            <a:spLocks noGrp="1"/>
          </p:cNvSpPr>
          <p:nvPr>
            <p:ph type="body" sz="quarter" idx="47"/>
          </p:nvPr>
        </p:nvSpPr>
        <p:spPr>
          <a:xfrm>
            <a:off x="1686320" y="9581072"/>
            <a:ext cx="4399759" cy="220312"/>
          </a:xfrm>
        </p:spPr>
        <p:txBody>
          <a:bodyPr/>
          <a:lstStyle>
            <a:lvl1pPr algn="ctr">
              <a:spcAft>
                <a:spcPts val="0"/>
              </a:spcAft>
              <a:defRPr sz="1000" b="0" spc="0" baseline="0">
                <a:solidFill>
                  <a:schemeClr val="tx1"/>
                </a:solidFill>
              </a:defRPr>
            </a:lvl1pPr>
          </a:lstStyle>
          <a:p>
            <a:pPr lvl="0"/>
            <a:r>
              <a:rPr lang="en-US" dirty="0"/>
              <a:t>Click to edit Master text style</a:t>
            </a:r>
          </a:p>
        </p:txBody>
      </p:sp>
      <p:sp>
        <p:nvSpPr>
          <p:cNvPr id="16" name="Text Placeholder 16">
            <a:extLst>
              <a:ext uri="{FF2B5EF4-FFF2-40B4-BE49-F238E27FC236}">
                <a16:creationId xmlns:a16="http://schemas.microsoft.com/office/drawing/2014/main" id="{33944753-8C24-4CC4-954A-0403E2E87227}"/>
              </a:ext>
            </a:extLst>
          </p:cNvPr>
          <p:cNvSpPr>
            <a:spLocks noGrp="1"/>
          </p:cNvSpPr>
          <p:nvPr>
            <p:ph type="body" sz="quarter" idx="20"/>
          </p:nvPr>
        </p:nvSpPr>
        <p:spPr>
          <a:xfrm>
            <a:off x="5532120" y="6025841"/>
            <a:ext cx="1783080" cy="686269"/>
          </a:xfrm>
          <a:solidFill>
            <a:schemeClr val="accent2"/>
          </a:solidFill>
        </p:spPr>
        <p:txBody>
          <a:bodyPr lIns="182880" tIns="182880" rIns="91440" bIns="182880" anchor="ctr"/>
          <a:lstStyle>
            <a:lvl1pPr>
              <a:spcAft>
                <a:spcPts val="0"/>
              </a:spcAft>
              <a:defRPr sz="1400" b="1"/>
            </a:lvl1pPr>
          </a:lstStyle>
          <a:p>
            <a:pPr lvl="0"/>
            <a:r>
              <a:rPr lang="en-US" dirty="0"/>
              <a:t>Click to edit Master text styles</a:t>
            </a:r>
          </a:p>
        </p:txBody>
      </p:sp>
      <p:sp>
        <p:nvSpPr>
          <p:cNvPr id="17" name="Text Placeholder 16">
            <a:extLst>
              <a:ext uri="{FF2B5EF4-FFF2-40B4-BE49-F238E27FC236}">
                <a16:creationId xmlns:a16="http://schemas.microsoft.com/office/drawing/2014/main" id="{F25AA124-BEB8-41C8-B66E-5D5B9E0D79D9}"/>
              </a:ext>
            </a:extLst>
          </p:cNvPr>
          <p:cNvSpPr>
            <a:spLocks noGrp="1"/>
          </p:cNvSpPr>
          <p:nvPr>
            <p:ph type="body" sz="quarter" idx="21"/>
          </p:nvPr>
        </p:nvSpPr>
        <p:spPr>
          <a:xfrm>
            <a:off x="5532120" y="6719435"/>
            <a:ext cx="1783080" cy="1438795"/>
          </a:xfrm>
          <a:solidFill>
            <a:srgbClr val="F2F2F2"/>
          </a:solidFill>
        </p:spPr>
        <p:txBody>
          <a:bodyPr lIns="182880" tIns="137160" rIns="91440" bIns="137160" anchor="t"/>
          <a:lstStyle>
            <a:lvl1pPr marL="112713" indent="-112713">
              <a:buFont typeface="Arial" panose="020B0604020202020204" pitchFamily="34" charset="0"/>
              <a:buChar char="•"/>
              <a:defRPr sz="1000" b="0"/>
            </a:lvl1pPr>
          </a:lstStyle>
          <a:p>
            <a:pPr lvl="0"/>
            <a:r>
              <a:rPr lang="en-US" dirty="0"/>
              <a:t>Click to edit Master text styles</a:t>
            </a:r>
          </a:p>
        </p:txBody>
      </p:sp>
      <p:sp>
        <p:nvSpPr>
          <p:cNvPr id="18" name="Text Placeholder 16">
            <a:extLst>
              <a:ext uri="{FF2B5EF4-FFF2-40B4-BE49-F238E27FC236}">
                <a16:creationId xmlns:a16="http://schemas.microsoft.com/office/drawing/2014/main" id="{5F715B3D-8DAB-47AE-8BE2-57B7E5C8FE4A}"/>
              </a:ext>
            </a:extLst>
          </p:cNvPr>
          <p:cNvSpPr>
            <a:spLocks noGrp="1"/>
          </p:cNvSpPr>
          <p:nvPr>
            <p:ph type="body" sz="quarter" idx="32"/>
          </p:nvPr>
        </p:nvSpPr>
        <p:spPr>
          <a:xfrm>
            <a:off x="5532120" y="4845328"/>
            <a:ext cx="1783080" cy="1035114"/>
          </a:xfrm>
          <a:solidFill>
            <a:srgbClr val="F2F2F2"/>
          </a:solidFill>
        </p:spPr>
        <p:txBody>
          <a:bodyPr lIns="182880" tIns="137160" rIns="91440" bIns="137160" anchor="t"/>
          <a:lstStyle>
            <a:lvl1pPr>
              <a:spcAft>
                <a:spcPts val="0"/>
              </a:spcAft>
              <a:defRPr sz="1000" b="0"/>
            </a:lvl1pPr>
          </a:lstStyle>
          <a:p>
            <a:pPr lvl="0"/>
            <a:r>
              <a:rPr lang="en-US" dirty="0"/>
              <a:t>Click to edit Master text styles</a:t>
            </a:r>
          </a:p>
        </p:txBody>
      </p:sp>
      <p:sp>
        <p:nvSpPr>
          <p:cNvPr id="22" name="Text Placeholder 29">
            <a:extLst>
              <a:ext uri="{FF2B5EF4-FFF2-40B4-BE49-F238E27FC236}">
                <a16:creationId xmlns:a16="http://schemas.microsoft.com/office/drawing/2014/main" id="{F12AF49A-400F-4FFF-B625-A81265242044}"/>
              </a:ext>
            </a:extLst>
          </p:cNvPr>
          <p:cNvSpPr>
            <a:spLocks noGrp="1"/>
          </p:cNvSpPr>
          <p:nvPr>
            <p:ph type="body" sz="quarter" idx="51"/>
          </p:nvPr>
        </p:nvSpPr>
        <p:spPr>
          <a:xfrm>
            <a:off x="457200" y="6995642"/>
            <a:ext cx="1097280" cy="64008"/>
          </a:xfrm>
          <a:solidFill>
            <a:schemeClr val="accent1"/>
          </a:solidFill>
        </p:spPr>
        <p:txBody>
          <a:bodyPr/>
          <a:lstStyle>
            <a:lvl1pPr>
              <a:defRPr sz="400">
                <a:solidFill>
                  <a:schemeClr val="accent1"/>
                </a:solidFill>
              </a:defRPr>
            </a:lvl1pPr>
            <a:lvl2pPr marL="0" indent="0">
              <a:buNone/>
              <a:defRPr/>
            </a:lvl2pPr>
          </a:lstStyle>
          <a:p>
            <a:pPr lvl="0"/>
            <a:r>
              <a:rPr lang="en-US" dirty="0"/>
              <a:t>Click to edit Master text styles</a:t>
            </a:r>
          </a:p>
        </p:txBody>
      </p:sp>
      <p:sp>
        <p:nvSpPr>
          <p:cNvPr id="23" name="Text Placeholder 20">
            <a:extLst>
              <a:ext uri="{FF2B5EF4-FFF2-40B4-BE49-F238E27FC236}">
                <a16:creationId xmlns:a16="http://schemas.microsoft.com/office/drawing/2014/main" id="{EBBB6A9E-9477-4E0F-9A71-3D2E03F33EC1}"/>
              </a:ext>
            </a:extLst>
          </p:cNvPr>
          <p:cNvSpPr>
            <a:spLocks noGrp="1"/>
          </p:cNvSpPr>
          <p:nvPr>
            <p:ph type="body" sz="quarter" idx="57"/>
          </p:nvPr>
        </p:nvSpPr>
        <p:spPr>
          <a:xfrm>
            <a:off x="457198" y="7177104"/>
            <a:ext cx="4663440" cy="274320"/>
          </a:xfrm>
        </p:spPr>
        <p:txBody>
          <a:bodyPr/>
          <a:lstStyle>
            <a:lvl1pPr>
              <a:spcBef>
                <a:spcPts val="0"/>
              </a:spcBef>
              <a:spcAft>
                <a:spcPts val="900"/>
              </a:spcAft>
              <a:defRPr sz="1400" b="1" spc="0" baseline="0">
                <a:solidFill>
                  <a:schemeClr val="tx1"/>
                </a:solidFill>
              </a:defRPr>
            </a:lvl1pPr>
            <a:lvl2pPr>
              <a:spcBef>
                <a:spcPts val="0"/>
              </a:spcBef>
              <a:spcAft>
                <a:spcPts val="900"/>
              </a:spcAft>
              <a:defRPr sz="1400" b="1" spc="0" baseline="0">
                <a:solidFill>
                  <a:schemeClr val="tx1"/>
                </a:solidFill>
              </a:defRPr>
            </a:lvl2pPr>
            <a:lvl3pPr>
              <a:spcBef>
                <a:spcPts val="300"/>
              </a:spcBef>
              <a:defRPr sz="900"/>
            </a:lvl3pPr>
            <a:lvl4pPr>
              <a:spcBef>
                <a:spcPts val="300"/>
              </a:spcBef>
              <a:defRPr sz="900"/>
            </a:lvl4pPr>
            <a:lvl5pPr>
              <a:spcBef>
                <a:spcPts val="300"/>
              </a:spcBef>
              <a:defRPr sz="900"/>
            </a:lvl5pPr>
          </a:lstStyle>
          <a:p>
            <a:pPr lvl="0"/>
            <a:r>
              <a:rPr lang="en-US" dirty="0"/>
              <a:t>Click to edit Master text styles</a:t>
            </a:r>
          </a:p>
          <a:p>
            <a:pPr lvl="1"/>
            <a:endParaRPr lang="en-US" dirty="0"/>
          </a:p>
        </p:txBody>
      </p:sp>
      <p:sp>
        <p:nvSpPr>
          <p:cNvPr id="24" name="Text Placeholder 20">
            <a:extLst>
              <a:ext uri="{FF2B5EF4-FFF2-40B4-BE49-F238E27FC236}">
                <a16:creationId xmlns:a16="http://schemas.microsoft.com/office/drawing/2014/main" id="{BA050C12-0328-4315-B0E6-41FCA6972999}"/>
              </a:ext>
            </a:extLst>
          </p:cNvPr>
          <p:cNvSpPr>
            <a:spLocks noGrp="1"/>
          </p:cNvSpPr>
          <p:nvPr>
            <p:ph type="body" sz="quarter" idx="58"/>
          </p:nvPr>
        </p:nvSpPr>
        <p:spPr>
          <a:xfrm>
            <a:off x="683740" y="7522019"/>
            <a:ext cx="4663440" cy="1097280"/>
          </a:xfrm>
        </p:spPr>
        <p:txBody>
          <a:bodyPr/>
          <a:lstStyle>
            <a:lvl1pPr>
              <a:spcBef>
                <a:spcPts val="0"/>
              </a:spcBef>
              <a:spcAft>
                <a:spcPts val="900"/>
              </a:spcAft>
              <a:defRPr sz="1000" spc="0" baseline="0"/>
            </a:lvl1pPr>
            <a:lvl2pPr>
              <a:spcBef>
                <a:spcPts val="0"/>
              </a:spcBef>
              <a:spcAft>
                <a:spcPts val="900"/>
              </a:spcAft>
              <a:defRPr sz="1000" spc="0" baseline="0"/>
            </a:lvl2pPr>
            <a:lvl3pPr>
              <a:spcBef>
                <a:spcPts val="300"/>
              </a:spcBef>
              <a:defRPr sz="900"/>
            </a:lvl3pPr>
            <a:lvl4pPr>
              <a:spcBef>
                <a:spcPts val="300"/>
              </a:spcBef>
              <a:defRPr sz="900"/>
            </a:lvl4pPr>
            <a:lvl5pPr>
              <a:spcBef>
                <a:spcPts val="300"/>
              </a:spcBef>
              <a:defRPr sz="900"/>
            </a:lvl5pPr>
          </a:lstStyle>
          <a:p>
            <a:pPr lvl="0"/>
            <a:r>
              <a:rPr lang="en-US" dirty="0"/>
              <a:t>Click to edit Master text styles</a:t>
            </a:r>
          </a:p>
          <a:p>
            <a:pPr lvl="1"/>
            <a:endParaRPr lang="en-US" dirty="0"/>
          </a:p>
        </p:txBody>
      </p:sp>
      <p:sp>
        <p:nvSpPr>
          <p:cNvPr id="25" name="Text Placeholder 20">
            <a:extLst>
              <a:ext uri="{FF2B5EF4-FFF2-40B4-BE49-F238E27FC236}">
                <a16:creationId xmlns:a16="http://schemas.microsoft.com/office/drawing/2014/main" id="{ACFBA681-4F63-4D1C-A673-6E578EE0A2E8}"/>
              </a:ext>
            </a:extLst>
          </p:cNvPr>
          <p:cNvSpPr>
            <a:spLocks noGrp="1"/>
          </p:cNvSpPr>
          <p:nvPr>
            <p:ph type="body" sz="quarter" idx="59" hasCustomPrompt="1"/>
          </p:nvPr>
        </p:nvSpPr>
        <p:spPr>
          <a:xfrm>
            <a:off x="457200" y="7414927"/>
            <a:ext cx="251256" cy="469785"/>
          </a:xfrm>
        </p:spPr>
        <p:txBody>
          <a:bodyPr/>
          <a:lstStyle>
            <a:lvl1pPr>
              <a:spcBef>
                <a:spcPts val="0"/>
              </a:spcBef>
              <a:spcAft>
                <a:spcPts val="900"/>
              </a:spcAft>
              <a:defRPr sz="2800" b="1" spc="0" baseline="0">
                <a:solidFill>
                  <a:schemeClr val="accent1"/>
                </a:solidFill>
              </a:defRPr>
            </a:lvl1pPr>
            <a:lvl2pPr>
              <a:spcBef>
                <a:spcPts val="300"/>
              </a:spcBef>
              <a:defRPr sz="1400" b="1">
                <a:solidFill>
                  <a:schemeClr val="tx1"/>
                </a:solidFill>
              </a:defRPr>
            </a:lvl2pPr>
            <a:lvl3pPr>
              <a:spcBef>
                <a:spcPts val="300"/>
              </a:spcBef>
              <a:defRPr sz="900"/>
            </a:lvl3pPr>
            <a:lvl4pPr>
              <a:spcBef>
                <a:spcPts val="300"/>
              </a:spcBef>
              <a:defRPr sz="900"/>
            </a:lvl4pPr>
            <a:lvl5pPr>
              <a:spcBef>
                <a:spcPts val="300"/>
              </a:spcBef>
              <a:defRPr sz="900"/>
            </a:lvl5pPr>
          </a:lstStyle>
          <a:p>
            <a:pPr lvl="0"/>
            <a:r>
              <a:rPr lang="en-US" dirty="0"/>
              <a:t>“</a:t>
            </a:r>
          </a:p>
        </p:txBody>
      </p:sp>
      <p:sp>
        <p:nvSpPr>
          <p:cNvPr id="26" name="Text Placeholder 20">
            <a:extLst>
              <a:ext uri="{FF2B5EF4-FFF2-40B4-BE49-F238E27FC236}">
                <a16:creationId xmlns:a16="http://schemas.microsoft.com/office/drawing/2014/main" id="{BED1538A-7D33-4158-B682-58C5672254A5}"/>
              </a:ext>
            </a:extLst>
          </p:cNvPr>
          <p:cNvSpPr>
            <a:spLocks noGrp="1"/>
          </p:cNvSpPr>
          <p:nvPr>
            <p:ph type="body" sz="quarter" idx="60" hasCustomPrompt="1"/>
          </p:nvPr>
        </p:nvSpPr>
        <p:spPr>
          <a:xfrm>
            <a:off x="4696748" y="8056753"/>
            <a:ext cx="288325" cy="469785"/>
          </a:xfrm>
        </p:spPr>
        <p:txBody>
          <a:bodyPr/>
          <a:lstStyle>
            <a:lvl1pPr>
              <a:spcBef>
                <a:spcPts val="0"/>
              </a:spcBef>
              <a:spcAft>
                <a:spcPts val="900"/>
              </a:spcAft>
              <a:defRPr sz="2800" b="1" spc="0" baseline="0">
                <a:solidFill>
                  <a:schemeClr val="accent1"/>
                </a:solidFill>
              </a:defRPr>
            </a:lvl1pPr>
            <a:lvl2pPr>
              <a:spcBef>
                <a:spcPts val="300"/>
              </a:spcBef>
              <a:defRPr sz="1400" b="1">
                <a:solidFill>
                  <a:schemeClr val="tx1"/>
                </a:solidFill>
              </a:defRPr>
            </a:lvl2pPr>
            <a:lvl3pPr>
              <a:spcBef>
                <a:spcPts val="300"/>
              </a:spcBef>
              <a:defRPr sz="900"/>
            </a:lvl3pPr>
            <a:lvl4pPr>
              <a:spcBef>
                <a:spcPts val="300"/>
              </a:spcBef>
              <a:defRPr sz="900"/>
            </a:lvl4pPr>
            <a:lvl5pPr>
              <a:spcBef>
                <a:spcPts val="300"/>
              </a:spcBef>
              <a:defRPr sz="900"/>
            </a:lvl5pPr>
          </a:lstStyle>
          <a:p>
            <a:pPr lvl="0"/>
            <a:r>
              <a:rPr lang="en-US" dirty="0"/>
              <a:t>”</a:t>
            </a:r>
          </a:p>
        </p:txBody>
      </p:sp>
      <p:sp>
        <p:nvSpPr>
          <p:cNvPr id="14" name="Text Placeholder 16">
            <a:extLst>
              <a:ext uri="{FF2B5EF4-FFF2-40B4-BE49-F238E27FC236}">
                <a16:creationId xmlns:a16="http://schemas.microsoft.com/office/drawing/2014/main" id="{6F185ECF-1BC5-4CD4-BFFD-FEFC0EF77F66}"/>
              </a:ext>
            </a:extLst>
          </p:cNvPr>
          <p:cNvSpPr>
            <a:spLocks noGrp="1"/>
          </p:cNvSpPr>
          <p:nvPr>
            <p:ph type="body" sz="quarter" idx="24"/>
          </p:nvPr>
        </p:nvSpPr>
        <p:spPr>
          <a:xfrm>
            <a:off x="2162312" y="234278"/>
            <a:ext cx="4055608" cy="767687"/>
          </a:xfrm>
        </p:spPr>
        <p:txBody>
          <a:bodyPr anchor="ctr"/>
          <a:lstStyle>
            <a:lvl1pPr>
              <a:lnSpc>
                <a:spcPct val="95000"/>
              </a:lnSpc>
              <a:defRPr sz="1900">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06344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age 2 infographic option">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D69D510-7B33-452C-A4A4-FD4A89CB77FE}"/>
              </a:ext>
            </a:extLst>
          </p:cNvPr>
          <p:cNvSpPr>
            <a:spLocks noGrp="1"/>
          </p:cNvSpPr>
          <p:nvPr>
            <p:ph type="body" sz="quarter" idx="12"/>
          </p:nvPr>
        </p:nvSpPr>
        <p:spPr>
          <a:xfrm>
            <a:off x="457198" y="425116"/>
            <a:ext cx="3566160" cy="224589"/>
          </a:xfrm>
        </p:spPr>
        <p:txBody>
          <a:bodyPr/>
          <a:lstStyle>
            <a:lvl1pPr>
              <a:spcAft>
                <a:spcPts val="0"/>
              </a:spcAft>
              <a:defRPr sz="1200" b="1" spc="0" baseline="0">
                <a:solidFill>
                  <a:schemeClr val="tx1"/>
                </a:solidFill>
              </a:defRPr>
            </a:lvl1pPr>
          </a:lstStyle>
          <a:p>
            <a:pPr lvl="0"/>
            <a:r>
              <a:rPr lang="en-US" dirty="0"/>
              <a:t>Click to edit Master text styles</a:t>
            </a:r>
          </a:p>
        </p:txBody>
      </p:sp>
      <p:sp>
        <p:nvSpPr>
          <p:cNvPr id="18" name="Text Placeholder 16">
            <a:extLst>
              <a:ext uri="{FF2B5EF4-FFF2-40B4-BE49-F238E27FC236}">
                <a16:creationId xmlns:a16="http://schemas.microsoft.com/office/drawing/2014/main" id="{559A4972-B9EC-4D87-8775-3E294275D053}"/>
              </a:ext>
            </a:extLst>
          </p:cNvPr>
          <p:cNvSpPr>
            <a:spLocks noGrp="1"/>
          </p:cNvSpPr>
          <p:nvPr>
            <p:ph type="body" sz="quarter" idx="13"/>
          </p:nvPr>
        </p:nvSpPr>
        <p:spPr>
          <a:xfrm>
            <a:off x="457198" y="653799"/>
            <a:ext cx="3566160" cy="320040"/>
          </a:xfrm>
        </p:spPr>
        <p:txBody>
          <a:bodyPr/>
          <a:lstStyle>
            <a:lvl1pPr>
              <a:spcAft>
                <a:spcPts val="0"/>
              </a:spcAft>
              <a:defRPr sz="900" b="0" spc="0" baseline="0">
                <a:solidFill>
                  <a:schemeClr val="tx1"/>
                </a:solidFill>
              </a:defRPr>
            </a:lvl1pPr>
          </a:lstStyle>
          <a:p>
            <a:pPr lvl="0"/>
            <a:r>
              <a:rPr lang="en-US" dirty="0"/>
              <a:t>Click to edit Master text styles</a:t>
            </a:r>
          </a:p>
        </p:txBody>
      </p:sp>
      <p:sp>
        <p:nvSpPr>
          <p:cNvPr id="6" name="Text Placeholder 5">
            <a:extLst>
              <a:ext uri="{FF2B5EF4-FFF2-40B4-BE49-F238E27FC236}">
                <a16:creationId xmlns:a16="http://schemas.microsoft.com/office/drawing/2014/main" id="{06403D9E-5458-4746-BC79-A564F6072BE7}"/>
              </a:ext>
            </a:extLst>
          </p:cNvPr>
          <p:cNvSpPr>
            <a:spLocks noGrp="1"/>
          </p:cNvSpPr>
          <p:nvPr>
            <p:ph type="body" sz="quarter" idx="29"/>
          </p:nvPr>
        </p:nvSpPr>
        <p:spPr>
          <a:xfrm>
            <a:off x="457200" y="4386606"/>
            <a:ext cx="6858000" cy="614562"/>
          </a:xfrm>
        </p:spPr>
        <p:txBody>
          <a:bodyPr anchor="t"/>
          <a:lstStyle>
            <a:lvl1pPr algn="l">
              <a:defRPr sz="1400" b="1"/>
            </a:lvl1pPr>
          </a:lstStyle>
          <a:p>
            <a:pPr lvl="0"/>
            <a:r>
              <a:rPr lang="en-US" dirty="0"/>
              <a:t>Click to edit Master text styles</a:t>
            </a:r>
          </a:p>
        </p:txBody>
      </p:sp>
      <p:sp>
        <p:nvSpPr>
          <p:cNvPr id="40" name="Text Placeholder 20">
            <a:extLst>
              <a:ext uri="{FF2B5EF4-FFF2-40B4-BE49-F238E27FC236}">
                <a16:creationId xmlns:a16="http://schemas.microsoft.com/office/drawing/2014/main" id="{E61C3A41-56D3-4194-938A-C960FADAE5F0}"/>
              </a:ext>
            </a:extLst>
          </p:cNvPr>
          <p:cNvSpPr>
            <a:spLocks noGrp="1"/>
          </p:cNvSpPr>
          <p:nvPr>
            <p:ph type="body" sz="quarter" idx="43" hasCustomPrompt="1"/>
          </p:nvPr>
        </p:nvSpPr>
        <p:spPr>
          <a:xfrm>
            <a:off x="457198" y="5907057"/>
            <a:ext cx="2312582" cy="548640"/>
          </a:xfrm>
        </p:spPr>
        <p:txBody>
          <a:bodyPr/>
          <a:lstStyle>
            <a:lvl1pPr>
              <a:defRPr sz="1800" b="1">
                <a:solidFill>
                  <a:schemeClr val="accent1"/>
                </a:solidFill>
              </a:defRPr>
            </a:lvl1pPr>
          </a:lstStyle>
          <a:p>
            <a:pPr lvl="0"/>
            <a:r>
              <a:rPr lang="en-US" dirty="0"/>
              <a:t>Add text</a:t>
            </a:r>
          </a:p>
        </p:txBody>
      </p:sp>
      <p:sp>
        <p:nvSpPr>
          <p:cNvPr id="43" name="Text Placeholder 20">
            <a:extLst>
              <a:ext uri="{FF2B5EF4-FFF2-40B4-BE49-F238E27FC236}">
                <a16:creationId xmlns:a16="http://schemas.microsoft.com/office/drawing/2014/main" id="{4F824B56-EC7A-4F7A-9351-E63B9AFC544E}"/>
              </a:ext>
            </a:extLst>
          </p:cNvPr>
          <p:cNvSpPr>
            <a:spLocks noGrp="1"/>
          </p:cNvSpPr>
          <p:nvPr>
            <p:ph type="body" sz="quarter" idx="46" hasCustomPrompt="1"/>
          </p:nvPr>
        </p:nvSpPr>
        <p:spPr>
          <a:xfrm>
            <a:off x="2895600" y="5907057"/>
            <a:ext cx="2058894" cy="548640"/>
          </a:xfrm>
        </p:spPr>
        <p:txBody>
          <a:bodyPr/>
          <a:lstStyle>
            <a:lvl1pPr>
              <a:defRPr sz="1800" b="1">
                <a:solidFill>
                  <a:schemeClr val="accent1"/>
                </a:solidFill>
              </a:defRPr>
            </a:lvl1pPr>
          </a:lstStyle>
          <a:p>
            <a:pPr lvl="0"/>
            <a:r>
              <a:rPr lang="en-US" dirty="0"/>
              <a:t>Add text</a:t>
            </a:r>
          </a:p>
        </p:txBody>
      </p:sp>
      <p:sp>
        <p:nvSpPr>
          <p:cNvPr id="46" name="Text Placeholder 20">
            <a:extLst>
              <a:ext uri="{FF2B5EF4-FFF2-40B4-BE49-F238E27FC236}">
                <a16:creationId xmlns:a16="http://schemas.microsoft.com/office/drawing/2014/main" id="{F8B2FDB3-26A9-4425-BD1C-17618287975A}"/>
              </a:ext>
            </a:extLst>
          </p:cNvPr>
          <p:cNvSpPr>
            <a:spLocks noGrp="1"/>
          </p:cNvSpPr>
          <p:nvPr>
            <p:ph type="body" sz="quarter" idx="49" hasCustomPrompt="1"/>
          </p:nvPr>
        </p:nvSpPr>
        <p:spPr>
          <a:xfrm>
            <a:off x="5257800" y="5907057"/>
            <a:ext cx="2135093" cy="548640"/>
          </a:xfrm>
        </p:spPr>
        <p:txBody>
          <a:bodyPr/>
          <a:lstStyle>
            <a:lvl1pPr>
              <a:defRPr sz="1800" b="1">
                <a:solidFill>
                  <a:schemeClr val="accent1"/>
                </a:solidFill>
              </a:defRPr>
            </a:lvl1pPr>
          </a:lstStyle>
          <a:p>
            <a:pPr lvl="0"/>
            <a:r>
              <a:rPr lang="en-US" dirty="0"/>
              <a:t>Add text</a:t>
            </a:r>
          </a:p>
        </p:txBody>
      </p:sp>
      <p:sp>
        <p:nvSpPr>
          <p:cNvPr id="31" name="Text Placeholder 20">
            <a:extLst>
              <a:ext uri="{FF2B5EF4-FFF2-40B4-BE49-F238E27FC236}">
                <a16:creationId xmlns:a16="http://schemas.microsoft.com/office/drawing/2014/main" id="{AECD5F8C-0B30-40B0-BC0F-4FD364956192}"/>
              </a:ext>
            </a:extLst>
          </p:cNvPr>
          <p:cNvSpPr>
            <a:spLocks noGrp="1"/>
          </p:cNvSpPr>
          <p:nvPr>
            <p:ph type="body" sz="quarter" idx="58"/>
          </p:nvPr>
        </p:nvSpPr>
        <p:spPr>
          <a:xfrm>
            <a:off x="1686320" y="9581072"/>
            <a:ext cx="4399759" cy="220312"/>
          </a:xfrm>
        </p:spPr>
        <p:txBody>
          <a:bodyPr/>
          <a:lstStyle>
            <a:lvl1pPr algn="ctr">
              <a:spcAft>
                <a:spcPts val="0"/>
              </a:spcAft>
              <a:defRPr sz="1000" b="0" spc="0" baseline="0">
                <a:solidFill>
                  <a:schemeClr val="tx1"/>
                </a:solidFill>
              </a:defRPr>
            </a:lvl1pPr>
          </a:lstStyle>
          <a:p>
            <a:pPr lvl="0"/>
            <a:r>
              <a:rPr lang="en-US" dirty="0"/>
              <a:t>Click to edit Master text style</a:t>
            </a:r>
          </a:p>
        </p:txBody>
      </p:sp>
      <p:sp>
        <p:nvSpPr>
          <p:cNvPr id="32" name="Text Placeholder 29">
            <a:extLst>
              <a:ext uri="{FF2B5EF4-FFF2-40B4-BE49-F238E27FC236}">
                <a16:creationId xmlns:a16="http://schemas.microsoft.com/office/drawing/2014/main" id="{B7C616FB-CB20-40A0-AD42-BD17F05370F8}"/>
              </a:ext>
            </a:extLst>
          </p:cNvPr>
          <p:cNvSpPr>
            <a:spLocks noGrp="1"/>
          </p:cNvSpPr>
          <p:nvPr>
            <p:ph type="body" sz="quarter" idx="59"/>
          </p:nvPr>
        </p:nvSpPr>
        <p:spPr>
          <a:xfrm>
            <a:off x="457200" y="7132370"/>
            <a:ext cx="1828800" cy="64008"/>
          </a:xfrm>
          <a:solidFill>
            <a:schemeClr val="accent1"/>
          </a:solidFill>
        </p:spPr>
        <p:txBody>
          <a:bodyPr/>
          <a:lstStyle>
            <a:lvl1pPr>
              <a:defRPr sz="400">
                <a:solidFill>
                  <a:schemeClr val="accent1"/>
                </a:solidFill>
              </a:defRPr>
            </a:lvl1pPr>
            <a:lvl2pPr marL="0" indent="0">
              <a:buNone/>
              <a:defRPr/>
            </a:lvl2pPr>
          </a:lstStyle>
          <a:p>
            <a:pPr lvl="0"/>
            <a:r>
              <a:rPr lang="en-US" dirty="0"/>
              <a:t>Click to edit Master text styles</a:t>
            </a:r>
          </a:p>
        </p:txBody>
      </p:sp>
      <p:sp>
        <p:nvSpPr>
          <p:cNvPr id="33" name="Text Placeholder 20">
            <a:extLst>
              <a:ext uri="{FF2B5EF4-FFF2-40B4-BE49-F238E27FC236}">
                <a16:creationId xmlns:a16="http://schemas.microsoft.com/office/drawing/2014/main" id="{3390A564-87BA-4A3F-B9CF-2744ACDF8438}"/>
              </a:ext>
            </a:extLst>
          </p:cNvPr>
          <p:cNvSpPr>
            <a:spLocks noGrp="1"/>
          </p:cNvSpPr>
          <p:nvPr>
            <p:ph type="body" sz="quarter" idx="60"/>
          </p:nvPr>
        </p:nvSpPr>
        <p:spPr>
          <a:xfrm>
            <a:off x="457198" y="7335886"/>
            <a:ext cx="2834640" cy="274320"/>
          </a:xfrm>
        </p:spPr>
        <p:txBody>
          <a:bodyPr/>
          <a:lstStyle>
            <a:lvl1pPr>
              <a:defRPr sz="1400" b="1"/>
            </a:lvl1pPr>
          </a:lstStyle>
          <a:p>
            <a:pPr lvl="0"/>
            <a:r>
              <a:rPr lang="en-US" dirty="0"/>
              <a:t>Click to edit Master text styles</a:t>
            </a:r>
          </a:p>
        </p:txBody>
      </p:sp>
      <p:sp>
        <p:nvSpPr>
          <p:cNvPr id="34" name="Text Placeholder 20">
            <a:extLst>
              <a:ext uri="{FF2B5EF4-FFF2-40B4-BE49-F238E27FC236}">
                <a16:creationId xmlns:a16="http://schemas.microsoft.com/office/drawing/2014/main" id="{1CF93F42-26DB-4EE0-8C8D-787445BF7CCE}"/>
              </a:ext>
            </a:extLst>
          </p:cNvPr>
          <p:cNvSpPr>
            <a:spLocks noGrp="1"/>
          </p:cNvSpPr>
          <p:nvPr>
            <p:ph type="body" sz="quarter" idx="61"/>
          </p:nvPr>
        </p:nvSpPr>
        <p:spPr>
          <a:xfrm>
            <a:off x="457198" y="7628826"/>
            <a:ext cx="6858002" cy="411480"/>
          </a:xfrm>
        </p:spPr>
        <p:txBody>
          <a:bodyPr/>
          <a:lstStyle>
            <a:lvl1pPr marL="0" indent="0">
              <a:spcBef>
                <a:spcPts val="600"/>
              </a:spcBef>
              <a:spcAft>
                <a:spcPts val="0"/>
              </a:spcAft>
              <a:buFont typeface="Arial" panose="020B0604020202020204" pitchFamily="34" charset="0"/>
              <a:buNone/>
              <a:defRPr sz="1200" spc="0" baseline="0"/>
            </a:lvl1pPr>
          </a:lstStyle>
          <a:p>
            <a:pPr lvl="0"/>
            <a:r>
              <a:rPr lang="en-US" dirty="0"/>
              <a:t>Click to edit Master text styles</a:t>
            </a:r>
          </a:p>
        </p:txBody>
      </p:sp>
      <p:sp>
        <p:nvSpPr>
          <p:cNvPr id="35" name="Text Placeholder 20">
            <a:extLst>
              <a:ext uri="{FF2B5EF4-FFF2-40B4-BE49-F238E27FC236}">
                <a16:creationId xmlns:a16="http://schemas.microsoft.com/office/drawing/2014/main" id="{F529DC51-E9C8-4B3E-B429-49E5EF6074A1}"/>
              </a:ext>
            </a:extLst>
          </p:cNvPr>
          <p:cNvSpPr>
            <a:spLocks noGrp="1"/>
          </p:cNvSpPr>
          <p:nvPr>
            <p:ph type="body" sz="quarter" idx="63"/>
          </p:nvPr>
        </p:nvSpPr>
        <p:spPr>
          <a:xfrm>
            <a:off x="457200" y="8676994"/>
            <a:ext cx="2135092" cy="1279769"/>
          </a:xfrm>
        </p:spPr>
        <p:txBody>
          <a:bodyPr/>
          <a:lstStyle>
            <a:lvl1pPr marL="0" indent="0">
              <a:spcBef>
                <a:spcPts val="600"/>
              </a:spcBef>
              <a:spcAft>
                <a:spcPts val="0"/>
              </a:spcAft>
              <a:buFont typeface="Arial" panose="020B0604020202020204" pitchFamily="34" charset="0"/>
              <a:buNone/>
              <a:defRPr sz="900" spc="0" baseline="0"/>
            </a:lvl1pPr>
          </a:lstStyle>
          <a:p>
            <a:pPr lvl="0"/>
            <a:r>
              <a:rPr lang="en-US" dirty="0"/>
              <a:t>Click to edit Master text styles</a:t>
            </a:r>
          </a:p>
        </p:txBody>
      </p:sp>
      <p:sp>
        <p:nvSpPr>
          <p:cNvPr id="47" name="Text Placeholder 20">
            <a:extLst>
              <a:ext uri="{FF2B5EF4-FFF2-40B4-BE49-F238E27FC236}">
                <a16:creationId xmlns:a16="http://schemas.microsoft.com/office/drawing/2014/main" id="{07F51241-CB3B-42AE-91A4-874CA135AB13}"/>
              </a:ext>
            </a:extLst>
          </p:cNvPr>
          <p:cNvSpPr>
            <a:spLocks noGrp="1"/>
          </p:cNvSpPr>
          <p:nvPr>
            <p:ph type="body" sz="quarter" idx="64"/>
          </p:nvPr>
        </p:nvSpPr>
        <p:spPr>
          <a:xfrm>
            <a:off x="2854944" y="8676994"/>
            <a:ext cx="2135092" cy="1279769"/>
          </a:xfrm>
        </p:spPr>
        <p:txBody>
          <a:bodyPr/>
          <a:lstStyle>
            <a:lvl1pPr marL="0" indent="0">
              <a:spcBef>
                <a:spcPts val="600"/>
              </a:spcBef>
              <a:spcAft>
                <a:spcPts val="0"/>
              </a:spcAft>
              <a:buFont typeface="Arial" panose="020B0604020202020204" pitchFamily="34" charset="0"/>
              <a:buNone/>
              <a:defRPr sz="900" spc="0" baseline="0"/>
            </a:lvl1pPr>
          </a:lstStyle>
          <a:p>
            <a:pPr lvl="0"/>
            <a:r>
              <a:rPr lang="en-US" dirty="0"/>
              <a:t>Click to edit Master text styles</a:t>
            </a:r>
          </a:p>
        </p:txBody>
      </p:sp>
      <p:sp>
        <p:nvSpPr>
          <p:cNvPr id="52" name="Text Placeholder 20">
            <a:extLst>
              <a:ext uri="{FF2B5EF4-FFF2-40B4-BE49-F238E27FC236}">
                <a16:creationId xmlns:a16="http://schemas.microsoft.com/office/drawing/2014/main" id="{335F7953-CA8A-46AE-966D-1AEB29F81643}"/>
              </a:ext>
            </a:extLst>
          </p:cNvPr>
          <p:cNvSpPr>
            <a:spLocks noGrp="1"/>
          </p:cNvSpPr>
          <p:nvPr>
            <p:ph type="body" sz="quarter" idx="65"/>
          </p:nvPr>
        </p:nvSpPr>
        <p:spPr>
          <a:xfrm>
            <a:off x="5252688" y="8676994"/>
            <a:ext cx="2135093" cy="1279769"/>
          </a:xfrm>
        </p:spPr>
        <p:txBody>
          <a:bodyPr/>
          <a:lstStyle>
            <a:lvl1pPr marL="0" indent="0">
              <a:spcBef>
                <a:spcPts val="600"/>
              </a:spcBef>
              <a:spcAft>
                <a:spcPts val="0"/>
              </a:spcAft>
              <a:buFont typeface="Arial" panose="020B0604020202020204" pitchFamily="34" charset="0"/>
              <a:buNone/>
              <a:defRPr sz="900" spc="0" baseline="0"/>
            </a:lvl1pPr>
          </a:lstStyle>
          <a:p>
            <a:pPr lvl="0"/>
            <a:r>
              <a:rPr lang="en-US" dirty="0"/>
              <a:t>Click to edit Master text styles</a:t>
            </a:r>
          </a:p>
        </p:txBody>
      </p:sp>
      <p:sp>
        <p:nvSpPr>
          <p:cNvPr id="20" name="Text Placeholder 16">
            <a:extLst>
              <a:ext uri="{FF2B5EF4-FFF2-40B4-BE49-F238E27FC236}">
                <a16:creationId xmlns:a16="http://schemas.microsoft.com/office/drawing/2014/main" id="{D77D2996-27F4-4857-9DB6-3BD77715F667}"/>
              </a:ext>
            </a:extLst>
          </p:cNvPr>
          <p:cNvSpPr>
            <a:spLocks noGrp="1"/>
          </p:cNvSpPr>
          <p:nvPr>
            <p:ph type="body" sz="quarter" idx="11"/>
          </p:nvPr>
        </p:nvSpPr>
        <p:spPr>
          <a:xfrm>
            <a:off x="4128739" y="2614803"/>
            <a:ext cx="3435960" cy="526752"/>
          </a:xfrm>
        </p:spPr>
        <p:txBody>
          <a:bodyPr/>
          <a:lstStyle>
            <a:lvl1pPr>
              <a:spcAft>
                <a:spcPts val="0"/>
              </a:spcAft>
              <a:defRPr sz="1400" spc="0" baseline="0"/>
            </a:lvl1pPr>
          </a:lstStyle>
          <a:p>
            <a:pPr lvl="0"/>
            <a:r>
              <a:rPr lang="en-US" dirty="0"/>
              <a:t>Click to edit Master text styles</a:t>
            </a:r>
          </a:p>
        </p:txBody>
      </p:sp>
      <p:sp>
        <p:nvSpPr>
          <p:cNvPr id="21" name="Title 1">
            <a:extLst>
              <a:ext uri="{FF2B5EF4-FFF2-40B4-BE49-F238E27FC236}">
                <a16:creationId xmlns:a16="http://schemas.microsoft.com/office/drawing/2014/main" id="{C58B07E3-4142-45C6-9BB0-1CAAE196278A}"/>
              </a:ext>
            </a:extLst>
          </p:cNvPr>
          <p:cNvSpPr>
            <a:spLocks noGrp="1"/>
          </p:cNvSpPr>
          <p:nvPr>
            <p:ph type="title"/>
          </p:nvPr>
        </p:nvSpPr>
        <p:spPr>
          <a:xfrm>
            <a:off x="4128739" y="1970396"/>
            <a:ext cx="3441936" cy="585726"/>
          </a:xfrm>
        </p:spPr>
        <p:txBody>
          <a:bodyPr/>
          <a:lstStyle>
            <a:lvl1pPr>
              <a:defRPr sz="1800"/>
            </a:lvl1pPr>
          </a:lstStyle>
          <a:p>
            <a:r>
              <a:rPr lang="en-US" dirty="0"/>
              <a:t>Click to edit Master title style</a:t>
            </a:r>
          </a:p>
        </p:txBody>
      </p:sp>
      <p:sp>
        <p:nvSpPr>
          <p:cNvPr id="22" name="Text Placeholder 29">
            <a:extLst>
              <a:ext uri="{FF2B5EF4-FFF2-40B4-BE49-F238E27FC236}">
                <a16:creationId xmlns:a16="http://schemas.microsoft.com/office/drawing/2014/main" id="{1BA91209-CF92-4E8D-A378-EFACA54FDD8A}"/>
              </a:ext>
            </a:extLst>
          </p:cNvPr>
          <p:cNvSpPr>
            <a:spLocks noGrp="1"/>
          </p:cNvSpPr>
          <p:nvPr>
            <p:ph type="body" sz="quarter" idx="53"/>
          </p:nvPr>
        </p:nvSpPr>
        <p:spPr>
          <a:xfrm>
            <a:off x="4128739" y="1805368"/>
            <a:ext cx="2743200" cy="65746"/>
          </a:xfrm>
          <a:solidFill>
            <a:schemeClr val="accent1"/>
          </a:solidFill>
        </p:spPr>
        <p:txBody>
          <a:bodyPr/>
          <a:lstStyle>
            <a:lvl1pPr>
              <a:defRPr sz="411">
                <a:solidFill>
                  <a:schemeClr val="accent1"/>
                </a:solidFill>
              </a:defRPr>
            </a:lvl1pPr>
            <a:lvl2pPr marL="0" indent="0">
              <a:buNone/>
              <a:defRPr/>
            </a:lvl2pPr>
          </a:lstStyle>
          <a:p>
            <a:pPr lvl="0"/>
            <a:r>
              <a:rPr lang="en-US" dirty="0"/>
              <a:t>Click to edit Master text styles</a:t>
            </a:r>
          </a:p>
        </p:txBody>
      </p:sp>
    </p:spTree>
    <p:custDataLst>
      <p:tags r:id="rId1"/>
    </p:custDataLst>
    <p:extLst>
      <p:ext uri="{BB962C8B-B14F-4D97-AF65-F5344CB8AC3E}">
        <p14:creationId xmlns:p14="http://schemas.microsoft.com/office/powerpoint/2010/main" val="121478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oklet pg 3">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D69D510-7B33-452C-A4A4-FD4A89CB77FE}"/>
              </a:ext>
            </a:extLst>
          </p:cNvPr>
          <p:cNvSpPr>
            <a:spLocks noGrp="1"/>
          </p:cNvSpPr>
          <p:nvPr>
            <p:ph type="body" sz="quarter" idx="12"/>
          </p:nvPr>
        </p:nvSpPr>
        <p:spPr>
          <a:xfrm>
            <a:off x="457200" y="637764"/>
            <a:ext cx="6858000" cy="274320"/>
          </a:xfrm>
        </p:spPr>
        <p:txBody>
          <a:bodyPr/>
          <a:lstStyle>
            <a:lvl1pPr>
              <a:spcAft>
                <a:spcPts val="0"/>
              </a:spcAft>
              <a:defRPr sz="1400" b="1" spc="0" baseline="0">
                <a:solidFill>
                  <a:schemeClr val="tx1"/>
                </a:solidFill>
              </a:defRPr>
            </a:lvl1pPr>
          </a:lstStyle>
          <a:p>
            <a:pPr lvl="0"/>
            <a:r>
              <a:rPr lang="en-US" dirty="0"/>
              <a:t>Click to edit Master text styles</a:t>
            </a:r>
          </a:p>
        </p:txBody>
      </p:sp>
      <p:sp>
        <p:nvSpPr>
          <p:cNvPr id="6" name="Text Placeholder 20">
            <a:extLst>
              <a:ext uri="{FF2B5EF4-FFF2-40B4-BE49-F238E27FC236}">
                <a16:creationId xmlns:a16="http://schemas.microsoft.com/office/drawing/2014/main" id="{D40A7E03-8FC0-422F-AF45-F04D1CC93188}"/>
              </a:ext>
            </a:extLst>
          </p:cNvPr>
          <p:cNvSpPr>
            <a:spLocks noGrp="1"/>
          </p:cNvSpPr>
          <p:nvPr>
            <p:ph type="body" sz="quarter" idx="47"/>
          </p:nvPr>
        </p:nvSpPr>
        <p:spPr>
          <a:xfrm>
            <a:off x="1686320" y="9581072"/>
            <a:ext cx="4399759" cy="220312"/>
          </a:xfrm>
        </p:spPr>
        <p:txBody>
          <a:bodyPr/>
          <a:lstStyle>
            <a:lvl1pPr algn="ctr">
              <a:spcAft>
                <a:spcPts val="0"/>
              </a:spcAft>
              <a:defRPr sz="1000" b="0" spc="0" baseline="0">
                <a:solidFill>
                  <a:schemeClr val="tx1"/>
                </a:solidFill>
              </a:defRPr>
            </a:lvl1pPr>
          </a:lstStyle>
          <a:p>
            <a:pPr lvl="0"/>
            <a:r>
              <a:rPr lang="en-US" dirty="0"/>
              <a:t>Click to edit Master text style</a:t>
            </a:r>
          </a:p>
        </p:txBody>
      </p:sp>
      <p:sp>
        <p:nvSpPr>
          <p:cNvPr id="11" name="Text Placeholder 29">
            <a:extLst>
              <a:ext uri="{FF2B5EF4-FFF2-40B4-BE49-F238E27FC236}">
                <a16:creationId xmlns:a16="http://schemas.microsoft.com/office/drawing/2014/main" id="{0CBA7D25-C475-4C7B-92BE-9116E6870279}"/>
              </a:ext>
            </a:extLst>
          </p:cNvPr>
          <p:cNvSpPr>
            <a:spLocks noGrp="1"/>
          </p:cNvSpPr>
          <p:nvPr>
            <p:ph type="body" sz="quarter" idx="26"/>
          </p:nvPr>
        </p:nvSpPr>
        <p:spPr>
          <a:xfrm>
            <a:off x="457200" y="457200"/>
            <a:ext cx="4754880" cy="64008"/>
          </a:xfrm>
          <a:solidFill>
            <a:schemeClr val="accent1"/>
          </a:solidFill>
        </p:spPr>
        <p:txBody>
          <a:bodyPr/>
          <a:lstStyle>
            <a:lvl1pPr>
              <a:defRPr sz="400">
                <a:solidFill>
                  <a:schemeClr val="accent1"/>
                </a:solidFill>
              </a:defRPr>
            </a:lvl1pPr>
            <a:lvl2pPr marL="0" indent="0">
              <a:buNone/>
              <a:defRPr/>
            </a:lvl2pPr>
          </a:lstStyle>
          <a:p>
            <a:pPr lvl="0"/>
            <a:r>
              <a:rPr lang="en-US" dirty="0"/>
              <a:t>Click to edit Master text styles</a:t>
            </a:r>
          </a:p>
        </p:txBody>
      </p:sp>
      <p:sp>
        <p:nvSpPr>
          <p:cNvPr id="12" name="Text Placeholder 29">
            <a:extLst>
              <a:ext uri="{FF2B5EF4-FFF2-40B4-BE49-F238E27FC236}">
                <a16:creationId xmlns:a16="http://schemas.microsoft.com/office/drawing/2014/main" id="{CF4E9B01-8A83-408D-9BD3-2E33580C8B16}"/>
              </a:ext>
            </a:extLst>
          </p:cNvPr>
          <p:cNvSpPr>
            <a:spLocks noGrp="1"/>
          </p:cNvSpPr>
          <p:nvPr>
            <p:ph type="body" sz="quarter" idx="48"/>
          </p:nvPr>
        </p:nvSpPr>
        <p:spPr>
          <a:xfrm>
            <a:off x="457200" y="6452350"/>
            <a:ext cx="3840480" cy="64008"/>
          </a:xfrm>
          <a:solidFill>
            <a:schemeClr val="accent1"/>
          </a:solidFill>
        </p:spPr>
        <p:txBody>
          <a:bodyPr/>
          <a:lstStyle>
            <a:lvl1pPr>
              <a:defRPr sz="400">
                <a:solidFill>
                  <a:schemeClr val="accent1"/>
                </a:solidFill>
              </a:defRPr>
            </a:lvl1pPr>
            <a:lvl2pPr marL="0" indent="0">
              <a:buNone/>
              <a:defRPr/>
            </a:lvl2pPr>
          </a:lstStyle>
          <a:p>
            <a:pPr lvl="0"/>
            <a:r>
              <a:rPr lang="en-US" dirty="0"/>
              <a:t>Click to edit Master text styles</a:t>
            </a:r>
          </a:p>
        </p:txBody>
      </p:sp>
      <p:sp>
        <p:nvSpPr>
          <p:cNvPr id="14" name="Text Placeholder 16">
            <a:extLst>
              <a:ext uri="{FF2B5EF4-FFF2-40B4-BE49-F238E27FC236}">
                <a16:creationId xmlns:a16="http://schemas.microsoft.com/office/drawing/2014/main" id="{4C4CCC23-2894-4525-8E23-B7B6EDA9CE5D}"/>
              </a:ext>
            </a:extLst>
          </p:cNvPr>
          <p:cNvSpPr>
            <a:spLocks noGrp="1"/>
          </p:cNvSpPr>
          <p:nvPr>
            <p:ph type="body" sz="quarter" idx="39"/>
          </p:nvPr>
        </p:nvSpPr>
        <p:spPr>
          <a:xfrm>
            <a:off x="457200" y="6632477"/>
            <a:ext cx="4800600" cy="274320"/>
          </a:xfrm>
        </p:spPr>
        <p:txBody>
          <a:bodyPr/>
          <a:lstStyle>
            <a:lvl1pPr>
              <a:spcAft>
                <a:spcPts val="0"/>
              </a:spcAft>
              <a:defRPr sz="1400" b="1" spc="0" baseline="0">
                <a:solidFill>
                  <a:schemeClr val="tx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84989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oklet pg 4">
    <p:spTree>
      <p:nvGrpSpPr>
        <p:cNvPr id="1" name=""/>
        <p:cNvGrpSpPr/>
        <p:nvPr/>
      </p:nvGrpSpPr>
      <p:grpSpPr>
        <a:xfrm>
          <a:off x="0" y="0"/>
          <a:ext cx="0" cy="0"/>
          <a:chOff x="0" y="0"/>
          <a:chExt cx="0" cy="0"/>
        </a:xfrm>
      </p:grpSpPr>
      <p:sp>
        <p:nvSpPr>
          <p:cNvPr id="14" name="Text Placeholder 20">
            <a:extLst>
              <a:ext uri="{FF2B5EF4-FFF2-40B4-BE49-F238E27FC236}">
                <a16:creationId xmlns:a16="http://schemas.microsoft.com/office/drawing/2014/main" id="{F64F45F6-B1D5-47AD-9B1B-A6F304F53D08}"/>
              </a:ext>
            </a:extLst>
          </p:cNvPr>
          <p:cNvSpPr>
            <a:spLocks noGrp="1"/>
          </p:cNvSpPr>
          <p:nvPr>
            <p:ph type="body" sz="quarter" idx="47"/>
          </p:nvPr>
        </p:nvSpPr>
        <p:spPr>
          <a:xfrm>
            <a:off x="1686320" y="9581072"/>
            <a:ext cx="4399759" cy="220312"/>
          </a:xfrm>
        </p:spPr>
        <p:txBody>
          <a:bodyPr/>
          <a:lstStyle>
            <a:lvl1pPr algn="ctr">
              <a:spcAft>
                <a:spcPts val="0"/>
              </a:spcAft>
              <a:defRPr sz="1000" b="0" spc="0" baseline="0">
                <a:solidFill>
                  <a:schemeClr val="tx1"/>
                </a:solidFill>
              </a:defRPr>
            </a:lvl1pPr>
          </a:lstStyle>
          <a:p>
            <a:pPr lvl="0"/>
            <a:r>
              <a:rPr lang="en-US" dirty="0"/>
              <a:t>Click to edit Master text style</a:t>
            </a:r>
          </a:p>
        </p:txBody>
      </p:sp>
      <p:sp>
        <p:nvSpPr>
          <p:cNvPr id="21" name="Footer Placeholder 7">
            <a:extLst>
              <a:ext uri="{FF2B5EF4-FFF2-40B4-BE49-F238E27FC236}">
                <a16:creationId xmlns:a16="http://schemas.microsoft.com/office/drawing/2014/main" id="{DF6D8CD1-FD74-472B-92C1-B55E40585024}"/>
              </a:ext>
            </a:extLst>
          </p:cNvPr>
          <p:cNvSpPr>
            <a:spLocks noGrp="1"/>
          </p:cNvSpPr>
          <p:nvPr>
            <p:ph type="ftr" sz="quarter" idx="32"/>
          </p:nvPr>
        </p:nvSpPr>
        <p:spPr>
          <a:xfrm>
            <a:off x="457200" y="9322656"/>
            <a:ext cx="2439320" cy="205740"/>
          </a:xfrm>
        </p:spPr>
        <p:txBody>
          <a:bodyPr/>
          <a:lstStyle>
            <a:lvl1pPr>
              <a:defRPr>
                <a:solidFill>
                  <a:schemeClr val="tx2"/>
                </a:solidFill>
              </a:defRPr>
            </a:lvl1pPr>
          </a:lstStyle>
          <a:p>
            <a:endParaRPr lang="en-US" dirty="0"/>
          </a:p>
        </p:txBody>
      </p:sp>
      <p:sp>
        <p:nvSpPr>
          <p:cNvPr id="22" name="Text Placeholder 16">
            <a:extLst>
              <a:ext uri="{FF2B5EF4-FFF2-40B4-BE49-F238E27FC236}">
                <a16:creationId xmlns:a16="http://schemas.microsoft.com/office/drawing/2014/main" id="{DA800B92-5630-4C45-8BEB-38DDE5B60334}"/>
              </a:ext>
            </a:extLst>
          </p:cNvPr>
          <p:cNvSpPr>
            <a:spLocks noGrp="1"/>
          </p:cNvSpPr>
          <p:nvPr>
            <p:ph type="body" sz="quarter" idx="24"/>
          </p:nvPr>
        </p:nvSpPr>
        <p:spPr>
          <a:xfrm>
            <a:off x="3425588" y="9150947"/>
            <a:ext cx="3889612" cy="274320"/>
          </a:xfrm>
        </p:spPr>
        <p:txBody>
          <a:bodyPr anchor="t"/>
          <a:lstStyle>
            <a:lvl1pPr algn="r">
              <a:spcAft>
                <a:spcPts val="300"/>
              </a:spcAft>
              <a:defRPr sz="650">
                <a:solidFill>
                  <a:schemeClr val="tx2">
                    <a:lumMod val="75000"/>
                  </a:schemeClr>
                </a:solidFill>
              </a:defRPr>
            </a:lvl1pPr>
          </a:lstStyle>
          <a:p>
            <a:pPr lvl="0"/>
            <a:r>
              <a:rPr lang="en-US" dirty="0"/>
              <a:t>Click to edit Master text styles</a:t>
            </a:r>
          </a:p>
        </p:txBody>
      </p:sp>
      <p:sp>
        <p:nvSpPr>
          <p:cNvPr id="39" name="Text Placeholder 29">
            <a:extLst>
              <a:ext uri="{FF2B5EF4-FFF2-40B4-BE49-F238E27FC236}">
                <a16:creationId xmlns:a16="http://schemas.microsoft.com/office/drawing/2014/main" id="{EA2BE57D-0B77-4010-92AC-19C80F917BE0}"/>
              </a:ext>
            </a:extLst>
          </p:cNvPr>
          <p:cNvSpPr>
            <a:spLocks noGrp="1"/>
          </p:cNvSpPr>
          <p:nvPr>
            <p:ph type="body" sz="quarter" idx="26"/>
          </p:nvPr>
        </p:nvSpPr>
        <p:spPr>
          <a:xfrm>
            <a:off x="457200" y="1449276"/>
            <a:ext cx="1490472" cy="64008"/>
          </a:xfrm>
          <a:solidFill>
            <a:schemeClr val="accent1"/>
          </a:solidFill>
        </p:spPr>
        <p:txBody>
          <a:bodyPr/>
          <a:lstStyle>
            <a:lvl1pPr>
              <a:defRPr sz="400">
                <a:solidFill>
                  <a:schemeClr val="accent1"/>
                </a:solidFill>
              </a:defRPr>
            </a:lvl1pPr>
            <a:lvl2pPr marL="0" indent="0">
              <a:buNone/>
              <a:defRPr/>
            </a:lvl2pPr>
          </a:lstStyle>
          <a:p>
            <a:pPr lvl="0"/>
            <a:r>
              <a:rPr lang="en-US" dirty="0"/>
              <a:t>Click to edit Master text styles</a:t>
            </a:r>
          </a:p>
        </p:txBody>
      </p:sp>
      <p:sp>
        <p:nvSpPr>
          <p:cNvPr id="41" name="Text Placeholder 16">
            <a:extLst>
              <a:ext uri="{FF2B5EF4-FFF2-40B4-BE49-F238E27FC236}">
                <a16:creationId xmlns:a16="http://schemas.microsoft.com/office/drawing/2014/main" id="{F44E6E2D-8018-4099-B894-39DA515D3834}"/>
              </a:ext>
            </a:extLst>
          </p:cNvPr>
          <p:cNvSpPr>
            <a:spLocks noGrp="1"/>
          </p:cNvSpPr>
          <p:nvPr>
            <p:ph type="body" sz="quarter" idx="12"/>
          </p:nvPr>
        </p:nvSpPr>
        <p:spPr>
          <a:xfrm>
            <a:off x="457198" y="425116"/>
            <a:ext cx="3566160" cy="224589"/>
          </a:xfrm>
        </p:spPr>
        <p:txBody>
          <a:bodyPr/>
          <a:lstStyle>
            <a:lvl1pPr>
              <a:spcAft>
                <a:spcPts val="0"/>
              </a:spcAft>
              <a:defRPr sz="1200" b="1" spc="0" baseline="0">
                <a:solidFill>
                  <a:schemeClr val="tx1"/>
                </a:solidFill>
              </a:defRPr>
            </a:lvl1pPr>
          </a:lstStyle>
          <a:p>
            <a:pPr lvl="0"/>
            <a:r>
              <a:rPr lang="en-US" dirty="0"/>
              <a:t>Click to edit Master text styles</a:t>
            </a:r>
          </a:p>
        </p:txBody>
      </p:sp>
      <p:sp>
        <p:nvSpPr>
          <p:cNvPr id="42" name="Text Placeholder 4">
            <a:extLst>
              <a:ext uri="{FF2B5EF4-FFF2-40B4-BE49-F238E27FC236}">
                <a16:creationId xmlns:a16="http://schemas.microsoft.com/office/drawing/2014/main" id="{E8BAAB6B-8D33-4C85-A68A-2BBE8641F272}"/>
              </a:ext>
            </a:extLst>
          </p:cNvPr>
          <p:cNvSpPr>
            <a:spLocks noGrp="1"/>
          </p:cNvSpPr>
          <p:nvPr>
            <p:ph type="body" sz="quarter" idx="22"/>
          </p:nvPr>
        </p:nvSpPr>
        <p:spPr>
          <a:xfrm>
            <a:off x="457200" y="1687417"/>
            <a:ext cx="2103120" cy="3890424"/>
          </a:xfrm>
        </p:spPr>
        <p:txBody>
          <a:bodyPr/>
          <a:lstStyle>
            <a:lvl1pPr marL="227013" indent="-227013">
              <a:defRPr sz="900"/>
            </a:lvl1pPr>
            <a:lvl2pPr marL="347472">
              <a:defRPr sz="900"/>
            </a:lvl2pPr>
            <a:lvl3pPr>
              <a:defRPr sz="900"/>
            </a:lvl3pPr>
            <a:lvl4pPr>
              <a:defRPr sz="900"/>
            </a:lvl4pPr>
            <a:lvl5pPr>
              <a:defRPr sz="900"/>
            </a:lvl5pPr>
          </a:lstStyle>
          <a:p>
            <a:pPr lvl="0"/>
            <a:r>
              <a:rPr lang="en-US" dirty="0"/>
              <a:t>Click to edit Master text styles</a:t>
            </a:r>
          </a:p>
          <a:p>
            <a:pPr lvl="1"/>
            <a:r>
              <a:rPr lang="en-US" dirty="0"/>
              <a:t>Second level</a:t>
            </a:r>
          </a:p>
        </p:txBody>
      </p:sp>
      <p:sp>
        <p:nvSpPr>
          <p:cNvPr id="43" name="Text Placeholder 16">
            <a:extLst>
              <a:ext uri="{FF2B5EF4-FFF2-40B4-BE49-F238E27FC236}">
                <a16:creationId xmlns:a16="http://schemas.microsoft.com/office/drawing/2014/main" id="{2610A2C5-B76D-434D-AA26-C08E8152A9EC}"/>
              </a:ext>
            </a:extLst>
          </p:cNvPr>
          <p:cNvSpPr>
            <a:spLocks noGrp="1"/>
          </p:cNvSpPr>
          <p:nvPr>
            <p:ph type="body" sz="quarter" idx="39"/>
          </p:nvPr>
        </p:nvSpPr>
        <p:spPr>
          <a:xfrm>
            <a:off x="457200" y="989323"/>
            <a:ext cx="4800600" cy="274320"/>
          </a:xfrm>
        </p:spPr>
        <p:txBody>
          <a:bodyPr/>
          <a:lstStyle>
            <a:lvl1pPr>
              <a:spcAft>
                <a:spcPts val="0"/>
              </a:spcAft>
              <a:defRPr sz="1400" b="1" spc="0" baseline="0">
                <a:solidFill>
                  <a:schemeClr val="tx1"/>
                </a:solidFill>
              </a:defRPr>
            </a:lvl1pPr>
          </a:lstStyle>
          <a:p>
            <a:pPr lvl="0"/>
            <a:r>
              <a:rPr lang="en-US" dirty="0"/>
              <a:t>Click to edit Master text styles</a:t>
            </a:r>
          </a:p>
        </p:txBody>
      </p:sp>
      <p:sp>
        <p:nvSpPr>
          <p:cNvPr id="44" name="Text Placeholder 20">
            <a:extLst>
              <a:ext uri="{FF2B5EF4-FFF2-40B4-BE49-F238E27FC236}">
                <a16:creationId xmlns:a16="http://schemas.microsoft.com/office/drawing/2014/main" id="{1E1996AB-FD88-483D-9DA9-399294B3BF97}"/>
              </a:ext>
            </a:extLst>
          </p:cNvPr>
          <p:cNvSpPr>
            <a:spLocks noGrp="1"/>
          </p:cNvSpPr>
          <p:nvPr>
            <p:ph type="body" sz="quarter" idx="25"/>
          </p:nvPr>
        </p:nvSpPr>
        <p:spPr>
          <a:xfrm>
            <a:off x="457200" y="5906651"/>
            <a:ext cx="6858000" cy="2834640"/>
          </a:xfrm>
        </p:spPr>
        <p:txBody>
          <a:bodyPr anchor="t"/>
          <a:lstStyle>
            <a:lvl1pPr marL="114300" indent="-114300">
              <a:spcAft>
                <a:spcPts val="300"/>
              </a:spcAft>
              <a:buFont typeface="+mj-lt"/>
              <a:buAutoNum type="arabicPeriod"/>
              <a:defRPr sz="700">
                <a:solidFill>
                  <a:schemeClr val="tx2">
                    <a:lumMod val="75000"/>
                  </a:schemeClr>
                </a:solidFill>
              </a:defRPr>
            </a:lvl1pPr>
            <a:lvl2pPr marL="0" indent="0">
              <a:buNone/>
              <a:defRPr/>
            </a:lvl2pPr>
          </a:lstStyle>
          <a:p>
            <a:pPr lvl="0"/>
            <a:r>
              <a:rPr lang="en-US" dirty="0"/>
              <a:t>Click to edit Master text styles</a:t>
            </a:r>
          </a:p>
        </p:txBody>
      </p:sp>
      <p:sp>
        <p:nvSpPr>
          <p:cNvPr id="45" name="Text Placeholder 29">
            <a:extLst>
              <a:ext uri="{FF2B5EF4-FFF2-40B4-BE49-F238E27FC236}">
                <a16:creationId xmlns:a16="http://schemas.microsoft.com/office/drawing/2014/main" id="{C2552FCA-09DE-46EE-B550-E2AB1AF9EC76}"/>
              </a:ext>
            </a:extLst>
          </p:cNvPr>
          <p:cNvSpPr>
            <a:spLocks noGrp="1"/>
          </p:cNvSpPr>
          <p:nvPr>
            <p:ph type="body" sz="quarter" idx="28" hasCustomPrompt="1"/>
          </p:nvPr>
        </p:nvSpPr>
        <p:spPr>
          <a:xfrm>
            <a:off x="457200" y="5753204"/>
            <a:ext cx="6858000" cy="9144"/>
          </a:xfrm>
          <a:solidFill>
            <a:schemeClr val="tx2"/>
          </a:solidFill>
        </p:spPr>
        <p:txBody>
          <a:bodyPr anchor="b"/>
          <a:lstStyle>
            <a:lvl1pPr>
              <a:defRPr sz="200">
                <a:solidFill>
                  <a:schemeClr val="tx2"/>
                </a:solidFill>
              </a:defRPr>
            </a:lvl1pPr>
            <a:lvl2pPr marL="0" indent="0">
              <a:buNone/>
              <a:defRPr/>
            </a:lvl2pPr>
          </a:lstStyle>
          <a:p>
            <a:pPr lvl="0"/>
            <a:r>
              <a:rPr lang="en-US" dirty="0"/>
              <a:t>.</a:t>
            </a:r>
          </a:p>
        </p:txBody>
      </p:sp>
      <p:sp>
        <p:nvSpPr>
          <p:cNvPr id="46" name="Text Placeholder 29">
            <a:extLst>
              <a:ext uri="{FF2B5EF4-FFF2-40B4-BE49-F238E27FC236}">
                <a16:creationId xmlns:a16="http://schemas.microsoft.com/office/drawing/2014/main" id="{F099C93E-D5AA-4CFA-A3FD-C712169955BE}"/>
              </a:ext>
            </a:extLst>
          </p:cNvPr>
          <p:cNvSpPr>
            <a:spLocks noGrp="1"/>
          </p:cNvSpPr>
          <p:nvPr>
            <p:ph type="body" sz="quarter" idx="48"/>
          </p:nvPr>
        </p:nvSpPr>
        <p:spPr>
          <a:xfrm>
            <a:off x="2837308" y="1449276"/>
            <a:ext cx="1737360" cy="64008"/>
          </a:xfrm>
          <a:solidFill>
            <a:schemeClr val="accent1"/>
          </a:solidFill>
        </p:spPr>
        <p:txBody>
          <a:bodyPr/>
          <a:lstStyle>
            <a:lvl1pPr>
              <a:defRPr sz="400">
                <a:solidFill>
                  <a:schemeClr val="accent1"/>
                </a:solidFill>
              </a:defRPr>
            </a:lvl1pPr>
            <a:lvl2pPr marL="0" indent="0">
              <a:buNone/>
              <a:defRPr/>
            </a:lvl2pPr>
          </a:lstStyle>
          <a:p>
            <a:pPr lvl="0"/>
            <a:r>
              <a:rPr lang="en-US" dirty="0"/>
              <a:t>Click to edit Master text styles</a:t>
            </a:r>
          </a:p>
        </p:txBody>
      </p:sp>
      <p:sp>
        <p:nvSpPr>
          <p:cNvPr id="47" name="Text Placeholder 4">
            <a:extLst>
              <a:ext uri="{FF2B5EF4-FFF2-40B4-BE49-F238E27FC236}">
                <a16:creationId xmlns:a16="http://schemas.microsoft.com/office/drawing/2014/main" id="{D5CE83EE-A700-47E8-89FC-68F8DC3C0343}"/>
              </a:ext>
            </a:extLst>
          </p:cNvPr>
          <p:cNvSpPr>
            <a:spLocks noGrp="1"/>
          </p:cNvSpPr>
          <p:nvPr>
            <p:ph type="body" sz="quarter" idx="49"/>
          </p:nvPr>
        </p:nvSpPr>
        <p:spPr>
          <a:xfrm>
            <a:off x="2834640" y="1687417"/>
            <a:ext cx="2103120" cy="3890424"/>
          </a:xfrm>
        </p:spPr>
        <p:txBody>
          <a:bodyPr/>
          <a:lstStyle>
            <a:lvl1pPr marL="227013" indent="-227013">
              <a:defRPr sz="900"/>
            </a:lvl1pPr>
            <a:lvl2pPr marL="347472">
              <a:defRPr sz="900"/>
            </a:lvl2pPr>
            <a:lvl3pPr>
              <a:defRPr sz="900"/>
            </a:lvl3pPr>
            <a:lvl4pPr>
              <a:defRPr sz="900"/>
            </a:lvl4pPr>
            <a:lvl5pPr>
              <a:defRPr sz="900"/>
            </a:lvl5pPr>
          </a:lstStyle>
          <a:p>
            <a:pPr lvl="0"/>
            <a:r>
              <a:rPr lang="en-US" dirty="0"/>
              <a:t>Click to edit Master text styles</a:t>
            </a:r>
          </a:p>
          <a:p>
            <a:pPr lvl="1"/>
            <a:r>
              <a:rPr lang="en-US" dirty="0"/>
              <a:t>Second level</a:t>
            </a:r>
          </a:p>
        </p:txBody>
      </p:sp>
      <p:sp>
        <p:nvSpPr>
          <p:cNvPr id="18" name="Text Placeholder 16">
            <a:extLst>
              <a:ext uri="{FF2B5EF4-FFF2-40B4-BE49-F238E27FC236}">
                <a16:creationId xmlns:a16="http://schemas.microsoft.com/office/drawing/2014/main" id="{21973AC6-7419-455B-B24F-129124FEEF5C}"/>
              </a:ext>
            </a:extLst>
          </p:cNvPr>
          <p:cNvSpPr>
            <a:spLocks noGrp="1"/>
          </p:cNvSpPr>
          <p:nvPr>
            <p:ph type="body" sz="quarter" idx="50"/>
          </p:nvPr>
        </p:nvSpPr>
        <p:spPr>
          <a:xfrm>
            <a:off x="5212080" y="1713928"/>
            <a:ext cx="2103120" cy="640080"/>
          </a:xfrm>
          <a:solidFill>
            <a:schemeClr val="accent2"/>
          </a:solidFill>
        </p:spPr>
        <p:txBody>
          <a:bodyPr lIns="182880" tIns="182880" rIns="91440" bIns="182880" anchor="ctr"/>
          <a:lstStyle>
            <a:lvl1pPr>
              <a:spcAft>
                <a:spcPts val="0"/>
              </a:spcAft>
              <a:defRPr sz="1400" b="1"/>
            </a:lvl1pPr>
          </a:lstStyle>
          <a:p>
            <a:pPr lvl="0"/>
            <a:r>
              <a:rPr lang="en-US" dirty="0"/>
              <a:t>Click to edit Master text styles</a:t>
            </a:r>
          </a:p>
        </p:txBody>
      </p:sp>
      <p:sp>
        <p:nvSpPr>
          <p:cNvPr id="19" name="Text Placeholder 16">
            <a:extLst>
              <a:ext uri="{FF2B5EF4-FFF2-40B4-BE49-F238E27FC236}">
                <a16:creationId xmlns:a16="http://schemas.microsoft.com/office/drawing/2014/main" id="{93D8645B-9432-44E2-900D-4483A1ACE86F}"/>
              </a:ext>
            </a:extLst>
          </p:cNvPr>
          <p:cNvSpPr>
            <a:spLocks noGrp="1"/>
          </p:cNvSpPr>
          <p:nvPr>
            <p:ph type="body" sz="quarter" idx="51"/>
          </p:nvPr>
        </p:nvSpPr>
        <p:spPr>
          <a:xfrm>
            <a:off x="5212080" y="2343013"/>
            <a:ext cx="2103120" cy="1005840"/>
          </a:xfrm>
          <a:solidFill>
            <a:srgbClr val="F2F2F2"/>
          </a:solidFill>
        </p:spPr>
        <p:txBody>
          <a:bodyPr lIns="182880" tIns="137160" rIns="91440" bIns="137160" anchor="t"/>
          <a:lstStyle>
            <a:lvl1pPr>
              <a:spcAft>
                <a:spcPts val="0"/>
              </a:spcAft>
              <a:defRPr sz="1000" b="0"/>
            </a:lvl1pPr>
          </a:lstStyle>
          <a:p>
            <a:pPr lvl="0"/>
            <a:r>
              <a:rPr lang="en-US" dirty="0"/>
              <a:t>Click to edit Master text styles</a:t>
            </a:r>
          </a:p>
        </p:txBody>
      </p:sp>
      <p:sp>
        <p:nvSpPr>
          <p:cNvPr id="26" name="Text Placeholder 16">
            <a:extLst>
              <a:ext uri="{FF2B5EF4-FFF2-40B4-BE49-F238E27FC236}">
                <a16:creationId xmlns:a16="http://schemas.microsoft.com/office/drawing/2014/main" id="{CCE12555-253C-42D0-900A-494BBD735E43}"/>
              </a:ext>
            </a:extLst>
          </p:cNvPr>
          <p:cNvSpPr>
            <a:spLocks noGrp="1"/>
          </p:cNvSpPr>
          <p:nvPr>
            <p:ph type="body" sz="quarter" idx="55"/>
          </p:nvPr>
        </p:nvSpPr>
        <p:spPr>
          <a:xfrm>
            <a:off x="3425588" y="9013682"/>
            <a:ext cx="3889612" cy="128016"/>
          </a:xfrm>
        </p:spPr>
        <p:txBody>
          <a:bodyPr anchor="t"/>
          <a:lstStyle>
            <a:lvl1pPr algn="r">
              <a:spcAft>
                <a:spcPts val="300"/>
              </a:spcAft>
              <a:defRPr sz="800" b="1" spc="-20" baseline="0">
                <a:solidFill>
                  <a:schemeClr val="tx2">
                    <a:lumMod val="75000"/>
                  </a:schemeClr>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343774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1980" y="2063079"/>
            <a:ext cx="3243220" cy="914458"/>
          </a:xfrm>
          <a:prstGeom prst="rect">
            <a:avLst/>
          </a:prstGeom>
        </p:spPr>
        <p:txBody>
          <a:bodyPr vert="horz" lIns="0" tIns="0" rIns="0" bIns="0" rtlCol="0" anchor="t">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457200" y="4722831"/>
            <a:ext cx="6858000" cy="3657600"/>
          </a:xfrm>
          <a:prstGeom prst="rect">
            <a:avLst/>
          </a:prstGeom>
        </p:spPr>
        <p:txBody>
          <a:bodyPr vert="horz" lIns="0" tIns="0" rIns="0" bIns="0" rtlCol="0">
            <a:noAutofit/>
          </a:bodyPr>
          <a:lstStyle/>
          <a:p>
            <a:pPr lvl="0"/>
            <a:r>
              <a:rPr lang="en-US" dirty="0"/>
              <a:t>Click to edit Master text styles (fix spacing)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9584873"/>
            <a:ext cx="2439320" cy="205740"/>
          </a:xfrm>
          <a:prstGeom prst="rect">
            <a:avLst/>
          </a:prstGeom>
        </p:spPr>
        <p:txBody>
          <a:bodyPr vert="horz" lIns="0" tIns="0" rIns="0" bIns="0" rtlCol="0" anchor="t">
            <a:noAutofit/>
          </a:bodyPr>
          <a:lstStyle>
            <a:lvl1pPr algn="l">
              <a:defRPr sz="800">
                <a:solidFill>
                  <a:schemeClr val="tx2"/>
                </a:solidFill>
              </a:defRPr>
            </a:lvl1pPr>
          </a:lstStyle>
          <a:p>
            <a:endParaRPr lang="en-US" dirty="0"/>
          </a:p>
        </p:txBody>
      </p:sp>
    </p:spTree>
    <p:custDataLst>
      <p:tags r:id="rId6"/>
    </p:custDataLst>
    <p:extLst>
      <p:ext uri="{BB962C8B-B14F-4D97-AF65-F5344CB8AC3E}">
        <p14:creationId xmlns:p14="http://schemas.microsoft.com/office/powerpoint/2010/main" val="2992336450"/>
      </p:ext>
    </p:extLst>
  </p:cSld>
  <p:clrMap bg1="lt1" tx1="dk1" bg2="lt2" tx2="dk2" accent1="accent1" accent2="accent2" accent3="accent3" accent4="accent4" accent5="accent5" accent6="accent6" hlink="hlink" folHlink="folHlink"/>
  <p:sldLayoutIdLst>
    <p:sldLayoutId id="2147483704" r:id="rId1"/>
    <p:sldLayoutId id="2147483716" r:id="rId2"/>
    <p:sldLayoutId id="2147483706" r:id="rId3"/>
    <p:sldLayoutId id="2147483707" r:id="rId4"/>
  </p:sldLayoutIdLst>
  <p:hf sldNum="0" hdr="0" dt="0"/>
  <p:txStyles>
    <p:titleStyle>
      <a:lvl1pPr algn="l" defTabSz="777240" rtl="0" eaLnBrk="1" latinLnBrk="0" hangingPunct="1">
        <a:lnSpc>
          <a:spcPct val="100000"/>
        </a:lnSpc>
        <a:spcBef>
          <a:spcPct val="0"/>
        </a:spcBef>
        <a:buNone/>
        <a:defRPr sz="1800" b="1" kern="1200" spc="-50" baseline="0">
          <a:solidFill>
            <a:schemeClr val="tx1"/>
          </a:solidFill>
          <a:latin typeface="+mj-lt"/>
          <a:ea typeface="+mj-ea"/>
          <a:cs typeface="+mj-cs"/>
        </a:defRPr>
      </a:lvl1pPr>
    </p:titleStyle>
    <p:bodyStyle>
      <a:lvl1pPr marL="0" indent="0" algn="l" defTabSz="777240" rtl="0" eaLnBrk="1" latinLnBrk="0" hangingPunct="1">
        <a:lnSpc>
          <a:spcPct val="100000"/>
        </a:lnSpc>
        <a:spcBef>
          <a:spcPts val="0"/>
        </a:spcBef>
        <a:spcAft>
          <a:spcPts val="600"/>
        </a:spcAft>
        <a:buFont typeface="Arial" panose="020B0604020202020204" pitchFamily="34" charset="0"/>
        <a:buNone/>
        <a:defRPr sz="1000"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p15:clr>
            <a:srgbClr val="F26B43"/>
          </p15:clr>
        </p15:guide>
        <p15:guide id="2" pos="288">
          <p15:clr>
            <a:srgbClr val="F26B43"/>
          </p15:clr>
        </p15:guide>
        <p15:guide id="3" pos="4608">
          <p15:clr>
            <a:srgbClr val="F26B43"/>
          </p15:clr>
        </p15:guide>
        <p15:guide id="4" orient="horz" pos="288">
          <p15:clr>
            <a:srgbClr val="F26B43"/>
          </p15:clr>
        </p15:guide>
        <p15:guide id="5" orient="horz" pos="5832">
          <p15:clr>
            <a:srgbClr val="F26B43"/>
          </p15:clr>
        </p15:guide>
        <p15:guide id="6" orient="horz" pos="299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emf"/><Relationship Id="rId11" Type="http://schemas.openxmlformats.org/officeDocument/2006/relationships/image" Target="../media/image8.sv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png"/><Relationship Id="rId11" Type="http://schemas.openxmlformats.org/officeDocument/2006/relationships/image" Target="../media/image5.emf"/><Relationship Id="rId5" Type="http://schemas.openxmlformats.org/officeDocument/2006/relationships/image" Target="../media/image11.png"/><Relationship Id="rId10" Type="http://schemas.openxmlformats.org/officeDocument/2006/relationships/image" Target="../media/image4.emf"/><Relationship Id="rId4" Type="http://schemas.openxmlformats.org/officeDocument/2006/relationships/image" Target="../media/image10.png"/><Relationship Id="rId9"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players.brightcove.net/64298592001/default_default/index.html?videoId=61513175500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553241A-0070-4B46-8DA5-3F061B1D77E6}"/>
              </a:ext>
            </a:extLst>
          </p:cNvPr>
          <p:cNvSpPr>
            <a:spLocks noGrp="1"/>
          </p:cNvSpPr>
          <p:nvPr>
            <p:ph type="body" sz="quarter" idx="25"/>
          </p:nvPr>
        </p:nvSpPr>
        <p:spPr>
          <a:xfrm>
            <a:off x="457199" y="5016652"/>
            <a:ext cx="4846320" cy="1737360"/>
          </a:xfrm>
        </p:spPr>
        <p:txBody>
          <a:bodyPr/>
          <a:lstStyle/>
          <a:p>
            <a:r>
              <a:rPr lang="en-US" dirty="0"/>
              <a:t>More than ever, pets play such a huge role in our lives. We want to do everything </a:t>
            </a:r>
            <a:br>
              <a:rPr lang="en-US" dirty="0"/>
            </a:br>
            <a:r>
              <a:rPr lang="en-US" dirty="0"/>
              <a:t>to keep them safe and healthy. Help make sure your furry family members are protected against unplanned vet expenses for covered accidents or illnesses with MetLife Pet Insurance.</a:t>
            </a:r>
            <a:r>
              <a:rPr lang="en-US" baseline="30000" dirty="0"/>
              <a:t>1</a:t>
            </a:r>
          </a:p>
          <a:p>
            <a:r>
              <a:rPr lang="en-US" dirty="0"/>
              <a:t>Visits to the vet can be unpredictable and expensive. Pet parents spend over </a:t>
            </a:r>
            <a:br>
              <a:rPr lang="en-US" dirty="0"/>
            </a:br>
            <a:r>
              <a:rPr lang="en-US" dirty="0"/>
              <a:t>$31.4 billion on vet care annually.</a:t>
            </a:r>
            <a:r>
              <a:rPr lang="en-US" baseline="30000" dirty="0"/>
              <a:t>2</a:t>
            </a:r>
            <a:r>
              <a:rPr lang="en-US" dirty="0"/>
              <a:t> 24% of pet parents have gone into credit card </a:t>
            </a:r>
            <a:br>
              <a:rPr lang="en-US" dirty="0"/>
            </a:br>
            <a:r>
              <a:rPr lang="en-US" dirty="0"/>
              <a:t>or personal loan debt as a result.</a:t>
            </a:r>
            <a:r>
              <a:rPr lang="en-US" baseline="30000" dirty="0"/>
              <a:t>3</a:t>
            </a:r>
          </a:p>
          <a:p>
            <a:r>
              <a:rPr lang="en-US" dirty="0"/>
              <a:t>A small monthly payment can help you prepare for those unexpected vet expenses down the road.</a:t>
            </a:r>
          </a:p>
          <a:p>
            <a:endParaRPr lang="en-US" dirty="0"/>
          </a:p>
        </p:txBody>
      </p:sp>
      <p:sp>
        <p:nvSpPr>
          <p:cNvPr id="3" name="Text Placeholder 2">
            <a:extLst>
              <a:ext uri="{FF2B5EF4-FFF2-40B4-BE49-F238E27FC236}">
                <a16:creationId xmlns:a16="http://schemas.microsoft.com/office/drawing/2014/main" id="{7A660034-2DE4-49F0-82E2-C1D749D5F1CC}"/>
              </a:ext>
            </a:extLst>
          </p:cNvPr>
          <p:cNvSpPr>
            <a:spLocks noGrp="1"/>
          </p:cNvSpPr>
          <p:nvPr>
            <p:ph type="body" sz="quarter" idx="35"/>
          </p:nvPr>
        </p:nvSpPr>
        <p:spPr>
          <a:xfrm>
            <a:off x="457200" y="4694539"/>
            <a:ext cx="4937760" cy="274320"/>
          </a:xfrm>
        </p:spPr>
        <p:txBody>
          <a:bodyPr/>
          <a:lstStyle/>
          <a:p>
            <a:r>
              <a:rPr lang="en-US" dirty="0"/>
              <a:t>Help protect your pet from costly vet bills </a:t>
            </a:r>
            <a:br>
              <a:rPr lang="en-US" dirty="0"/>
            </a:br>
            <a:endParaRPr lang="en-US" dirty="0"/>
          </a:p>
        </p:txBody>
      </p:sp>
      <p:sp>
        <p:nvSpPr>
          <p:cNvPr id="53" name="Text Placeholder 52">
            <a:extLst>
              <a:ext uri="{FF2B5EF4-FFF2-40B4-BE49-F238E27FC236}">
                <a16:creationId xmlns:a16="http://schemas.microsoft.com/office/drawing/2014/main" id="{63FDD3A3-CE95-4D6B-AB7C-2EA47292DE74}"/>
              </a:ext>
            </a:extLst>
          </p:cNvPr>
          <p:cNvSpPr>
            <a:spLocks noGrp="1"/>
          </p:cNvSpPr>
          <p:nvPr>
            <p:ph type="body" sz="quarter" idx="47"/>
          </p:nvPr>
        </p:nvSpPr>
        <p:spPr>
          <a:xfrm>
            <a:off x="1271085" y="9581072"/>
            <a:ext cx="5329739" cy="220312"/>
          </a:xfrm>
        </p:spPr>
        <p:txBody>
          <a:bodyPr/>
          <a:lstStyle/>
          <a:p>
            <a:r>
              <a:rPr lang="en-US" dirty="0"/>
              <a:t>To enroll in these benefits, visit </a:t>
            </a:r>
            <a:r>
              <a:rPr lang="en-US" b="1" dirty="0"/>
              <a:t>www.metlife.com/getpetquote </a:t>
            </a:r>
            <a:r>
              <a:rPr lang="en-US" dirty="0"/>
              <a:t>or call </a:t>
            </a:r>
            <a:r>
              <a:rPr lang="en-US" b="1" dirty="0"/>
              <a:t>1-800-GET-MET8</a:t>
            </a:r>
            <a:r>
              <a:rPr lang="en-US" dirty="0"/>
              <a:t>.</a:t>
            </a:r>
            <a:endParaRPr lang="en-US" b="1" dirty="0"/>
          </a:p>
        </p:txBody>
      </p:sp>
      <p:sp>
        <p:nvSpPr>
          <p:cNvPr id="19" name="Text Placeholder 18">
            <a:extLst>
              <a:ext uri="{FF2B5EF4-FFF2-40B4-BE49-F238E27FC236}">
                <a16:creationId xmlns:a16="http://schemas.microsoft.com/office/drawing/2014/main" id="{ED10263E-10D1-4FE4-9414-EAC4D178FC24}"/>
              </a:ext>
            </a:extLst>
          </p:cNvPr>
          <p:cNvSpPr>
            <a:spLocks noGrp="1"/>
          </p:cNvSpPr>
          <p:nvPr>
            <p:ph type="body" sz="quarter" idx="20"/>
          </p:nvPr>
        </p:nvSpPr>
        <p:spPr>
          <a:xfrm>
            <a:off x="5532120" y="5898841"/>
            <a:ext cx="1828800" cy="686269"/>
          </a:xfrm>
        </p:spPr>
        <p:txBody>
          <a:bodyPr/>
          <a:lstStyle/>
          <a:p>
            <a:r>
              <a:rPr lang="en-US" dirty="0"/>
              <a:t>Why MetLife</a:t>
            </a:r>
          </a:p>
          <a:p>
            <a:r>
              <a:rPr lang="en-US" dirty="0"/>
              <a:t>Pet Insurance?</a:t>
            </a:r>
          </a:p>
        </p:txBody>
      </p:sp>
      <p:sp>
        <p:nvSpPr>
          <p:cNvPr id="20" name="Text Placeholder 19">
            <a:extLst>
              <a:ext uri="{FF2B5EF4-FFF2-40B4-BE49-F238E27FC236}">
                <a16:creationId xmlns:a16="http://schemas.microsoft.com/office/drawing/2014/main" id="{72A83F93-8438-4184-9578-3DC5E6235581}"/>
              </a:ext>
            </a:extLst>
          </p:cNvPr>
          <p:cNvSpPr>
            <a:spLocks noGrp="1"/>
          </p:cNvSpPr>
          <p:nvPr>
            <p:ph type="body" sz="quarter" idx="21"/>
          </p:nvPr>
        </p:nvSpPr>
        <p:spPr>
          <a:xfrm>
            <a:off x="5532120" y="6592434"/>
            <a:ext cx="1828800" cy="2772059"/>
          </a:xfrm>
        </p:spPr>
        <p:txBody>
          <a:bodyPr/>
          <a:lstStyle/>
          <a:p>
            <a:pPr marL="0" indent="0">
              <a:lnSpc>
                <a:spcPts val="1200"/>
              </a:lnSpc>
              <a:spcAft>
                <a:spcPts val="800"/>
              </a:spcAft>
              <a:buNone/>
            </a:pPr>
            <a:r>
              <a:rPr lang="en-US" dirty="0"/>
              <a:t> </a:t>
            </a:r>
          </a:p>
        </p:txBody>
      </p:sp>
      <p:sp>
        <p:nvSpPr>
          <p:cNvPr id="12" name="Text Placeholder 11">
            <a:extLst>
              <a:ext uri="{FF2B5EF4-FFF2-40B4-BE49-F238E27FC236}">
                <a16:creationId xmlns:a16="http://schemas.microsoft.com/office/drawing/2014/main" id="{46372FA9-09B9-4BC5-A5C8-011ADD7479C5}"/>
              </a:ext>
            </a:extLst>
          </p:cNvPr>
          <p:cNvSpPr>
            <a:spLocks noGrp="1"/>
          </p:cNvSpPr>
          <p:nvPr>
            <p:ph type="body" sz="quarter" idx="51"/>
          </p:nvPr>
        </p:nvSpPr>
        <p:spPr>
          <a:xfrm>
            <a:off x="457200" y="6778284"/>
            <a:ext cx="1097280" cy="64008"/>
          </a:xfrm>
        </p:spPr>
        <p:txBody>
          <a:bodyPr/>
          <a:lstStyle/>
          <a:p>
            <a:r>
              <a:rPr lang="en-US" dirty="0"/>
              <a:t>”</a:t>
            </a:r>
          </a:p>
        </p:txBody>
      </p:sp>
      <p:sp>
        <p:nvSpPr>
          <p:cNvPr id="5" name="Text Placeholder 4">
            <a:extLst>
              <a:ext uri="{FF2B5EF4-FFF2-40B4-BE49-F238E27FC236}">
                <a16:creationId xmlns:a16="http://schemas.microsoft.com/office/drawing/2014/main" id="{FE1DCDA5-4D6A-41D3-B569-5F983D9894FA}"/>
              </a:ext>
            </a:extLst>
          </p:cNvPr>
          <p:cNvSpPr>
            <a:spLocks noGrp="1"/>
          </p:cNvSpPr>
          <p:nvPr>
            <p:ph type="body" sz="quarter" idx="57"/>
          </p:nvPr>
        </p:nvSpPr>
        <p:spPr>
          <a:xfrm>
            <a:off x="457198" y="6959746"/>
            <a:ext cx="4663440" cy="274320"/>
          </a:xfrm>
        </p:spPr>
        <p:txBody>
          <a:bodyPr/>
          <a:lstStyle/>
          <a:p>
            <a:r>
              <a:rPr lang="en-US" dirty="0"/>
              <a:t>How it works:</a:t>
            </a:r>
          </a:p>
          <a:p>
            <a:endParaRPr lang="en-US" dirty="0"/>
          </a:p>
        </p:txBody>
      </p:sp>
      <p:sp>
        <p:nvSpPr>
          <p:cNvPr id="6" name="Text Placeholder 5">
            <a:extLst>
              <a:ext uri="{FF2B5EF4-FFF2-40B4-BE49-F238E27FC236}">
                <a16:creationId xmlns:a16="http://schemas.microsoft.com/office/drawing/2014/main" id="{3C4B8CDB-55E4-457F-BBC9-A048B815C725}"/>
              </a:ext>
            </a:extLst>
          </p:cNvPr>
          <p:cNvSpPr>
            <a:spLocks noGrp="1"/>
          </p:cNvSpPr>
          <p:nvPr>
            <p:ph type="body" sz="quarter" idx="58"/>
          </p:nvPr>
        </p:nvSpPr>
        <p:spPr>
          <a:xfrm>
            <a:off x="683740" y="7628213"/>
            <a:ext cx="4663440" cy="1097280"/>
          </a:xfrm>
        </p:spPr>
        <p:txBody>
          <a:bodyPr/>
          <a:lstStyle/>
          <a:p>
            <a:r>
              <a:rPr lang="en-US" dirty="0"/>
              <a:t>Bella, a two-year-old mixed breed dog, needed emergency surgery after swallowing some small rocks. Bella pulled through, but not until incurring an emergency vet bill of </a:t>
            </a:r>
            <a:r>
              <a:rPr lang="en-US" b="1" dirty="0"/>
              <a:t>$2,560</a:t>
            </a:r>
            <a:r>
              <a:rPr lang="en-US" dirty="0"/>
              <a:t>. Since I had MetLife Pet Insurance, I was reimbursed for </a:t>
            </a:r>
            <a:r>
              <a:rPr lang="en-US" b="1" dirty="0"/>
              <a:t>90%</a:t>
            </a:r>
            <a:r>
              <a:rPr lang="en-US" dirty="0"/>
              <a:t> of the bill once the deductible was met. Thanks to my smart decision to enroll, I saved </a:t>
            </a:r>
            <a:r>
              <a:rPr lang="en-US" b="1" dirty="0"/>
              <a:t>$2,304 </a:t>
            </a:r>
            <a:r>
              <a:rPr lang="en-US" dirty="0"/>
              <a:t>in out-of-pocket vet expenses.</a:t>
            </a:r>
            <a:r>
              <a:rPr lang="en-US" baseline="30000" dirty="0"/>
              <a:t>5</a:t>
            </a:r>
          </a:p>
        </p:txBody>
      </p:sp>
      <p:sp>
        <p:nvSpPr>
          <p:cNvPr id="11" name="Text Placeholder 10">
            <a:extLst>
              <a:ext uri="{FF2B5EF4-FFF2-40B4-BE49-F238E27FC236}">
                <a16:creationId xmlns:a16="http://schemas.microsoft.com/office/drawing/2014/main" id="{ED75DE6A-FD6A-49D8-963D-A6858971E531}"/>
              </a:ext>
            </a:extLst>
          </p:cNvPr>
          <p:cNvSpPr>
            <a:spLocks noGrp="1"/>
          </p:cNvSpPr>
          <p:nvPr>
            <p:ph type="body" sz="quarter" idx="59"/>
          </p:nvPr>
        </p:nvSpPr>
        <p:spPr>
          <a:xfrm>
            <a:off x="457200" y="7521121"/>
            <a:ext cx="251256" cy="469785"/>
          </a:xfrm>
        </p:spPr>
        <p:txBody>
          <a:bodyPr/>
          <a:lstStyle/>
          <a:p>
            <a:r>
              <a:rPr lang="en-US" dirty="0"/>
              <a:t>“</a:t>
            </a:r>
          </a:p>
        </p:txBody>
      </p:sp>
      <p:sp>
        <p:nvSpPr>
          <p:cNvPr id="2" name="Text Placeholder 1">
            <a:extLst>
              <a:ext uri="{FF2B5EF4-FFF2-40B4-BE49-F238E27FC236}">
                <a16:creationId xmlns:a16="http://schemas.microsoft.com/office/drawing/2014/main" id="{57340418-B250-4C37-AAA9-0832229870CD}"/>
              </a:ext>
            </a:extLst>
          </p:cNvPr>
          <p:cNvSpPr>
            <a:spLocks noGrp="1"/>
          </p:cNvSpPr>
          <p:nvPr>
            <p:ph type="body" sz="quarter" idx="24"/>
          </p:nvPr>
        </p:nvSpPr>
        <p:spPr/>
        <p:txBody>
          <a:bodyPr/>
          <a:lstStyle/>
          <a:p>
            <a:r>
              <a:rPr lang="en-US" dirty="0"/>
              <a:t>Pet Insurance</a:t>
            </a:r>
          </a:p>
        </p:txBody>
      </p:sp>
      <p:grpSp>
        <p:nvGrpSpPr>
          <p:cNvPr id="4" name="Group 3">
            <a:extLst>
              <a:ext uri="{FF2B5EF4-FFF2-40B4-BE49-F238E27FC236}">
                <a16:creationId xmlns:a16="http://schemas.microsoft.com/office/drawing/2014/main" id="{18E7869E-B938-A14A-8A37-DC967E7B5B0C}"/>
              </a:ext>
            </a:extLst>
          </p:cNvPr>
          <p:cNvGrpSpPr/>
          <p:nvPr/>
        </p:nvGrpSpPr>
        <p:grpSpPr>
          <a:xfrm>
            <a:off x="708456" y="8533067"/>
            <a:ext cx="4561019" cy="831427"/>
            <a:chOff x="682650" y="8426873"/>
            <a:chExt cx="4561019" cy="831427"/>
          </a:xfrm>
        </p:grpSpPr>
        <p:grpSp>
          <p:nvGrpSpPr>
            <p:cNvPr id="31" name="Group 30">
              <a:extLst>
                <a:ext uri="{FF2B5EF4-FFF2-40B4-BE49-F238E27FC236}">
                  <a16:creationId xmlns:a16="http://schemas.microsoft.com/office/drawing/2014/main" id="{CC765C37-1AB5-D74E-963C-5DEFA751D4FC}"/>
                </a:ext>
              </a:extLst>
            </p:cNvPr>
            <p:cNvGrpSpPr/>
            <p:nvPr/>
          </p:nvGrpSpPr>
          <p:grpSpPr>
            <a:xfrm>
              <a:off x="682650" y="8426873"/>
              <a:ext cx="3763029" cy="228600"/>
              <a:chOff x="1777270" y="7939144"/>
              <a:chExt cx="3763029" cy="228600"/>
            </a:xfrm>
          </p:grpSpPr>
          <p:sp>
            <p:nvSpPr>
              <p:cNvPr id="32" name="TextBox 31">
                <a:extLst>
                  <a:ext uri="{FF2B5EF4-FFF2-40B4-BE49-F238E27FC236}">
                    <a16:creationId xmlns:a16="http://schemas.microsoft.com/office/drawing/2014/main" id="{4140818D-0E3E-7949-86A5-30BA1B670095}"/>
                  </a:ext>
                </a:extLst>
              </p:cNvPr>
              <p:cNvSpPr txBox="1"/>
              <p:nvPr/>
            </p:nvSpPr>
            <p:spPr>
              <a:xfrm>
                <a:off x="4018447" y="7939144"/>
                <a:ext cx="1521852" cy="228600"/>
              </a:xfrm>
              <a:prstGeom prst="rect">
                <a:avLst/>
              </a:prstGeom>
              <a:noFill/>
            </p:spPr>
            <p:txBody>
              <a:bodyPr wrap="square" lIns="0" tIns="0" rIns="0" bIns="0" rtlCol="0" anchor="ctr" anchorCtr="0">
                <a:noAutofit/>
              </a:bodyPr>
              <a:lstStyle/>
              <a:p>
                <a:pPr algn="l"/>
                <a:r>
                  <a:rPr lang="en-US" sz="1000" b="1" dirty="0"/>
                  <a:t>  Emergency vet bill </a:t>
                </a:r>
                <a:endParaRPr lang="en-US" sz="1000" b="1" baseline="30000" dirty="0"/>
              </a:p>
            </p:txBody>
          </p:sp>
          <p:sp>
            <p:nvSpPr>
              <p:cNvPr id="33" name="Rectangle 32">
                <a:extLst>
                  <a:ext uri="{FF2B5EF4-FFF2-40B4-BE49-F238E27FC236}">
                    <a16:creationId xmlns:a16="http://schemas.microsoft.com/office/drawing/2014/main" id="{8CA22722-DF4D-E440-84EE-0AD962632C2D}"/>
                  </a:ext>
                </a:extLst>
              </p:cNvPr>
              <p:cNvSpPr/>
              <p:nvPr/>
            </p:nvSpPr>
            <p:spPr>
              <a:xfrm>
                <a:off x="1777270" y="7939144"/>
                <a:ext cx="2241177"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179D85F-3F4E-8849-855F-7289D5317C44}"/>
                  </a:ext>
                </a:extLst>
              </p:cNvPr>
              <p:cNvSpPr txBox="1"/>
              <p:nvPr/>
            </p:nvSpPr>
            <p:spPr>
              <a:xfrm>
                <a:off x="1882699" y="7939144"/>
                <a:ext cx="685800" cy="228600"/>
              </a:xfrm>
              <a:prstGeom prst="rect">
                <a:avLst/>
              </a:prstGeom>
              <a:noFill/>
            </p:spPr>
            <p:txBody>
              <a:bodyPr wrap="square" lIns="0" tIns="0" rIns="0" bIns="0" rtlCol="0" anchor="ctr" anchorCtr="0">
                <a:noAutofit/>
              </a:bodyPr>
              <a:lstStyle/>
              <a:p>
                <a:pPr algn="l"/>
                <a:r>
                  <a:rPr lang="en-US" sz="1000" b="1" dirty="0">
                    <a:solidFill>
                      <a:schemeClr val="bg1"/>
                    </a:solidFill>
                  </a:rPr>
                  <a:t>$2,560</a:t>
                </a:r>
                <a:endParaRPr lang="en-US" sz="1000" dirty="0">
                  <a:solidFill>
                    <a:schemeClr val="bg1"/>
                  </a:solidFill>
                </a:endParaRPr>
              </a:p>
            </p:txBody>
          </p:sp>
        </p:grpSp>
        <p:grpSp>
          <p:nvGrpSpPr>
            <p:cNvPr id="35" name="Group 34">
              <a:extLst>
                <a:ext uri="{FF2B5EF4-FFF2-40B4-BE49-F238E27FC236}">
                  <a16:creationId xmlns:a16="http://schemas.microsoft.com/office/drawing/2014/main" id="{64312EAF-CE95-6C4B-B564-07D83CE95CC2}"/>
                </a:ext>
              </a:extLst>
            </p:cNvPr>
            <p:cNvGrpSpPr/>
            <p:nvPr/>
          </p:nvGrpSpPr>
          <p:grpSpPr>
            <a:xfrm>
              <a:off x="682650" y="8733455"/>
              <a:ext cx="4561019" cy="229020"/>
              <a:chOff x="1777270" y="8385048"/>
              <a:chExt cx="4561019" cy="229020"/>
            </a:xfrm>
          </p:grpSpPr>
          <p:sp>
            <p:nvSpPr>
              <p:cNvPr id="36" name="Rectangle 35">
                <a:extLst>
                  <a:ext uri="{FF2B5EF4-FFF2-40B4-BE49-F238E27FC236}">
                    <a16:creationId xmlns:a16="http://schemas.microsoft.com/office/drawing/2014/main" id="{AB8849B6-D451-2B4D-B700-A5689189895D}"/>
                  </a:ext>
                </a:extLst>
              </p:cNvPr>
              <p:cNvSpPr/>
              <p:nvPr/>
            </p:nvSpPr>
            <p:spPr>
              <a:xfrm>
                <a:off x="1777270" y="8385468"/>
                <a:ext cx="1938528" cy="228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04B534D-FF56-9242-A921-360C1BE13495}"/>
                  </a:ext>
                </a:extLst>
              </p:cNvPr>
              <p:cNvSpPr txBox="1"/>
              <p:nvPr/>
            </p:nvSpPr>
            <p:spPr>
              <a:xfrm>
                <a:off x="1882699" y="8385468"/>
                <a:ext cx="685800" cy="228600"/>
              </a:xfrm>
              <a:prstGeom prst="rect">
                <a:avLst/>
              </a:prstGeom>
              <a:noFill/>
            </p:spPr>
            <p:txBody>
              <a:bodyPr wrap="square" lIns="0" tIns="0" rIns="0" bIns="0" rtlCol="0" anchor="ctr" anchorCtr="0">
                <a:noAutofit/>
              </a:bodyPr>
              <a:lstStyle/>
              <a:p>
                <a:pPr algn="l"/>
                <a:r>
                  <a:rPr lang="en-US" sz="1000" b="1" dirty="0">
                    <a:solidFill>
                      <a:schemeClr val="bg1"/>
                    </a:solidFill>
                  </a:rPr>
                  <a:t>$2,304</a:t>
                </a:r>
              </a:p>
            </p:txBody>
          </p:sp>
          <p:sp>
            <p:nvSpPr>
              <p:cNvPr id="38" name="TextBox 37">
                <a:extLst>
                  <a:ext uri="{FF2B5EF4-FFF2-40B4-BE49-F238E27FC236}">
                    <a16:creationId xmlns:a16="http://schemas.microsoft.com/office/drawing/2014/main" id="{1679E75F-46FE-E94B-A3F9-65ABF7004C87}"/>
                  </a:ext>
                </a:extLst>
              </p:cNvPr>
              <p:cNvSpPr txBox="1"/>
              <p:nvPr/>
            </p:nvSpPr>
            <p:spPr>
              <a:xfrm>
                <a:off x="3722768" y="8385048"/>
                <a:ext cx="2615521" cy="228600"/>
              </a:xfrm>
              <a:prstGeom prst="rect">
                <a:avLst/>
              </a:prstGeom>
              <a:noFill/>
            </p:spPr>
            <p:txBody>
              <a:bodyPr wrap="square" lIns="0" tIns="0" rIns="0" bIns="0" rtlCol="0" anchor="ctr" anchorCtr="0">
                <a:noAutofit/>
              </a:bodyPr>
              <a:lstStyle/>
              <a:p>
                <a:pPr algn="l"/>
                <a:r>
                  <a:rPr lang="en-US" sz="1000" b="1" dirty="0"/>
                  <a:t>  Insurance reimbursement amount</a:t>
                </a:r>
              </a:p>
            </p:txBody>
          </p:sp>
        </p:grpSp>
        <p:grpSp>
          <p:nvGrpSpPr>
            <p:cNvPr id="39" name="Group 38">
              <a:extLst>
                <a:ext uri="{FF2B5EF4-FFF2-40B4-BE49-F238E27FC236}">
                  <a16:creationId xmlns:a16="http://schemas.microsoft.com/office/drawing/2014/main" id="{6918F2D6-D073-F943-BD94-97C800B5A03C}"/>
                </a:ext>
              </a:extLst>
            </p:cNvPr>
            <p:cNvGrpSpPr/>
            <p:nvPr/>
          </p:nvGrpSpPr>
          <p:grpSpPr>
            <a:xfrm>
              <a:off x="682650" y="9029700"/>
              <a:ext cx="2501157" cy="228600"/>
              <a:chOff x="1777270" y="8797744"/>
              <a:chExt cx="2501157" cy="228600"/>
            </a:xfrm>
          </p:grpSpPr>
          <p:sp>
            <p:nvSpPr>
              <p:cNvPr id="40" name="Rectangle 39">
                <a:extLst>
                  <a:ext uri="{FF2B5EF4-FFF2-40B4-BE49-F238E27FC236}">
                    <a16:creationId xmlns:a16="http://schemas.microsoft.com/office/drawing/2014/main" id="{1887DFAC-1A8B-DF40-9192-61DCB60FFE22}"/>
                  </a:ext>
                </a:extLst>
              </p:cNvPr>
              <p:cNvSpPr/>
              <p:nvPr/>
            </p:nvSpPr>
            <p:spPr>
              <a:xfrm>
                <a:off x="1777270" y="8797744"/>
                <a:ext cx="541473"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9B391FC-8C79-D641-805A-B359AF9353E3}"/>
                  </a:ext>
                </a:extLst>
              </p:cNvPr>
              <p:cNvSpPr txBox="1"/>
              <p:nvPr/>
            </p:nvSpPr>
            <p:spPr>
              <a:xfrm>
                <a:off x="1882699" y="8797744"/>
                <a:ext cx="457200" cy="228600"/>
              </a:xfrm>
              <a:prstGeom prst="rect">
                <a:avLst/>
              </a:prstGeom>
              <a:noFill/>
            </p:spPr>
            <p:txBody>
              <a:bodyPr wrap="square" lIns="0" tIns="0" rIns="0" bIns="0" rtlCol="0" anchor="ctr" anchorCtr="0">
                <a:noAutofit/>
              </a:bodyPr>
              <a:lstStyle/>
              <a:p>
                <a:pPr algn="l"/>
                <a:r>
                  <a:rPr lang="en-US" sz="1000" b="1" dirty="0">
                    <a:solidFill>
                      <a:schemeClr val="bg1"/>
                    </a:solidFill>
                  </a:rPr>
                  <a:t>$256</a:t>
                </a:r>
              </a:p>
            </p:txBody>
          </p:sp>
          <p:sp>
            <p:nvSpPr>
              <p:cNvPr id="42" name="TextBox 41">
                <a:extLst>
                  <a:ext uri="{FF2B5EF4-FFF2-40B4-BE49-F238E27FC236}">
                    <a16:creationId xmlns:a16="http://schemas.microsoft.com/office/drawing/2014/main" id="{4A59E161-CF75-4341-BB4F-6258DFB9413F}"/>
                  </a:ext>
                </a:extLst>
              </p:cNvPr>
              <p:cNvSpPr txBox="1"/>
              <p:nvPr/>
            </p:nvSpPr>
            <p:spPr>
              <a:xfrm>
                <a:off x="2339899" y="8797744"/>
                <a:ext cx="1938528" cy="228600"/>
              </a:xfrm>
              <a:prstGeom prst="rect">
                <a:avLst/>
              </a:prstGeom>
              <a:noFill/>
            </p:spPr>
            <p:txBody>
              <a:bodyPr wrap="square" lIns="0" tIns="0" rIns="0" bIns="0" rtlCol="0" anchor="ctr" anchorCtr="0">
                <a:noAutofit/>
              </a:bodyPr>
              <a:lstStyle/>
              <a:p>
                <a:pPr algn="l"/>
                <a:r>
                  <a:rPr lang="en-US" sz="1000" b="1" dirty="0"/>
                  <a:t>  My out-of-pocket costs</a:t>
                </a:r>
              </a:p>
            </p:txBody>
          </p:sp>
        </p:grpSp>
      </p:grpSp>
      <p:grpSp>
        <p:nvGrpSpPr>
          <p:cNvPr id="29" name="Group 28">
            <a:extLst>
              <a:ext uri="{FF2B5EF4-FFF2-40B4-BE49-F238E27FC236}">
                <a16:creationId xmlns:a16="http://schemas.microsoft.com/office/drawing/2014/main" id="{3867AD61-F2B7-4574-9FF2-1CBBDEE8170D}"/>
              </a:ext>
            </a:extLst>
          </p:cNvPr>
          <p:cNvGrpSpPr/>
          <p:nvPr/>
        </p:nvGrpSpPr>
        <p:grpSpPr>
          <a:xfrm>
            <a:off x="0" y="9831469"/>
            <a:ext cx="7772400" cy="226931"/>
            <a:chOff x="0" y="9831605"/>
            <a:chExt cx="7772400" cy="226795"/>
          </a:xfrm>
        </p:grpSpPr>
        <p:sp>
          <p:nvSpPr>
            <p:cNvPr id="30" name="Rectangle 29">
              <a:extLst>
                <a:ext uri="{FF2B5EF4-FFF2-40B4-BE49-F238E27FC236}">
                  <a16:creationId xmlns:a16="http://schemas.microsoft.com/office/drawing/2014/main" id="{EE95B041-A800-4FE4-932D-2D0A94E2FD4B}"/>
                </a:ext>
              </a:extLst>
            </p:cNvPr>
            <p:cNvSpPr/>
            <p:nvPr userDrawn="1"/>
          </p:nvSpPr>
          <p:spPr>
            <a:xfrm>
              <a:off x="0" y="9831605"/>
              <a:ext cx="5144834" cy="22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10AC17E-4C18-4D8D-B2A5-42FD42A38C09}"/>
                </a:ext>
              </a:extLst>
            </p:cNvPr>
            <p:cNvSpPr/>
            <p:nvPr userDrawn="1"/>
          </p:nvSpPr>
          <p:spPr>
            <a:xfrm>
              <a:off x="5141881" y="9831605"/>
              <a:ext cx="804672" cy="226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4D3A018-B747-4E5D-B9CE-FCBEE5CA043F}"/>
                </a:ext>
              </a:extLst>
            </p:cNvPr>
            <p:cNvSpPr/>
            <p:nvPr userDrawn="1"/>
          </p:nvSpPr>
          <p:spPr>
            <a:xfrm>
              <a:off x="5943600" y="9831605"/>
              <a:ext cx="1828800" cy="226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 name="Picture 46" descr="metlife_eng_logo_rgb">
            <a:extLst>
              <a:ext uri="{FF2B5EF4-FFF2-40B4-BE49-F238E27FC236}">
                <a16:creationId xmlns:a16="http://schemas.microsoft.com/office/drawing/2014/main" id="{B32D8DC1-9681-4B6F-9BF2-67A129357F97}"/>
              </a:ext>
            </a:extLst>
          </p:cNvPr>
          <p:cNvPicPr/>
          <p:nvPr/>
        </p:nvPicPr>
        <p:blipFill rotWithShape="1">
          <a:blip r:embed="rId4" cstate="hqprint">
            <a:extLst>
              <a:ext uri="{28A0092B-C50C-407E-A947-70E740481C1C}">
                <a14:useLocalDpi xmlns:a14="http://schemas.microsoft.com/office/drawing/2010/main"/>
              </a:ext>
            </a:extLst>
          </a:blip>
          <a:srcRect/>
          <a:stretch/>
        </p:blipFill>
        <p:spPr bwMode="auto">
          <a:xfrm>
            <a:off x="457200" y="452336"/>
            <a:ext cx="1325245" cy="301625"/>
          </a:xfrm>
          <a:prstGeom prst="rect">
            <a:avLst/>
          </a:prstGeom>
          <a:noFill/>
          <a:ln>
            <a:noFill/>
          </a:ln>
          <a:extLst>
            <a:ext uri="{53640926-AAD7-44D8-BBD7-CCE9431645EC}">
              <a14:shadowObscured xmlns:a14="http://schemas.microsoft.com/office/drawing/2010/main"/>
            </a:ext>
          </a:extLst>
        </p:spPr>
      </p:pic>
      <p:cxnSp>
        <p:nvCxnSpPr>
          <p:cNvPr id="48" name="Straight Connector 47">
            <a:extLst>
              <a:ext uri="{FF2B5EF4-FFF2-40B4-BE49-F238E27FC236}">
                <a16:creationId xmlns:a16="http://schemas.microsoft.com/office/drawing/2014/main" id="{C86ED5C9-405E-4098-A4E4-83F105B4EA9C}"/>
              </a:ext>
            </a:extLst>
          </p:cNvPr>
          <p:cNvCxnSpPr>
            <a:cxnSpLocks/>
          </p:cNvCxnSpPr>
          <p:nvPr/>
        </p:nvCxnSpPr>
        <p:spPr>
          <a:xfrm>
            <a:off x="1988640" y="457200"/>
            <a:ext cx="0" cy="29710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Text Placeholder 10">
            <a:extLst>
              <a:ext uri="{FF2B5EF4-FFF2-40B4-BE49-F238E27FC236}">
                <a16:creationId xmlns:a16="http://schemas.microsoft.com/office/drawing/2014/main" id="{8F90CDAC-CFB4-0E47-8A27-E2CCF30C5ED0}"/>
              </a:ext>
            </a:extLst>
          </p:cNvPr>
          <p:cNvSpPr txBox="1">
            <a:spLocks/>
          </p:cNvSpPr>
          <p:nvPr/>
        </p:nvSpPr>
        <p:spPr>
          <a:xfrm>
            <a:off x="4685039" y="8175143"/>
            <a:ext cx="251256" cy="469785"/>
          </a:xfrm>
          <a:prstGeom prst="rect">
            <a:avLst/>
          </a:prstGeom>
        </p:spPr>
        <p:txBody>
          <a:bodyPr vert="horz" lIns="0" tIns="0" rIns="0" bIns="0" rtlCol="0">
            <a:noAutofit/>
          </a:bodyPr>
          <a:lstStyle>
            <a:lvl1pPr marL="0" indent="0" algn="l" defTabSz="777240" rtl="0" eaLnBrk="1" latinLnBrk="0" hangingPunct="1">
              <a:lnSpc>
                <a:spcPct val="100000"/>
              </a:lnSpc>
              <a:spcBef>
                <a:spcPts val="0"/>
              </a:spcBef>
              <a:spcAft>
                <a:spcPts val="900"/>
              </a:spcAft>
              <a:buFont typeface="Arial" panose="020B0604020202020204" pitchFamily="34" charset="0"/>
              <a:buNone/>
              <a:defRPr sz="2800" b="1" kern="1200" spc="0" baseline="0">
                <a:solidFill>
                  <a:schemeClr val="accent1"/>
                </a:solidFill>
                <a:latin typeface="+mn-lt"/>
                <a:ea typeface="+mn-ea"/>
                <a:cs typeface="+mn-cs"/>
              </a:defRPr>
            </a:lvl1pPr>
            <a:lvl2pPr marL="115888" indent="-115888" algn="l" defTabSz="777240" rtl="0" eaLnBrk="1" latinLnBrk="0" hangingPunct="1">
              <a:lnSpc>
                <a:spcPct val="100000"/>
              </a:lnSpc>
              <a:spcBef>
                <a:spcPts val="300"/>
              </a:spcBef>
              <a:buFont typeface="Arial" panose="020B0604020202020204" pitchFamily="34" charset="0"/>
              <a:buChar char="•"/>
              <a:defRPr sz="1400" b="1"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300"/>
              </a:spcBef>
              <a:buFont typeface="Arial" panose="020B0604020202020204" pitchFamily="34" charset="0"/>
              <a:buChar char="–"/>
              <a:defRPr sz="9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300"/>
              </a:spcBef>
              <a:buFont typeface="Arial" panose="020B0604020202020204" pitchFamily="34" charset="0"/>
              <a:buChar char="•"/>
              <a:defRPr sz="9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300"/>
              </a:spcBef>
              <a:buFont typeface="Arial" panose="020B0604020202020204" pitchFamily="34" charset="0"/>
              <a:buChar char="–"/>
              <a:defRPr sz="9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dirty="0"/>
              <a:t>”</a:t>
            </a:r>
          </a:p>
        </p:txBody>
      </p:sp>
      <p:sp>
        <p:nvSpPr>
          <p:cNvPr id="7" name="TextBox 6">
            <a:extLst>
              <a:ext uri="{FF2B5EF4-FFF2-40B4-BE49-F238E27FC236}">
                <a16:creationId xmlns:a16="http://schemas.microsoft.com/office/drawing/2014/main" id="{25980B8F-15C7-B440-B1E6-250271478463}"/>
              </a:ext>
            </a:extLst>
          </p:cNvPr>
          <p:cNvSpPr txBox="1"/>
          <p:nvPr/>
        </p:nvSpPr>
        <p:spPr>
          <a:xfrm>
            <a:off x="457198" y="7233920"/>
            <a:ext cx="4397038" cy="307777"/>
          </a:xfrm>
          <a:prstGeom prst="rect">
            <a:avLst/>
          </a:prstGeom>
          <a:noFill/>
        </p:spPr>
        <p:txBody>
          <a:bodyPr wrap="none" lIns="0" tIns="0" rIns="0" bIns="0" rtlCol="0">
            <a:spAutoFit/>
          </a:bodyPr>
          <a:lstStyle/>
          <a:p>
            <a:r>
              <a:rPr lang="en-US" sz="1000" dirty="0"/>
              <a:t>Hypothetical savings example when visiting a licensed veterinarian, specialist </a:t>
            </a:r>
            <a:br>
              <a:rPr lang="en-US" sz="1000" dirty="0"/>
            </a:br>
            <a:r>
              <a:rPr lang="en-US" sz="1000" dirty="0"/>
              <a:t>or emergency clinic in the U.S.</a:t>
            </a:r>
          </a:p>
        </p:txBody>
      </p:sp>
      <p:grpSp>
        <p:nvGrpSpPr>
          <p:cNvPr id="50" name="Group 49">
            <a:extLst>
              <a:ext uri="{FF2B5EF4-FFF2-40B4-BE49-F238E27FC236}">
                <a16:creationId xmlns:a16="http://schemas.microsoft.com/office/drawing/2014/main" id="{8EBFB9E7-3A9D-4FD8-830F-DA4A53F1761D}"/>
              </a:ext>
            </a:extLst>
          </p:cNvPr>
          <p:cNvGrpSpPr/>
          <p:nvPr/>
        </p:nvGrpSpPr>
        <p:grpSpPr>
          <a:xfrm>
            <a:off x="5608958" y="6754012"/>
            <a:ext cx="90224" cy="1949067"/>
            <a:chOff x="462731" y="6604943"/>
            <a:chExt cx="90224" cy="1949067"/>
          </a:xfrm>
        </p:grpSpPr>
        <p:sp>
          <p:nvSpPr>
            <p:cNvPr id="51" name="Oval 50">
              <a:extLst>
                <a:ext uri="{FF2B5EF4-FFF2-40B4-BE49-F238E27FC236}">
                  <a16:creationId xmlns:a16="http://schemas.microsoft.com/office/drawing/2014/main" id="{7193BF93-DF39-4B12-8684-184154EE4A17}"/>
                </a:ext>
              </a:extLst>
            </p:cNvPr>
            <p:cNvSpPr/>
            <p:nvPr/>
          </p:nvSpPr>
          <p:spPr>
            <a:xfrm flipH="1">
              <a:off x="462731" y="6604943"/>
              <a:ext cx="90224" cy="90224"/>
            </a:xfrm>
            <a:prstGeom prst="ellipse">
              <a:avLst/>
            </a:prstGeom>
            <a:solidFill>
              <a:srgbClr val="1E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0480C1A-16AD-4F1A-9EE8-A7AA3D811311}"/>
                </a:ext>
              </a:extLst>
            </p:cNvPr>
            <p:cNvSpPr/>
            <p:nvPr/>
          </p:nvSpPr>
          <p:spPr>
            <a:xfrm flipH="1">
              <a:off x="462731" y="6960300"/>
              <a:ext cx="90224" cy="90224"/>
            </a:xfrm>
            <a:prstGeom prst="ellipse">
              <a:avLst/>
            </a:prstGeom>
            <a:solidFill>
              <a:srgbClr val="187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F5AE599-B415-4B85-926D-FA32DC7318A6}"/>
                </a:ext>
              </a:extLst>
            </p:cNvPr>
            <p:cNvSpPr/>
            <p:nvPr/>
          </p:nvSpPr>
          <p:spPr>
            <a:xfrm flipH="1">
              <a:off x="462731" y="7309126"/>
              <a:ext cx="90224" cy="90224"/>
            </a:xfrm>
            <a:prstGeom prst="ellipse">
              <a:avLst/>
            </a:prstGeom>
            <a:solidFill>
              <a:srgbClr val="126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76DB7FC-0693-4430-95E3-0402421C1649}"/>
                </a:ext>
              </a:extLst>
            </p:cNvPr>
            <p:cNvSpPr/>
            <p:nvPr/>
          </p:nvSpPr>
          <p:spPr>
            <a:xfrm flipH="1">
              <a:off x="462731" y="7646268"/>
              <a:ext cx="90224" cy="90224"/>
            </a:xfrm>
            <a:prstGeom prst="ellipse">
              <a:avLst/>
            </a:prstGeom>
            <a:solidFill>
              <a:srgbClr val="166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36726D1-59A5-462B-85DF-43E76D202849}"/>
                </a:ext>
              </a:extLst>
            </p:cNvPr>
            <p:cNvSpPr/>
            <p:nvPr/>
          </p:nvSpPr>
          <p:spPr>
            <a:xfrm flipH="1">
              <a:off x="462731" y="7964227"/>
              <a:ext cx="90224" cy="90224"/>
            </a:xfrm>
            <a:prstGeom prst="ellipse">
              <a:avLst/>
            </a:prstGeom>
            <a:solidFill>
              <a:srgbClr val="318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EECD769-AF53-4EDD-93ED-444AE54A73CD}"/>
                </a:ext>
              </a:extLst>
            </p:cNvPr>
            <p:cNvSpPr/>
            <p:nvPr/>
          </p:nvSpPr>
          <p:spPr>
            <a:xfrm flipH="1">
              <a:off x="462731" y="8463786"/>
              <a:ext cx="90224" cy="90224"/>
            </a:xfrm>
            <a:prstGeom prst="ellipse">
              <a:avLst/>
            </a:prstGeom>
            <a:solidFill>
              <a:srgbClr val="87B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a:extLst>
              <a:ext uri="{FF2B5EF4-FFF2-40B4-BE49-F238E27FC236}">
                <a16:creationId xmlns:a16="http://schemas.microsoft.com/office/drawing/2014/main" id="{2DEDBB12-AD66-4D07-92CF-BCD1508F645D}"/>
              </a:ext>
            </a:extLst>
          </p:cNvPr>
          <p:cNvSpPr txBox="1"/>
          <p:nvPr/>
        </p:nvSpPr>
        <p:spPr>
          <a:xfrm>
            <a:off x="5777398" y="8569880"/>
            <a:ext cx="1515723" cy="564257"/>
          </a:xfrm>
          <a:prstGeom prst="rect">
            <a:avLst/>
          </a:prstGeom>
          <a:noFill/>
        </p:spPr>
        <p:txBody>
          <a:bodyPr wrap="square" lIns="0" tIns="0" rIns="0" bIns="0" rtlCol="0">
            <a:spAutoFit/>
          </a:bodyPr>
          <a:lstStyle/>
          <a:p>
            <a:pPr marL="0" indent="0">
              <a:lnSpc>
                <a:spcPts val="1080"/>
              </a:lnSpc>
              <a:spcAft>
                <a:spcPts val="500"/>
              </a:spcAft>
              <a:buNone/>
            </a:pPr>
            <a:r>
              <a:rPr lang="en-US" sz="930" dirty="0"/>
              <a:t>MetLife Pet mobile app to submit and track claims and manage your pet’s health and wellness</a:t>
            </a:r>
          </a:p>
        </p:txBody>
      </p:sp>
      <p:sp>
        <p:nvSpPr>
          <p:cNvPr id="62" name="TextBox 61">
            <a:extLst>
              <a:ext uri="{FF2B5EF4-FFF2-40B4-BE49-F238E27FC236}">
                <a16:creationId xmlns:a16="http://schemas.microsoft.com/office/drawing/2014/main" id="{9C57D8E7-8452-4827-81EC-C6AD6DD5CE4A}"/>
              </a:ext>
            </a:extLst>
          </p:cNvPr>
          <p:cNvSpPr txBox="1"/>
          <p:nvPr/>
        </p:nvSpPr>
        <p:spPr>
          <a:xfrm>
            <a:off x="5788175" y="6711816"/>
            <a:ext cx="1611483" cy="282129"/>
          </a:xfrm>
          <a:prstGeom prst="rect">
            <a:avLst/>
          </a:prstGeom>
          <a:noFill/>
        </p:spPr>
        <p:txBody>
          <a:bodyPr wrap="square" lIns="0" tIns="0" rIns="0" bIns="0" rtlCol="0">
            <a:spAutoFit/>
          </a:bodyPr>
          <a:lstStyle/>
          <a:p>
            <a:pPr marL="0" indent="0">
              <a:lnSpc>
                <a:spcPts val="1080"/>
              </a:lnSpc>
              <a:spcAft>
                <a:spcPts val="500"/>
              </a:spcAft>
              <a:buNone/>
            </a:pPr>
            <a:r>
              <a:rPr lang="en-US" sz="930" dirty="0"/>
              <a:t>Flexible coverage with up to 100% reimbursement</a:t>
            </a:r>
            <a:r>
              <a:rPr lang="en-US" sz="930" baseline="30000" dirty="0"/>
              <a:t>4</a:t>
            </a:r>
          </a:p>
        </p:txBody>
      </p:sp>
      <p:sp>
        <p:nvSpPr>
          <p:cNvPr id="63" name="TextBox 62">
            <a:extLst>
              <a:ext uri="{FF2B5EF4-FFF2-40B4-BE49-F238E27FC236}">
                <a16:creationId xmlns:a16="http://schemas.microsoft.com/office/drawing/2014/main" id="{F3E46D4A-8434-4CE4-955E-DCD5A2FDA2D3}"/>
              </a:ext>
            </a:extLst>
          </p:cNvPr>
          <p:cNvSpPr txBox="1"/>
          <p:nvPr/>
        </p:nvSpPr>
        <p:spPr>
          <a:xfrm>
            <a:off x="5786965" y="7073627"/>
            <a:ext cx="1852660" cy="282129"/>
          </a:xfrm>
          <a:prstGeom prst="rect">
            <a:avLst/>
          </a:prstGeom>
          <a:noFill/>
        </p:spPr>
        <p:txBody>
          <a:bodyPr wrap="square" lIns="0" tIns="0" rIns="0" bIns="0" rtlCol="0">
            <a:spAutoFit/>
          </a:bodyPr>
          <a:lstStyle/>
          <a:p>
            <a:pPr marL="0" indent="0">
              <a:lnSpc>
                <a:spcPts val="1080"/>
              </a:lnSpc>
              <a:spcAft>
                <a:spcPts val="500"/>
              </a:spcAft>
              <a:buNone/>
            </a:pPr>
            <a:r>
              <a:rPr lang="en-US" sz="930" dirty="0"/>
              <a:t>Optional Preventive Care coverage</a:t>
            </a:r>
            <a:r>
              <a:rPr lang="en-US" sz="930" baseline="30000" dirty="0"/>
              <a:t>6</a:t>
            </a:r>
          </a:p>
        </p:txBody>
      </p:sp>
      <p:sp>
        <p:nvSpPr>
          <p:cNvPr id="64" name="TextBox 63">
            <a:extLst>
              <a:ext uri="{FF2B5EF4-FFF2-40B4-BE49-F238E27FC236}">
                <a16:creationId xmlns:a16="http://schemas.microsoft.com/office/drawing/2014/main" id="{412A8AFB-7C45-4615-8C4E-0C30906F6C8D}"/>
              </a:ext>
            </a:extLst>
          </p:cNvPr>
          <p:cNvSpPr txBox="1"/>
          <p:nvPr/>
        </p:nvSpPr>
        <p:spPr>
          <a:xfrm>
            <a:off x="5795795" y="7419911"/>
            <a:ext cx="1852660" cy="282129"/>
          </a:xfrm>
          <a:prstGeom prst="rect">
            <a:avLst/>
          </a:prstGeom>
          <a:noFill/>
        </p:spPr>
        <p:txBody>
          <a:bodyPr wrap="square" lIns="0" tIns="0" rIns="0" bIns="0" rtlCol="0">
            <a:spAutoFit/>
          </a:bodyPr>
          <a:lstStyle/>
          <a:p>
            <a:pPr marL="0" indent="0">
              <a:lnSpc>
                <a:spcPts val="1080"/>
              </a:lnSpc>
              <a:spcAft>
                <a:spcPts val="500"/>
              </a:spcAft>
              <a:buNone/>
            </a:pPr>
            <a:r>
              <a:rPr lang="en-US" sz="930" dirty="0"/>
              <a:t>24/7 access to Telehealth Concierge Services</a:t>
            </a:r>
            <a:endParaRPr lang="en-US" sz="930" baseline="30000" dirty="0"/>
          </a:p>
        </p:txBody>
      </p:sp>
      <p:sp>
        <p:nvSpPr>
          <p:cNvPr id="65" name="TextBox 64">
            <a:extLst>
              <a:ext uri="{FF2B5EF4-FFF2-40B4-BE49-F238E27FC236}">
                <a16:creationId xmlns:a16="http://schemas.microsoft.com/office/drawing/2014/main" id="{E8E60524-86B4-42A4-AAA4-E8D26301ABEB}"/>
              </a:ext>
            </a:extLst>
          </p:cNvPr>
          <p:cNvSpPr txBox="1"/>
          <p:nvPr/>
        </p:nvSpPr>
        <p:spPr>
          <a:xfrm>
            <a:off x="5795795" y="7756729"/>
            <a:ext cx="1501625" cy="282129"/>
          </a:xfrm>
          <a:prstGeom prst="rect">
            <a:avLst/>
          </a:prstGeom>
          <a:noFill/>
        </p:spPr>
        <p:txBody>
          <a:bodyPr wrap="square" lIns="0" tIns="0" rIns="0" bIns="0" rtlCol="0">
            <a:spAutoFit/>
          </a:bodyPr>
          <a:lstStyle/>
          <a:p>
            <a:pPr marL="0" indent="0">
              <a:lnSpc>
                <a:spcPts val="1080"/>
              </a:lnSpc>
              <a:spcAft>
                <a:spcPts val="500"/>
              </a:spcAft>
              <a:buNone/>
            </a:pPr>
            <a:r>
              <a:rPr lang="en-US" sz="930" dirty="0"/>
              <a:t>Discounts and offers on pet care</a:t>
            </a:r>
            <a:r>
              <a:rPr lang="en-US" sz="930" baseline="30000" dirty="0"/>
              <a:t>7</a:t>
            </a:r>
          </a:p>
        </p:txBody>
      </p:sp>
      <p:sp>
        <p:nvSpPr>
          <p:cNvPr id="67" name="TextBox 66">
            <a:extLst>
              <a:ext uri="{FF2B5EF4-FFF2-40B4-BE49-F238E27FC236}">
                <a16:creationId xmlns:a16="http://schemas.microsoft.com/office/drawing/2014/main" id="{192F0DCB-BE26-43C4-B907-222D861C6BE4}"/>
              </a:ext>
            </a:extLst>
          </p:cNvPr>
          <p:cNvSpPr txBox="1"/>
          <p:nvPr/>
        </p:nvSpPr>
        <p:spPr>
          <a:xfrm>
            <a:off x="5782059" y="8085425"/>
            <a:ext cx="1719156" cy="423193"/>
          </a:xfrm>
          <a:prstGeom prst="rect">
            <a:avLst/>
          </a:prstGeom>
          <a:noFill/>
        </p:spPr>
        <p:txBody>
          <a:bodyPr wrap="square" lIns="0" tIns="0" rIns="0" bIns="0" rtlCol="0">
            <a:spAutoFit/>
          </a:bodyPr>
          <a:lstStyle/>
          <a:p>
            <a:pPr marL="0" indent="0">
              <a:lnSpc>
                <a:spcPts val="1080"/>
              </a:lnSpc>
              <a:spcAft>
                <a:spcPts val="500"/>
              </a:spcAft>
              <a:buNone/>
            </a:pPr>
            <a:r>
              <a:rPr lang="en-US" sz="930" dirty="0"/>
              <a:t>Coverage of pre-existing conditions when switching providers</a:t>
            </a:r>
            <a:r>
              <a:rPr lang="en-US" sz="930" baseline="30000" dirty="0"/>
              <a:t>16</a:t>
            </a:r>
            <a:endParaRPr lang="en-US" sz="930" dirty="0"/>
          </a:p>
        </p:txBody>
      </p:sp>
      <p:pic>
        <p:nvPicPr>
          <p:cNvPr id="59" name="Picture 58">
            <a:extLst>
              <a:ext uri="{FF2B5EF4-FFF2-40B4-BE49-F238E27FC236}">
                <a16:creationId xmlns:a16="http://schemas.microsoft.com/office/drawing/2014/main" id="{09D437A2-13C3-A047-9A6D-B1E9E27FE0D1}"/>
              </a:ext>
            </a:extLst>
          </p:cNvPr>
          <p:cNvPicPr>
            <a:picLocks/>
          </p:cNvPicPr>
          <p:nvPr/>
        </p:nvPicPr>
        <p:blipFill rotWithShape="1">
          <a:blip r:embed="rId5" cstate="hqprint">
            <a:extLst>
              <a:ext uri="{28A0092B-C50C-407E-A947-70E740481C1C}">
                <a14:useLocalDpi xmlns:a14="http://schemas.microsoft.com/office/drawing/2010/main"/>
              </a:ext>
            </a:extLst>
          </a:blip>
          <a:srcRect/>
          <a:stretch/>
        </p:blipFill>
        <p:spPr>
          <a:xfrm>
            <a:off x="12700" y="956731"/>
            <a:ext cx="7759700" cy="3197492"/>
          </a:xfrm>
          <a:prstGeom prst="rect">
            <a:avLst/>
          </a:prstGeom>
        </p:spPr>
      </p:pic>
      <p:sp>
        <p:nvSpPr>
          <p:cNvPr id="66" name="TextBox 65">
            <a:extLst>
              <a:ext uri="{FF2B5EF4-FFF2-40B4-BE49-F238E27FC236}">
                <a16:creationId xmlns:a16="http://schemas.microsoft.com/office/drawing/2014/main" id="{9BD64B22-985D-5E4D-95FB-501CF156F630}"/>
              </a:ext>
            </a:extLst>
          </p:cNvPr>
          <p:cNvSpPr txBox="1"/>
          <p:nvPr/>
        </p:nvSpPr>
        <p:spPr>
          <a:xfrm>
            <a:off x="617098" y="1541172"/>
            <a:ext cx="4781990" cy="1200329"/>
          </a:xfrm>
          <a:prstGeom prst="rect">
            <a:avLst/>
          </a:prstGeom>
          <a:noFill/>
        </p:spPr>
        <p:txBody>
          <a:bodyPr wrap="square" rtlCol="0">
            <a:spAutoFit/>
          </a:bodyPr>
          <a:lstStyle/>
          <a:p>
            <a:pPr>
              <a:lnSpc>
                <a:spcPct val="90000"/>
              </a:lnSpc>
            </a:pPr>
            <a:r>
              <a:rPr lang="en-US" sz="4000" b="1" dirty="0">
                <a:solidFill>
                  <a:schemeClr val="bg1"/>
                </a:solidFill>
                <a:latin typeface="Arial" panose="020B0604020202020204" pitchFamily="34" charset="0"/>
                <a:cs typeface="Arial" panose="020B0604020202020204" pitchFamily="34" charset="0"/>
              </a:rPr>
              <a:t>If she never leaves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your side,</a:t>
            </a:r>
          </a:p>
        </p:txBody>
      </p:sp>
      <p:grpSp>
        <p:nvGrpSpPr>
          <p:cNvPr id="68" name="Group 67">
            <a:extLst>
              <a:ext uri="{FF2B5EF4-FFF2-40B4-BE49-F238E27FC236}">
                <a16:creationId xmlns:a16="http://schemas.microsoft.com/office/drawing/2014/main" id="{E29037AE-FA6E-A944-8E38-BF1707D85B34}"/>
              </a:ext>
            </a:extLst>
          </p:cNvPr>
          <p:cNvGrpSpPr/>
          <p:nvPr/>
        </p:nvGrpSpPr>
        <p:grpSpPr>
          <a:xfrm>
            <a:off x="667646" y="3288962"/>
            <a:ext cx="2994262" cy="323166"/>
            <a:chOff x="495076" y="1462191"/>
            <a:chExt cx="1767779" cy="190793"/>
          </a:xfrm>
        </p:grpSpPr>
        <p:sp>
          <p:nvSpPr>
            <p:cNvPr id="73" name="Rectangle 52">
              <a:extLst>
                <a:ext uri="{FF2B5EF4-FFF2-40B4-BE49-F238E27FC236}">
                  <a16:creationId xmlns:a16="http://schemas.microsoft.com/office/drawing/2014/main" id="{04220284-7CF0-364E-8C9F-3DE238F23A7E}"/>
                </a:ext>
              </a:extLst>
            </p:cNvPr>
            <p:cNvSpPr/>
            <p:nvPr/>
          </p:nvSpPr>
          <p:spPr>
            <a:xfrm>
              <a:off x="495076" y="1477215"/>
              <a:ext cx="1703559" cy="167022"/>
            </a:xfrm>
            <a:custGeom>
              <a:avLst/>
              <a:gdLst>
                <a:gd name="connsiteX0" fmla="*/ 0 w 1703539"/>
                <a:gd name="connsiteY0" fmla="*/ 0 h 137786"/>
                <a:gd name="connsiteX1" fmla="*/ 1703539 w 1703539"/>
                <a:gd name="connsiteY1" fmla="*/ 0 h 137786"/>
                <a:gd name="connsiteX2" fmla="*/ 1703539 w 1703539"/>
                <a:gd name="connsiteY2" fmla="*/ 137786 h 137786"/>
                <a:gd name="connsiteX3" fmla="*/ 0 w 1703539"/>
                <a:gd name="connsiteY3" fmla="*/ 137786 h 137786"/>
                <a:gd name="connsiteX4" fmla="*/ 0 w 1703539"/>
                <a:gd name="connsiteY4" fmla="*/ 0 h 137786"/>
                <a:gd name="connsiteX0" fmla="*/ 20 w 1703559"/>
                <a:gd name="connsiteY0" fmla="*/ 0 h 137786"/>
                <a:gd name="connsiteX1" fmla="*/ 1703559 w 1703559"/>
                <a:gd name="connsiteY1" fmla="*/ 0 h 137786"/>
                <a:gd name="connsiteX2" fmla="*/ 1703559 w 1703559"/>
                <a:gd name="connsiteY2" fmla="*/ 137786 h 137786"/>
                <a:gd name="connsiteX3" fmla="*/ 20 w 1703559"/>
                <a:gd name="connsiteY3" fmla="*/ 137786 h 137786"/>
                <a:gd name="connsiteX4" fmla="*/ 28986 w 1703559"/>
                <a:gd name="connsiteY4" fmla="*/ 72285 h 137786"/>
                <a:gd name="connsiteX5" fmla="*/ 20 w 1703559"/>
                <a:gd name="connsiteY5" fmla="*/ 0 h 137786"/>
                <a:gd name="connsiteX0" fmla="*/ 20 w 1703559"/>
                <a:gd name="connsiteY0" fmla="*/ 0 h 137786"/>
                <a:gd name="connsiteX1" fmla="*/ 1703559 w 1703559"/>
                <a:gd name="connsiteY1" fmla="*/ 0 h 137786"/>
                <a:gd name="connsiteX2" fmla="*/ 1667286 w 1703559"/>
                <a:gd name="connsiteY2" fmla="*/ 69110 h 137786"/>
                <a:gd name="connsiteX3" fmla="*/ 1703559 w 1703559"/>
                <a:gd name="connsiteY3" fmla="*/ 137786 h 137786"/>
                <a:gd name="connsiteX4" fmla="*/ 20 w 1703559"/>
                <a:gd name="connsiteY4" fmla="*/ 137786 h 137786"/>
                <a:gd name="connsiteX5" fmla="*/ 28986 w 1703559"/>
                <a:gd name="connsiteY5" fmla="*/ 72285 h 137786"/>
                <a:gd name="connsiteX6" fmla="*/ 20 w 1703559"/>
                <a:gd name="connsiteY6" fmla="*/ 0 h 13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559" h="137786">
                  <a:moveTo>
                    <a:pt x="20" y="0"/>
                  </a:moveTo>
                  <a:lnTo>
                    <a:pt x="1703559" y="0"/>
                  </a:lnTo>
                  <a:cubicBezTo>
                    <a:pt x="1702051" y="21978"/>
                    <a:pt x="1668794" y="47132"/>
                    <a:pt x="1667286" y="69110"/>
                  </a:cubicBezTo>
                  <a:lnTo>
                    <a:pt x="1703559" y="137786"/>
                  </a:lnTo>
                  <a:lnTo>
                    <a:pt x="20" y="137786"/>
                  </a:lnTo>
                  <a:cubicBezTo>
                    <a:pt x="-908" y="114894"/>
                    <a:pt x="29914" y="95177"/>
                    <a:pt x="28986" y="72285"/>
                  </a:cubicBezTo>
                  <a:lnTo>
                    <a:pt x="20" y="0"/>
                  </a:lnTo>
                  <a:close/>
                </a:path>
              </a:pathLst>
            </a:custGeom>
            <a:gradFill>
              <a:gsLst>
                <a:gs pos="0">
                  <a:srgbClr val="238ECE"/>
                </a:gs>
                <a:gs pos="100000">
                  <a:srgbClr val="7030A0"/>
                </a:gs>
              </a:gsLst>
              <a:lin ang="0" scaled="0"/>
            </a:gra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74" name="TextBox 73">
              <a:extLst>
                <a:ext uri="{FF2B5EF4-FFF2-40B4-BE49-F238E27FC236}">
                  <a16:creationId xmlns:a16="http://schemas.microsoft.com/office/drawing/2014/main" id="{3763DDFA-5389-BC42-80E0-E02FFC1CBD7B}"/>
                </a:ext>
              </a:extLst>
            </p:cNvPr>
            <p:cNvSpPr txBox="1"/>
            <p:nvPr/>
          </p:nvSpPr>
          <p:spPr>
            <a:xfrm>
              <a:off x="564833" y="1462191"/>
              <a:ext cx="1698022" cy="190793"/>
            </a:xfrm>
            <a:prstGeom prst="rect">
              <a:avLst/>
            </a:prstGeom>
            <a:noFill/>
            <a:effectLst/>
          </p:spPr>
          <p:txBody>
            <a:bodyPr wrap="none" rtlCol="0">
              <a:spAutoFit/>
            </a:bodyPr>
            <a:lstStyle/>
            <a:p>
              <a:r>
                <a:rPr lang="en-US" sz="1500" b="1" dirty="0">
                  <a:solidFill>
                    <a:schemeClr val="bg1"/>
                  </a:solidFill>
                  <a:latin typeface="Arial" panose="020B0604020202020204" pitchFamily="34" charset="0"/>
                  <a:cs typeface="Arial" panose="020B0604020202020204" pitchFamily="34" charset="0"/>
                </a:rPr>
                <a:t>she deserves to be insured.   </a:t>
              </a:r>
              <a:endParaRPr lang="en-US" sz="1500" dirty="0">
                <a:solidFill>
                  <a:schemeClr val="bg1"/>
                </a:solidFill>
                <a:latin typeface="Arial" panose="020B0604020202020204" pitchFamily="34" charset="0"/>
                <a:cs typeface="Arial" panose="020B0604020202020204" pitchFamily="34" charset="0"/>
              </a:endParaRPr>
            </a:p>
          </p:txBody>
        </p:sp>
      </p:grpSp>
      <p:grpSp>
        <p:nvGrpSpPr>
          <p:cNvPr id="75" name="Group 74">
            <a:extLst>
              <a:ext uri="{FF2B5EF4-FFF2-40B4-BE49-F238E27FC236}">
                <a16:creationId xmlns:a16="http://schemas.microsoft.com/office/drawing/2014/main" id="{3B8E3364-AB19-0744-AD95-01F3468412D7}"/>
              </a:ext>
            </a:extLst>
          </p:cNvPr>
          <p:cNvGrpSpPr/>
          <p:nvPr/>
        </p:nvGrpSpPr>
        <p:grpSpPr>
          <a:xfrm>
            <a:off x="5389222" y="3738621"/>
            <a:ext cx="1147222" cy="392993"/>
            <a:chOff x="4636705" y="-1586706"/>
            <a:chExt cx="1064424" cy="364630"/>
          </a:xfrm>
        </p:grpSpPr>
        <p:pic>
          <p:nvPicPr>
            <p:cNvPr id="76" name="Picture 75">
              <a:extLst>
                <a:ext uri="{FF2B5EF4-FFF2-40B4-BE49-F238E27FC236}">
                  <a16:creationId xmlns:a16="http://schemas.microsoft.com/office/drawing/2014/main" id="{CB202F9E-FD41-CC40-8F85-504DEAB9459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336499" y="-1586706"/>
              <a:ext cx="364630" cy="364630"/>
            </a:xfrm>
            <a:prstGeom prst="rect">
              <a:avLst/>
            </a:prstGeom>
          </p:spPr>
        </p:pic>
        <p:pic>
          <p:nvPicPr>
            <p:cNvPr id="77" name="Picture 76">
              <a:extLst>
                <a:ext uri="{FF2B5EF4-FFF2-40B4-BE49-F238E27FC236}">
                  <a16:creationId xmlns:a16="http://schemas.microsoft.com/office/drawing/2014/main" id="{BA7916DD-EF89-8345-93AE-0CC3C10B35F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977117" y="-1586706"/>
              <a:ext cx="348216" cy="348216"/>
            </a:xfrm>
            <a:prstGeom prst="rect">
              <a:avLst/>
            </a:prstGeom>
          </p:spPr>
        </p:pic>
        <p:pic>
          <p:nvPicPr>
            <p:cNvPr id="78" name="Picture 77">
              <a:extLst>
                <a:ext uri="{FF2B5EF4-FFF2-40B4-BE49-F238E27FC236}">
                  <a16:creationId xmlns:a16="http://schemas.microsoft.com/office/drawing/2014/main" id="{226619A0-A056-8B41-ACB6-1456B8BD0C2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636705" y="-1564221"/>
              <a:ext cx="327532" cy="327532"/>
            </a:xfrm>
            <a:prstGeom prst="rect">
              <a:avLst/>
            </a:prstGeom>
          </p:spPr>
        </p:pic>
      </p:grpSp>
      <p:grpSp>
        <p:nvGrpSpPr>
          <p:cNvPr id="79" name="Group 78">
            <a:extLst>
              <a:ext uri="{FF2B5EF4-FFF2-40B4-BE49-F238E27FC236}">
                <a16:creationId xmlns:a16="http://schemas.microsoft.com/office/drawing/2014/main" id="{CB5450FA-8280-F740-BEB5-62848C56B6F1}"/>
              </a:ext>
            </a:extLst>
          </p:cNvPr>
          <p:cNvGrpSpPr/>
          <p:nvPr/>
        </p:nvGrpSpPr>
        <p:grpSpPr>
          <a:xfrm>
            <a:off x="204792" y="1150293"/>
            <a:ext cx="7309124" cy="2809899"/>
            <a:chOff x="105284" y="89172"/>
            <a:chExt cx="2996634" cy="1847472"/>
          </a:xfrm>
        </p:grpSpPr>
        <p:cxnSp>
          <p:nvCxnSpPr>
            <p:cNvPr id="80" name="Straight Connector 79">
              <a:extLst>
                <a:ext uri="{FF2B5EF4-FFF2-40B4-BE49-F238E27FC236}">
                  <a16:creationId xmlns:a16="http://schemas.microsoft.com/office/drawing/2014/main" id="{14210DC4-291C-9547-8612-77A75BDA4C89}"/>
                </a:ext>
              </a:extLst>
            </p:cNvPr>
            <p:cNvCxnSpPr>
              <a:cxnSpLocks/>
            </p:cNvCxnSpPr>
            <p:nvPr/>
          </p:nvCxnSpPr>
          <p:spPr>
            <a:xfrm>
              <a:off x="106165" y="89172"/>
              <a:ext cx="2994329" cy="0"/>
            </a:xfrm>
            <a:prstGeom prst="line">
              <a:avLst/>
            </a:prstGeom>
            <a:ln w="15875">
              <a:solidFill>
                <a:schemeClr val="bg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6BE56281-2746-1F4D-AF43-A6411A7A9B9F}"/>
                </a:ext>
              </a:extLst>
            </p:cNvPr>
            <p:cNvCxnSpPr>
              <a:cxnSpLocks/>
            </p:cNvCxnSpPr>
            <p:nvPr/>
          </p:nvCxnSpPr>
          <p:spPr>
            <a:xfrm>
              <a:off x="2707818" y="1930695"/>
              <a:ext cx="394100" cy="0"/>
            </a:xfrm>
            <a:prstGeom prst="line">
              <a:avLst/>
            </a:prstGeom>
            <a:ln w="15875">
              <a:solidFill>
                <a:schemeClr val="bg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7981A4C-7C5B-3646-8107-4297C435A7EB}"/>
                </a:ext>
              </a:extLst>
            </p:cNvPr>
            <p:cNvCxnSpPr>
              <a:cxnSpLocks/>
            </p:cNvCxnSpPr>
            <p:nvPr/>
          </p:nvCxnSpPr>
          <p:spPr>
            <a:xfrm>
              <a:off x="107090" y="89633"/>
              <a:ext cx="0" cy="1847011"/>
            </a:xfrm>
            <a:prstGeom prst="line">
              <a:avLst/>
            </a:prstGeom>
            <a:ln w="15875">
              <a:solidFill>
                <a:schemeClr val="bg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507ECB69-E05F-094D-997D-1AA5F90DF80F}"/>
                </a:ext>
              </a:extLst>
            </p:cNvPr>
            <p:cNvCxnSpPr>
              <a:cxnSpLocks/>
            </p:cNvCxnSpPr>
            <p:nvPr/>
          </p:nvCxnSpPr>
          <p:spPr>
            <a:xfrm>
              <a:off x="3101268" y="89633"/>
              <a:ext cx="0" cy="1842779"/>
            </a:xfrm>
            <a:prstGeom prst="line">
              <a:avLst/>
            </a:prstGeom>
            <a:ln w="15875">
              <a:solidFill>
                <a:schemeClr val="bg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526C997-8A58-F34F-A94F-1F683899E790}"/>
                </a:ext>
              </a:extLst>
            </p:cNvPr>
            <p:cNvCxnSpPr>
              <a:cxnSpLocks/>
            </p:cNvCxnSpPr>
            <p:nvPr/>
          </p:nvCxnSpPr>
          <p:spPr>
            <a:xfrm>
              <a:off x="105284" y="1933869"/>
              <a:ext cx="2050473" cy="0"/>
            </a:xfrm>
            <a:prstGeom prst="line">
              <a:avLst/>
            </a:prstGeom>
            <a:ln w="15875">
              <a:solidFill>
                <a:schemeClr val="bg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grpSp>
      <p:pic>
        <p:nvPicPr>
          <p:cNvPr id="69" name="Picture 68" descr="Logo&#10;&#10;Description automatically generated">
            <a:extLst>
              <a:ext uri="{FF2B5EF4-FFF2-40B4-BE49-F238E27FC236}">
                <a16:creationId xmlns:a16="http://schemas.microsoft.com/office/drawing/2014/main" id="{DEE59B97-DC0C-4B4D-8D86-CFF0A53B9A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070" y="4403859"/>
            <a:ext cx="1591368" cy="1430324"/>
          </a:xfrm>
          <a:prstGeom prst="rect">
            <a:avLst/>
          </a:prstGeom>
        </p:spPr>
      </p:pic>
      <p:pic>
        <p:nvPicPr>
          <p:cNvPr id="70" name="Graphic 69">
            <a:extLst>
              <a:ext uri="{FF2B5EF4-FFF2-40B4-BE49-F238E27FC236}">
                <a16:creationId xmlns:a16="http://schemas.microsoft.com/office/drawing/2014/main" id="{04223A15-8426-4CD3-81B0-9C5259A76B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46336" y="416415"/>
            <a:ext cx="990602" cy="326899"/>
          </a:xfrm>
          <a:prstGeom prst="rect">
            <a:avLst/>
          </a:prstGeom>
        </p:spPr>
      </p:pic>
    </p:spTree>
    <p:custDataLst>
      <p:tags r:id="rId1"/>
    </p:custDataLst>
    <p:extLst>
      <p:ext uri="{BB962C8B-B14F-4D97-AF65-F5344CB8AC3E}">
        <p14:creationId xmlns:p14="http://schemas.microsoft.com/office/powerpoint/2010/main" val="325031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person holding a dog&#10;&#10;Description automatically generated">
            <a:extLst>
              <a:ext uri="{FF2B5EF4-FFF2-40B4-BE49-F238E27FC236}">
                <a16:creationId xmlns:a16="http://schemas.microsoft.com/office/drawing/2014/main" id="{6D4FD38C-EA52-4DA7-B238-E163FA54E22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514" y="826821"/>
            <a:ext cx="7772400" cy="3435951"/>
          </a:xfrm>
          <a:prstGeom prst="rect">
            <a:avLst/>
          </a:prstGeom>
        </p:spPr>
      </p:pic>
      <p:sp>
        <p:nvSpPr>
          <p:cNvPr id="46" name="Rectangle 45">
            <a:extLst>
              <a:ext uri="{FF2B5EF4-FFF2-40B4-BE49-F238E27FC236}">
                <a16:creationId xmlns:a16="http://schemas.microsoft.com/office/drawing/2014/main" id="{46069AA4-CB00-6648-AEEB-539CF8373837}"/>
              </a:ext>
            </a:extLst>
          </p:cNvPr>
          <p:cNvSpPr/>
          <p:nvPr/>
        </p:nvSpPr>
        <p:spPr>
          <a:xfrm>
            <a:off x="0" y="814388"/>
            <a:ext cx="7772400" cy="3457576"/>
          </a:xfrm>
          <a:prstGeom prst="rect">
            <a:avLst/>
          </a:prstGeom>
          <a:gradFill flip="none" rotWithShape="1">
            <a:gsLst>
              <a:gs pos="0">
                <a:schemeClr val="tx1">
                  <a:lumMod val="95000"/>
                  <a:lumOff val="5000"/>
                </a:schemeClr>
              </a:gs>
              <a:gs pos="51000">
                <a:srgbClr val="A2AFBF">
                  <a:alpha val="5000"/>
                </a:srgbClr>
              </a:gs>
              <a:gs pos="86000">
                <a:schemeClr val="bg1">
                  <a:lumMod val="0"/>
                  <a:alpha val="0"/>
                </a:schemeClr>
              </a:gs>
            </a:gsLst>
            <a:lin ang="18900000" scaled="1"/>
            <a:tileRect/>
          </a:gra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8" name="Text Placeholder 57">
            <a:extLst>
              <a:ext uri="{FF2B5EF4-FFF2-40B4-BE49-F238E27FC236}">
                <a16:creationId xmlns:a16="http://schemas.microsoft.com/office/drawing/2014/main" id="{DC422AA6-4D61-47DC-83F6-E0C5EED3E1B8}"/>
              </a:ext>
            </a:extLst>
          </p:cNvPr>
          <p:cNvSpPr>
            <a:spLocks noGrp="1"/>
          </p:cNvSpPr>
          <p:nvPr>
            <p:ph type="body" sz="quarter" idx="12"/>
          </p:nvPr>
        </p:nvSpPr>
        <p:spPr/>
        <p:txBody>
          <a:bodyPr/>
          <a:lstStyle/>
          <a:p>
            <a:r>
              <a:rPr lang="en-US" dirty="0"/>
              <a:t>Pet Insurance</a:t>
            </a:r>
          </a:p>
        </p:txBody>
      </p:sp>
      <p:sp>
        <p:nvSpPr>
          <p:cNvPr id="129" name="Text Placeholder 128">
            <a:extLst>
              <a:ext uri="{FF2B5EF4-FFF2-40B4-BE49-F238E27FC236}">
                <a16:creationId xmlns:a16="http://schemas.microsoft.com/office/drawing/2014/main" id="{96DED3AA-16DE-43A9-9EC6-C3A82C530E1E}"/>
              </a:ext>
            </a:extLst>
          </p:cNvPr>
          <p:cNvSpPr>
            <a:spLocks noGrp="1"/>
          </p:cNvSpPr>
          <p:nvPr>
            <p:ph type="body" sz="quarter" idx="29"/>
          </p:nvPr>
        </p:nvSpPr>
        <p:spPr/>
        <p:txBody>
          <a:bodyPr/>
          <a:lstStyle/>
          <a:p>
            <a:r>
              <a:rPr lang="en-US" dirty="0"/>
              <a:t>Know what your plan covers… </a:t>
            </a:r>
            <a:r>
              <a:rPr lang="en-US" b="0" dirty="0"/>
              <a:t>MetLife Pet Insurance</a:t>
            </a:r>
            <a:r>
              <a:rPr lang="en-US" b="0" baseline="30000" dirty="0"/>
              <a:t>1</a:t>
            </a:r>
            <a:r>
              <a:rPr lang="en-US" b="0" dirty="0"/>
              <a:t> helps cover the costs of vet visits, accidents, illness and more. </a:t>
            </a:r>
          </a:p>
        </p:txBody>
      </p:sp>
      <p:sp>
        <p:nvSpPr>
          <p:cNvPr id="168" name="Text Placeholder 167">
            <a:extLst>
              <a:ext uri="{FF2B5EF4-FFF2-40B4-BE49-F238E27FC236}">
                <a16:creationId xmlns:a16="http://schemas.microsoft.com/office/drawing/2014/main" id="{75AC3B56-ABB5-4D90-B01B-F227B5F596B3}"/>
              </a:ext>
            </a:extLst>
          </p:cNvPr>
          <p:cNvSpPr>
            <a:spLocks noGrp="1"/>
          </p:cNvSpPr>
          <p:nvPr>
            <p:ph type="body" sz="quarter" idx="43"/>
          </p:nvPr>
        </p:nvSpPr>
        <p:spPr/>
        <p:txBody>
          <a:bodyPr/>
          <a:lstStyle/>
          <a:p>
            <a:pPr>
              <a:lnSpc>
                <a:spcPts val="2000"/>
              </a:lnSpc>
              <a:spcAft>
                <a:spcPts val="0"/>
              </a:spcAft>
            </a:pPr>
            <a:r>
              <a:rPr lang="en-US" dirty="0"/>
              <a:t>Get regular check-ups to help protect your pet</a:t>
            </a:r>
          </a:p>
          <a:p>
            <a:pPr>
              <a:lnSpc>
                <a:spcPts val="2000"/>
              </a:lnSpc>
              <a:spcAft>
                <a:spcPts val="0"/>
              </a:spcAft>
            </a:pPr>
            <a:endParaRPr lang="en-US" dirty="0"/>
          </a:p>
        </p:txBody>
      </p:sp>
      <p:sp>
        <p:nvSpPr>
          <p:cNvPr id="71" name="Text Placeholder 70">
            <a:extLst>
              <a:ext uri="{FF2B5EF4-FFF2-40B4-BE49-F238E27FC236}">
                <a16:creationId xmlns:a16="http://schemas.microsoft.com/office/drawing/2014/main" id="{9F079504-EC63-4BC6-987B-CE0B79958C65}"/>
              </a:ext>
            </a:extLst>
          </p:cNvPr>
          <p:cNvSpPr>
            <a:spLocks noGrp="1"/>
          </p:cNvSpPr>
          <p:nvPr>
            <p:ph type="body" sz="quarter" idx="46"/>
          </p:nvPr>
        </p:nvSpPr>
        <p:spPr/>
        <p:txBody>
          <a:bodyPr/>
          <a:lstStyle/>
          <a:p>
            <a:r>
              <a:rPr lang="en-US" dirty="0"/>
              <a:t>Be better prepared for unexpected accidents</a:t>
            </a:r>
          </a:p>
          <a:p>
            <a:endParaRPr lang="en-US" dirty="0"/>
          </a:p>
        </p:txBody>
      </p:sp>
      <p:sp>
        <p:nvSpPr>
          <p:cNvPr id="73" name="Text Placeholder 72">
            <a:extLst>
              <a:ext uri="{FF2B5EF4-FFF2-40B4-BE49-F238E27FC236}">
                <a16:creationId xmlns:a16="http://schemas.microsoft.com/office/drawing/2014/main" id="{AB4814F0-1D72-4AD8-8540-0A7209DA7E63}"/>
              </a:ext>
            </a:extLst>
          </p:cNvPr>
          <p:cNvSpPr>
            <a:spLocks noGrp="1"/>
          </p:cNvSpPr>
          <p:nvPr>
            <p:ph type="body" sz="quarter" idx="49"/>
          </p:nvPr>
        </p:nvSpPr>
        <p:spPr/>
        <p:txBody>
          <a:bodyPr/>
          <a:lstStyle/>
          <a:p>
            <a:r>
              <a:rPr lang="en-US" dirty="0"/>
              <a:t>Help cover the costs of unplanned illness</a:t>
            </a:r>
          </a:p>
          <a:p>
            <a:endParaRPr lang="en-US" dirty="0"/>
          </a:p>
        </p:txBody>
      </p:sp>
      <p:sp>
        <p:nvSpPr>
          <p:cNvPr id="3" name="Text Placeholder 2">
            <a:extLst>
              <a:ext uri="{FF2B5EF4-FFF2-40B4-BE49-F238E27FC236}">
                <a16:creationId xmlns:a16="http://schemas.microsoft.com/office/drawing/2014/main" id="{AED4C0CF-824D-D74B-8FF8-04583EAFC2B0}"/>
              </a:ext>
            </a:extLst>
          </p:cNvPr>
          <p:cNvSpPr>
            <a:spLocks noGrp="1"/>
          </p:cNvSpPr>
          <p:nvPr>
            <p:ph type="body" sz="quarter" idx="59"/>
          </p:nvPr>
        </p:nvSpPr>
        <p:spPr/>
        <p:txBody>
          <a:bodyPr/>
          <a:lstStyle/>
          <a:p>
            <a:endParaRPr lang="en-US"/>
          </a:p>
        </p:txBody>
      </p:sp>
      <p:sp>
        <p:nvSpPr>
          <p:cNvPr id="14" name="Text Placeholder 13">
            <a:extLst>
              <a:ext uri="{FF2B5EF4-FFF2-40B4-BE49-F238E27FC236}">
                <a16:creationId xmlns:a16="http://schemas.microsoft.com/office/drawing/2014/main" id="{5B48644F-44B8-467D-8E26-C9B8CA973AEC}"/>
              </a:ext>
            </a:extLst>
          </p:cNvPr>
          <p:cNvSpPr>
            <a:spLocks noGrp="1"/>
          </p:cNvSpPr>
          <p:nvPr>
            <p:ph type="body" sz="quarter" idx="60"/>
          </p:nvPr>
        </p:nvSpPr>
        <p:spPr/>
        <p:txBody>
          <a:bodyPr/>
          <a:lstStyle/>
          <a:p>
            <a:r>
              <a:rPr lang="en-US" dirty="0"/>
              <a:t>Your benefit in action </a:t>
            </a:r>
          </a:p>
          <a:p>
            <a:endParaRPr lang="en-US" dirty="0"/>
          </a:p>
        </p:txBody>
      </p:sp>
      <p:sp>
        <p:nvSpPr>
          <p:cNvPr id="15" name="Text Placeholder 14">
            <a:extLst>
              <a:ext uri="{FF2B5EF4-FFF2-40B4-BE49-F238E27FC236}">
                <a16:creationId xmlns:a16="http://schemas.microsoft.com/office/drawing/2014/main" id="{AF587DF2-6C90-437C-A6B7-F1DC0880DF57}"/>
              </a:ext>
            </a:extLst>
          </p:cNvPr>
          <p:cNvSpPr>
            <a:spLocks noGrp="1"/>
          </p:cNvSpPr>
          <p:nvPr>
            <p:ph type="body" sz="quarter" idx="61"/>
          </p:nvPr>
        </p:nvSpPr>
        <p:spPr/>
        <p:txBody>
          <a:bodyPr/>
          <a:lstStyle/>
          <a:p>
            <a:r>
              <a:rPr lang="en-US" dirty="0"/>
              <a:t>Take advantage of how simple it is to get – and use – MetLife Pet Insurance</a:t>
            </a:r>
            <a:r>
              <a:rPr lang="en-US" baseline="30000" dirty="0"/>
              <a:t>1</a:t>
            </a:r>
            <a:r>
              <a:rPr lang="en-US" dirty="0"/>
              <a:t>:</a:t>
            </a:r>
          </a:p>
        </p:txBody>
      </p:sp>
      <p:sp>
        <p:nvSpPr>
          <p:cNvPr id="16" name="Text Placeholder 15">
            <a:extLst>
              <a:ext uri="{FF2B5EF4-FFF2-40B4-BE49-F238E27FC236}">
                <a16:creationId xmlns:a16="http://schemas.microsoft.com/office/drawing/2014/main" id="{5B9A8CA8-4396-4D3E-9EF8-92FA03020A55}"/>
              </a:ext>
            </a:extLst>
          </p:cNvPr>
          <p:cNvSpPr>
            <a:spLocks noGrp="1"/>
          </p:cNvSpPr>
          <p:nvPr>
            <p:ph type="body" sz="quarter" idx="63"/>
          </p:nvPr>
        </p:nvSpPr>
        <p:spPr/>
        <p:txBody>
          <a:bodyPr/>
          <a:lstStyle/>
          <a:p>
            <a:r>
              <a:rPr lang="en-US" dirty="0"/>
              <a:t>Select and enroll in the coverage that’s right for you and your pet and download our mobile app.</a:t>
            </a:r>
          </a:p>
        </p:txBody>
      </p:sp>
      <p:sp>
        <p:nvSpPr>
          <p:cNvPr id="4" name="Text Placeholder 3">
            <a:extLst>
              <a:ext uri="{FF2B5EF4-FFF2-40B4-BE49-F238E27FC236}">
                <a16:creationId xmlns:a16="http://schemas.microsoft.com/office/drawing/2014/main" id="{ABFF8607-A320-B34A-B9EF-227BFCAFE477}"/>
              </a:ext>
            </a:extLst>
          </p:cNvPr>
          <p:cNvSpPr>
            <a:spLocks noGrp="1"/>
          </p:cNvSpPr>
          <p:nvPr>
            <p:ph type="body" sz="quarter" idx="64"/>
          </p:nvPr>
        </p:nvSpPr>
        <p:spPr/>
        <p:txBody>
          <a:bodyPr/>
          <a:lstStyle/>
          <a:p>
            <a:r>
              <a:rPr lang="en-US" dirty="0"/>
              <a:t>Take your pet to the vet and pay the bill; manage your pet’s health and wellness using the app.</a:t>
            </a:r>
          </a:p>
        </p:txBody>
      </p:sp>
      <p:sp>
        <p:nvSpPr>
          <p:cNvPr id="6" name="Text Placeholder 5">
            <a:extLst>
              <a:ext uri="{FF2B5EF4-FFF2-40B4-BE49-F238E27FC236}">
                <a16:creationId xmlns:a16="http://schemas.microsoft.com/office/drawing/2014/main" id="{589D17E5-DCFD-C040-8A71-153FA4666844}"/>
              </a:ext>
            </a:extLst>
          </p:cNvPr>
          <p:cNvSpPr>
            <a:spLocks noGrp="1"/>
          </p:cNvSpPr>
          <p:nvPr>
            <p:ph type="body" sz="quarter" idx="65"/>
          </p:nvPr>
        </p:nvSpPr>
        <p:spPr>
          <a:xfrm>
            <a:off x="5252688" y="8676995"/>
            <a:ext cx="2135093" cy="744882"/>
          </a:xfrm>
        </p:spPr>
        <p:txBody>
          <a:bodyPr/>
          <a:lstStyle/>
          <a:p>
            <a:r>
              <a:rPr lang="en-US" dirty="0"/>
              <a:t>Send the bill and your claim to us and receive reimbursement</a:t>
            </a:r>
            <a:r>
              <a:rPr lang="en-US" baseline="30000" dirty="0"/>
              <a:t>4 </a:t>
            </a:r>
            <a:r>
              <a:rPr lang="en-US" dirty="0"/>
              <a:t>by check or direct deposit if the claim expense is covered under the policy.</a:t>
            </a:r>
          </a:p>
          <a:p>
            <a:endParaRPr lang="en-US" dirty="0"/>
          </a:p>
        </p:txBody>
      </p:sp>
      <p:cxnSp>
        <p:nvCxnSpPr>
          <p:cNvPr id="205" name="Straight Connector 204">
            <a:extLst>
              <a:ext uri="{FF2B5EF4-FFF2-40B4-BE49-F238E27FC236}">
                <a16:creationId xmlns:a16="http://schemas.microsoft.com/office/drawing/2014/main" id="{E149A2EC-BA1E-41FC-BE0F-32E84A22EB3E}"/>
              </a:ext>
            </a:extLst>
          </p:cNvPr>
          <p:cNvCxnSpPr/>
          <p:nvPr/>
        </p:nvCxnSpPr>
        <p:spPr>
          <a:xfrm>
            <a:off x="2743200" y="5953854"/>
            <a:ext cx="0" cy="69172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Text Placeholder 129">
            <a:extLst>
              <a:ext uri="{FF2B5EF4-FFF2-40B4-BE49-F238E27FC236}">
                <a16:creationId xmlns:a16="http://schemas.microsoft.com/office/drawing/2014/main" id="{45BFADE5-4E0F-724D-9ED5-80B6FFABC977}"/>
              </a:ext>
            </a:extLst>
          </p:cNvPr>
          <p:cNvSpPr txBox="1">
            <a:spLocks/>
          </p:cNvSpPr>
          <p:nvPr/>
        </p:nvSpPr>
        <p:spPr>
          <a:xfrm>
            <a:off x="3719297" y="4810282"/>
            <a:ext cx="1544844" cy="137160"/>
          </a:xfrm>
          <a:prstGeom prst="rect">
            <a:avLst/>
          </a:prstGeom>
        </p:spPr>
        <p:txBody>
          <a:bodyPr vert="horz" lIns="0" tIns="0" rIns="0" bIns="0" rtlCol="0">
            <a:noAutofit/>
          </a:bodyPr>
          <a:lstStyle>
            <a:lvl1pPr marL="0" indent="0" algn="l" defTabSz="777240" rtl="0" eaLnBrk="1" latinLnBrk="0" hangingPunct="1">
              <a:lnSpc>
                <a:spcPct val="100000"/>
              </a:lnSpc>
              <a:spcBef>
                <a:spcPts val="0"/>
              </a:spcBef>
              <a:spcAft>
                <a:spcPts val="600"/>
              </a:spcAft>
              <a:buFont typeface="Arial" panose="020B0604020202020204" pitchFamily="34" charset="0"/>
              <a:buNone/>
              <a:defRPr sz="1000" b="0"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endParaRPr lang="en-US" dirty="0"/>
          </a:p>
        </p:txBody>
      </p:sp>
      <p:sp>
        <p:nvSpPr>
          <p:cNvPr id="57" name="Text Placeholder 167">
            <a:extLst>
              <a:ext uri="{FF2B5EF4-FFF2-40B4-BE49-F238E27FC236}">
                <a16:creationId xmlns:a16="http://schemas.microsoft.com/office/drawing/2014/main" id="{ABEBCFDD-A0FE-1C4D-9FD7-1953DAD7FE3C}"/>
              </a:ext>
            </a:extLst>
          </p:cNvPr>
          <p:cNvSpPr txBox="1">
            <a:spLocks/>
          </p:cNvSpPr>
          <p:nvPr/>
        </p:nvSpPr>
        <p:spPr>
          <a:xfrm>
            <a:off x="3665509" y="6454845"/>
            <a:ext cx="1554480" cy="274320"/>
          </a:xfrm>
          <a:prstGeom prst="rect">
            <a:avLst/>
          </a:prstGeom>
        </p:spPr>
        <p:txBody>
          <a:bodyPr vert="horz" lIns="0" tIns="0" rIns="0" bIns="0" rtlCol="0">
            <a:noAutofit/>
          </a:bodyPr>
          <a:lstStyle>
            <a:lvl1pPr marL="0" indent="0" algn="l" defTabSz="777240" rtl="0" eaLnBrk="1" latinLnBrk="0" hangingPunct="1">
              <a:lnSpc>
                <a:spcPct val="100000"/>
              </a:lnSpc>
              <a:spcBef>
                <a:spcPts val="0"/>
              </a:spcBef>
              <a:spcAft>
                <a:spcPts val="600"/>
              </a:spcAft>
              <a:buFont typeface="Arial" panose="020B0604020202020204" pitchFamily="34" charset="0"/>
              <a:buNone/>
              <a:defRPr sz="1800" b="1" kern="1200" spc="0" baseline="0">
                <a:solidFill>
                  <a:schemeClr val="accent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ts val="2000"/>
              </a:lnSpc>
            </a:pPr>
            <a:endParaRPr lang="en-US" dirty="0"/>
          </a:p>
        </p:txBody>
      </p:sp>
      <p:cxnSp>
        <p:nvCxnSpPr>
          <p:cNvPr id="206" name="Straight Connector 205">
            <a:extLst>
              <a:ext uri="{FF2B5EF4-FFF2-40B4-BE49-F238E27FC236}">
                <a16:creationId xmlns:a16="http://schemas.microsoft.com/office/drawing/2014/main" id="{7EB249AC-8721-43FE-8C28-AA230113E03C}"/>
              </a:ext>
            </a:extLst>
          </p:cNvPr>
          <p:cNvCxnSpPr/>
          <p:nvPr/>
        </p:nvCxnSpPr>
        <p:spPr>
          <a:xfrm>
            <a:off x="5120640" y="5953854"/>
            <a:ext cx="0" cy="69172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129">
            <a:extLst>
              <a:ext uri="{FF2B5EF4-FFF2-40B4-BE49-F238E27FC236}">
                <a16:creationId xmlns:a16="http://schemas.microsoft.com/office/drawing/2014/main" id="{0AE0A053-0EB5-5443-A253-62BB9634556E}"/>
              </a:ext>
            </a:extLst>
          </p:cNvPr>
          <p:cNvSpPr txBox="1">
            <a:spLocks/>
          </p:cNvSpPr>
          <p:nvPr/>
        </p:nvSpPr>
        <p:spPr>
          <a:xfrm>
            <a:off x="6065474" y="5065776"/>
            <a:ext cx="1544844" cy="137160"/>
          </a:xfrm>
          <a:prstGeom prst="rect">
            <a:avLst/>
          </a:prstGeom>
        </p:spPr>
        <p:txBody>
          <a:bodyPr vert="horz" lIns="0" tIns="0" rIns="0" bIns="0" rtlCol="0">
            <a:noAutofit/>
          </a:bodyPr>
          <a:lstStyle>
            <a:lvl1pPr marL="0" indent="0" algn="l" defTabSz="777240" rtl="0" eaLnBrk="1" latinLnBrk="0" hangingPunct="1">
              <a:lnSpc>
                <a:spcPct val="100000"/>
              </a:lnSpc>
              <a:spcBef>
                <a:spcPts val="0"/>
              </a:spcBef>
              <a:spcAft>
                <a:spcPts val="600"/>
              </a:spcAft>
              <a:buFont typeface="Arial" panose="020B0604020202020204" pitchFamily="34" charset="0"/>
              <a:buNone/>
              <a:defRPr sz="1000" b="0"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endParaRPr lang="en-US" dirty="0"/>
          </a:p>
        </p:txBody>
      </p:sp>
      <p:sp>
        <p:nvSpPr>
          <p:cNvPr id="64" name="Text Placeholder 167">
            <a:extLst>
              <a:ext uri="{FF2B5EF4-FFF2-40B4-BE49-F238E27FC236}">
                <a16:creationId xmlns:a16="http://schemas.microsoft.com/office/drawing/2014/main" id="{4ED653D4-BA0F-6341-AA26-1B4422ED7CE1}"/>
              </a:ext>
            </a:extLst>
          </p:cNvPr>
          <p:cNvSpPr txBox="1">
            <a:spLocks/>
          </p:cNvSpPr>
          <p:nvPr/>
        </p:nvSpPr>
        <p:spPr>
          <a:xfrm>
            <a:off x="5957898" y="6468293"/>
            <a:ext cx="1554480" cy="274320"/>
          </a:xfrm>
          <a:prstGeom prst="rect">
            <a:avLst/>
          </a:prstGeom>
        </p:spPr>
        <p:txBody>
          <a:bodyPr vert="horz" lIns="0" tIns="0" rIns="0" bIns="0" rtlCol="0">
            <a:noAutofit/>
          </a:bodyPr>
          <a:lstStyle>
            <a:lvl1pPr marL="0" indent="0" algn="l" defTabSz="777240" rtl="0" eaLnBrk="1" latinLnBrk="0" hangingPunct="1">
              <a:lnSpc>
                <a:spcPct val="100000"/>
              </a:lnSpc>
              <a:spcBef>
                <a:spcPts val="0"/>
              </a:spcBef>
              <a:spcAft>
                <a:spcPts val="600"/>
              </a:spcAft>
              <a:buFont typeface="Arial" panose="020B0604020202020204" pitchFamily="34" charset="0"/>
              <a:buNone/>
              <a:defRPr sz="1800" b="1" kern="1200" spc="0" baseline="0">
                <a:solidFill>
                  <a:schemeClr val="accent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ts val="2000"/>
              </a:lnSpc>
            </a:pPr>
            <a:endParaRPr lang="en-US" dirty="0"/>
          </a:p>
        </p:txBody>
      </p:sp>
      <p:grpSp>
        <p:nvGrpSpPr>
          <p:cNvPr id="33" name="Group 32">
            <a:extLst>
              <a:ext uri="{FF2B5EF4-FFF2-40B4-BE49-F238E27FC236}">
                <a16:creationId xmlns:a16="http://schemas.microsoft.com/office/drawing/2014/main" id="{31AE4385-2D3E-4E2A-87F1-56497811DDC0}"/>
              </a:ext>
            </a:extLst>
          </p:cNvPr>
          <p:cNvGrpSpPr/>
          <p:nvPr/>
        </p:nvGrpSpPr>
        <p:grpSpPr>
          <a:xfrm>
            <a:off x="0" y="9831469"/>
            <a:ext cx="7772400" cy="226931"/>
            <a:chOff x="0" y="9831605"/>
            <a:chExt cx="7772400" cy="226795"/>
          </a:xfrm>
          <a:solidFill>
            <a:schemeClr val="accent1"/>
          </a:solidFill>
        </p:grpSpPr>
        <p:sp>
          <p:nvSpPr>
            <p:cNvPr id="34" name="Rectangle 33">
              <a:extLst>
                <a:ext uri="{FF2B5EF4-FFF2-40B4-BE49-F238E27FC236}">
                  <a16:creationId xmlns:a16="http://schemas.microsoft.com/office/drawing/2014/main" id="{A907706F-13BB-4547-848F-06112C88C0A9}"/>
                </a:ext>
              </a:extLst>
            </p:cNvPr>
            <p:cNvSpPr/>
            <p:nvPr userDrawn="1"/>
          </p:nvSpPr>
          <p:spPr>
            <a:xfrm>
              <a:off x="0" y="9831605"/>
              <a:ext cx="5144834" cy="226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8E3F322-605D-4256-96F7-DFDCE31EC1F0}"/>
                </a:ext>
              </a:extLst>
            </p:cNvPr>
            <p:cNvSpPr/>
            <p:nvPr userDrawn="1"/>
          </p:nvSpPr>
          <p:spPr>
            <a:xfrm>
              <a:off x="5141881" y="9831605"/>
              <a:ext cx="804672" cy="226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29A1A0D-E910-4884-91EE-9324426B112E}"/>
                </a:ext>
              </a:extLst>
            </p:cNvPr>
            <p:cNvSpPr/>
            <p:nvPr userDrawn="1"/>
          </p:nvSpPr>
          <p:spPr>
            <a:xfrm>
              <a:off x="5943600" y="9831605"/>
              <a:ext cx="1828800" cy="226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5" name="Picture 64" descr="Icon&#10;&#10;Description automatically generated">
            <a:extLst>
              <a:ext uri="{FF2B5EF4-FFF2-40B4-BE49-F238E27FC236}">
                <a16:creationId xmlns:a16="http://schemas.microsoft.com/office/drawing/2014/main" id="{192FBA3F-AAF0-004C-8DEE-D6275C5D460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37969" y="5065776"/>
            <a:ext cx="736648" cy="736648"/>
          </a:xfrm>
          <a:prstGeom prst="rect">
            <a:avLst/>
          </a:prstGeom>
        </p:spPr>
      </p:pic>
      <p:pic>
        <p:nvPicPr>
          <p:cNvPr id="66" name="Picture 65" descr="Icon&#10;&#10;Description automatically generated">
            <a:extLst>
              <a:ext uri="{FF2B5EF4-FFF2-40B4-BE49-F238E27FC236}">
                <a16:creationId xmlns:a16="http://schemas.microsoft.com/office/drawing/2014/main" id="{D8A0A625-0F0A-5D49-B96E-FDC22744DE5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874443" y="5089192"/>
            <a:ext cx="674563" cy="674563"/>
          </a:xfrm>
          <a:prstGeom prst="rect">
            <a:avLst/>
          </a:prstGeom>
        </p:spPr>
      </p:pic>
      <p:pic>
        <p:nvPicPr>
          <p:cNvPr id="67" name="Picture 66" descr="Icon&#10;&#10;Description automatically generated">
            <a:extLst>
              <a:ext uri="{FF2B5EF4-FFF2-40B4-BE49-F238E27FC236}">
                <a16:creationId xmlns:a16="http://schemas.microsoft.com/office/drawing/2014/main" id="{0E2AE2B8-6D81-BE42-9BA7-9905A77AA1B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219989" y="5089263"/>
            <a:ext cx="674563" cy="674563"/>
          </a:xfrm>
          <a:prstGeom prst="rect">
            <a:avLst/>
          </a:prstGeom>
        </p:spPr>
      </p:pic>
      <p:pic>
        <p:nvPicPr>
          <p:cNvPr id="45" name="Picture 44" descr="Icon&#10;&#10;Description automatically generated">
            <a:extLst>
              <a:ext uri="{FF2B5EF4-FFF2-40B4-BE49-F238E27FC236}">
                <a16:creationId xmlns:a16="http://schemas.microsoft.com/office/drawing/2014/main" id="{7D7A2EC4-D36D-2245-B45A-6A02011AAA9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37969" y="7971688"/>
            <a:ext cx="548640" cy="548640"/>
          </a:xfrm>
          <a:prstGeom prst="rect">
            <a:avLst/>
          </a:prstGeom>
        </p:spPr>
      </p:pic>
      <p:pic>
        <p:nvPicPr>
          <p:cNvPr id="47" name="Picture 46" descr="Icon&#10;&#10;Description automatically generated">
            <a:extLst>
              <a:ext uri="{FF2B5EF4-FFF2-40B4-BE49-F238E27FC236}">
                <a16:creationId xmlns:a16="http://schemas.microsoft.com/office/drawing/2014/main" id="{72437412-6672-8F4E-812B-7BE4C386F69F}"/>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264141" y="7971688"/>
            <a:ext cx="548640" cy="548640"/>
          </a:xfrm>
          <a:prstGeom prst="rect">
            <a:avLst/>
          </a:prstGeom>
        </p:spPr>
      </p:pic>
      <p:grpSp>
        <p:nvGrpSpPr>
          <p:cNvPr id="48" name="Google Shape;79;p1">
            <a:extLst>
              <a:ext uri="{FF2B5EF4-FFF2-40B4-BE49-F238E27FC236}">
                <a16:creationId xmlns:a16="http://schemas.microsoft.com/office/drawing/2014/main" id="{B7FB84EC-B820-084D-A45A-2AEAFAA1F121}"/>
              </a:ext>
            </a:extLst>
          </p:cNvPr>
          <p:cNvGrpSpPr/>
          <p:nvPr/>
        </p:nvGrpSpPr>
        <p:grpSpPr>
          <a:xfrm>
            <a:off x="2878155" y="8017726"/>
            <a:ext cx="456565" cy="456565"/>
            <a:chOff x="4797" y="380"/>
            <a:chExt cx="719" cy="719"/>
          </a:xfrm>
        </p:grpSpPr>
        <p:sp>
          <p:nvSpPr>
            <p:cNvPr id="49" name="Google Shape;80;p1">
              <a:extLst>
                <a:ext uri="{FF2B5EF4-FFF2-40B4-BE49-F238E27FC236}">
                  <a16:creationId xmlns:a16="http://schemas.microsoft.com/office/drawing/2014/main" id="{130AA511-4681-EB45-A095-D2DF133861A9}"/>
                </a:ext>
              </a:extLst>
            </p:cNvPr>
            <p:cNvSpPr/>
            <p:nvPr/>
          </p:nvSpPr>
          <p:spPr>
            <a:xfrm>
              <a:off x="4797" y="380"/>
              <a:ext cx="719" cy="719"/>
            </a:xfrm>
            <a:custGeom>
              <a:avLst/>
              <a:gdLst/>
              <a:ahLst/>
              <a:cxnLst/>
              <a:rect l="l" t="t" r="r" b="b"/>
              <a:pathLst>
                <a:path w="719" h="719" extrusionOk="0">
                  <a:moveTo>
                    <a:pt x="359" y="0"/>
                  </a:moveTo>
                  <a:lnTo>
                    <a:pt x="287" y="7"/>
                  </a:lnTo>
                  <a:lnTo>
                    <a:pt x="219" y="28"/>
                  </a:lnTo>
                  <a:lnTo>
                    <a:pt x="158" y="61"/>
                  </a:lnTo>
                  <a:lnTo>
                    <a:pt x="105" y="105"/>
                  </a:lnTo>
                  <a:lnTo>
                    <a:pt x="61" y="158"/>
                  </a:lnTo>
                  <a:lnTo>
                    <a:pt x="28" y="219"/>
                  </a:lnTo>
                  <a:lnTo>
                    <a:pt x="7" y="287"/>
                  </a:lnTo>
                  <a:lnTo>
                    <a:pt x="0" y="359"/>
                  </a:lnTo>
                  <a:lnTo>
                    <a:pt x="7" y="431"/>
                  </a:lnTo>
                  <a:lnTo>
                    <a:pt x="28" y="499"/>
                  </a:lnTo>
                  <a:lnTo>
                    <a:pt x="61" y="560"/>
                  </a:lnTo>
                  <a:lnTo>
                    <a:pt x="105" y="613"/>
                  </a:lnTo>
                  <a:lnTo>
                    <a:pt x="158" y="657"/>
                  </a:lnTo>
                  <a:lnTo>
                    <a:pt x="219" y="690"/>
                  </a:lnTo>
                  <a:lnTo>
                    <a:pt x="287" y="711"/>
                  </a:lnTo>
                  <a:lnTo>
                    <a:pt x="359" y="718"/>
                  </a:lnTo>
                  <a:lnTo>
                    <a:pt x="432" y="711"/>
                  </a:lnTo>
                  <a:lnTo>
                    <a:pt x="499" y="690"/>
                  </a:lnTo>
                  <a:lnTo>
                    <a:pt x="560" y="657"/>
                  </a:lnTo>
                  <a:lnTo>
                    <a:pt x="614" y="613"/>
                  </a:lnTo>
                  <a:lnTo>
                    <a:pt x="657" y="560"/>
                  </a:lnTo>
                  <a:lnTo>
                    <a:pt x="691" y="499"/>
                  </a:lnTo>
                  <a:lnTo>
                    <a:pt x="712" y="431"/>
                  </a:lnTo>
                  <a:lnTo>
                    <a:pt x="719" y="359"/>
                  </a:lnTo>
                  <a:lnTo>
                    <a:pt x="712" y="287"/>
                  </a:lnTo>
                  <a:lnTo>
                    <a:pt x="691" y="219"/>
                  </a:lnTo>
                  <a:lnTo>
                    <a:pt x="657" y="158"/>
                  </a:lnTo>
                  <a:lnTo>
                    <a:pt x="614" y="105"/>
                  </a:lnTo>
                  <a:lnTo>
                    <a:pt x="560" y="61"/>
                  </a:lnTo>
                  <a:lnTo>
                    <a:pt x="499" y="28"/>
                  </a:lnTo>
                  <a:lnTo>
                    <a:pt x="432" y="7"/>
                  </a:lnTo>
                  <a:lnTo>
                    <a:pt x="359" y="0"/>
                  </a:lnTo>
                  <a:close/>
                </a:path>
              </a:pathLst>
            </a:custGeom>
            <a:solidFill>
              <a:srgbClr val="D7D8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 name="Google Shape;81;p1">
              <a:extLst>
                <a:ext uri="{FF2B5EF4-FFF2-40B4-BE49-F238E27FC236}">
                  <a16:creationId xmlns:a16="http://schemas.microsoft.com/office/drawing/2014/main" id="{5D1E3860-5D07-DA4D-B341-1FD08BC0F7AF}"/>
                </a:ext>
              </a:extLst>
            </p:cNvPr>
            <p:cNvSpPr/>
            <p:nvPr/>
          </p:nvSpPr>
          <p:spPr>
            <a:xfrm>
              <a:off x="4797" y="380"/>
              <a:ext cx="719" cy="719"/>
            </a:xfrm>
            <a:custGeom>
              <a:avLst/>
              <a:gdLst/>
              <a:ahLst/>
              <a:cxnLst/>
              <a:rect l="l" t="t" r="r" b="b"/>
              <a:pathLst>
                <a:path w="719" h="719" extrusionOk="0">
                  <a:moveTo>
                    <a:pt x="359" y="0"/>
                  </a:moveTo>
                  <a:lnTo>
                    <a:pt x="287" y="7"/>
                  </a:lnTo>
                  <a:lnTo>
                    <a:pt x="219" y="28"/>
                  </a:lnTo>
                  <a:lnTo>
                    <a:pt x="158" y="61"/>
                  </a:lnTo>
                  <a:lnTo>
                    <a:pt x="105" y="105"/>
                  </a:lnTo>
                  <a:lnTo>
                    <a:pt x="61" y="158"/>
                  </a:lnTo>
                  <a:lnTo>
                    <a:pt x="28" y="219"/>
                  </a:lnTo>
                  <a:lnTo>
                    <a:pt x="7" y="287"/>
                  </a:lnTo>
                  <a:lnTo>
                    <a:pt x="0" y="359"/>
                  </a:lnTo>
                  <a:lnTo>
                    <a:pt x="7" y="431"/>
                  </a:lnTo>
                  <a:lnTo>
                    <a:pt x="28" y="499"/>
                  </a:lnTo>
                  <a:lnTo>
                    <a:pt x="61" y="560"/>
                  </a:lnTo>
                  <a:lnTo>
                    <a:pt x="105" y="613"/>
                  </a:lnTo>
                  <a:lnTo>
                    <a:pt x="158" y="657"/>
                  </a:lnTo>
                  <a:lnTo>
                    <a:pt x="219" y="690"/>
                  </a:lnTo>
                  <a:lnTo>
                    <a:pt x="287" y="711"/>
                  </a:lnTo>
                  <a:lnTo>
                    <a:pt x="359" y="718"/>
                  </a:lnTo>
                  <a:lnTo>
                    <a:pt x="432" y="711"/>
                  </a:lnTo>
                  <a:lnTo>
                    <a:pt x="499" y="690"/>
                  </a:lnTo>
                  <a:lnTo>
                    <a:pt x="560" y="657"/>
                  </a:lnTo>
                  <a:lnTo>
                    <a:pt x="614" y="613"/>
                  </a:lnTo>
                  <a:lnTo>
                    <a:pt x="657" y="560"/>
                  </a:lnTo>
                  <a:lnTo>
                    <a:pt x="691" y="499"/>
                  </a:lnTo>
                  <a:lnTo>
                    <a:pt x="712" y="431"/>
                  </a:lnTo>
                  <a:lnTo>
                    <a:pt x="719" y="359"/>
                  </a:lnTo>
                  <a:lnTo>
                    <a:pt x="712" y="287"/>
                  </a:lnTo>
                  <a:lnTo>
                    <a:pt x="691" y="219"/>
                  </a:lnTo>
                  <a:lnTo>
                    <a:pt x="657" y="158"/>
                  </a:lnTo>
                  <a:lnTo>
                    <a:pt x="614" y="105"/>
                  </a:lnTo>
                  <a:lnTo>
                    <a:pt x="560" y="61"/>
                  </a:lnTo>
                  <a:lnTo>
                    <a:pt x="499" y="28"/>
                  </a:lnTo>
                  <a:lnTo>
                    <a:pt x="432" y="7"/>
                  </a:lnTo>
                  <a:lnTo>
                    <a:pt x="359" y="0"/>
                  </a:lnTo>
                  <a:close/>
                </a:path>
              </a:pathLst>
            </a:custGeom>
            <a:solidFill>
              <a:srgbClr val="DFE1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Google Shape;82;p1">
              <a:extLst>
                <a:ext uri="{FF2B5EF4-FFF2-40B4-BE49-F238E27FC236}">
                  <a16:creationId xmlns:a16="http://schemas.microsoft.com/office/drawing/2014/main" id="{B3C3D2A6-85CE-EB44-9C43-72002B210B70}"/>
                </a:ext>
              </a:extLst>
            </p:cNvPr>
            <p:cNvSpPr/>
            <p:nvPr/>
          </p:nvSpPr>
          <p:spPr>
            <a:xfrm>
              <a:off x="4842" y="425"/>
              <a:ext cx="580" cy="674"/>
            </a:xfrm>
            <a:custGeom>
              <a:avLst/>
              <a:gdLst/>
              <a:ahLst/>
              <a:cxnLst/>
              <a:rect l="l" t="t" r="r" b="b"/>
              <a:pathLst>
                <a:path w="580" h="674" extrusionOk="0">
                  <a:moveTo>
                    <a:pt x="359" y="0"/>
                  </a:moveTo>
                  <a:lnTo>
                    <a:pt x="359" y="89"/>
                  </a:lnTo>
                  <a:lnTo>
                    <a:pt x="232" y="89"/>
                  </a:lnTo>
                  <a:lnTo>
                    <a:pt x="223" y="97"/>
                  </a:lnTo>
                  <a:lnTo>
                    <a:pt x="200" y="224"/>
                  </a:lnTo>
                  <a:lnTo>
                    <a:pt x="10" y="224"/>
                  </a:lnTo>
                  <a:lnTo>
                    <a:pt x="0" y="236"/>
                  </a:lnTo>
                  <a:lnTo>
                    <a:pt x="21" y="308"/>
                  </a:lnTo>
                  <a:lnTo>
                    <a:pt x="107" y="389"/>
                  </a:lnTo>
                  <a:lnTo>
                    <a:pt x="167" y="403"/>
                  </a:lnTo>
                  <a:lnTo>
                    <a:pt x="128" y="621"/>
                  </a:lnTo>
                  <a:lnTo>
                    <a:pt x="170" y="643"/>
                  </a:lnTo>
                  <a:lnTo>
                    <a:pt x="216" y="660"/>
                  </a:lnTo>
                  <a:lnTo>
                    <a:pt x="264" y="670"/>
                  </a:lnTo>
                  <a:lnTo>
                    <a:pt x="314" y="673"/>
                  </a:lnTo>
                  <a:lnTo>
                    <a:pt x="391" y="665"/>
                  </a:lnTo>
                  <a:lnTo>
                    <a:pt x="461" y="642"/>
                  </a:lnTo>
                  <a:lnTo>
                    <a:pt x="525" y="606"/>
                  </a:lnTo>
                  <a:lnTo>
                    <a:pt x="579" y="557"/>
                  </a:lnTo>
                  <a:lnTo>
                    <a:pt x="558" y="439"/>
                  </a:lnTo>
                  <a:lnTo>
                    <a:pt x="511" y="182"/>
                  </a:lnTo>
                  <a:lnTo>
                    <a:pt x="507" y="165"/>
                  </a:lnTo>
                  <a:lnTo>
                    <a:pt x="500" y="149"/>
                  </a:lnTo>
                  <a:lnTo>
                    <a:pt x="491" y="135"/>
                  </a:lnTo>
                  <a:lnTo>
                    <a:pt x="480" y="123"/>
                  </a:lnTo>
                  <a:lnTo>
                    <a:pt x="359" y="0"/>
                  </a:lnTo>
                  <a:close/>
                </a:path>
              </a:pathLst>
            </a:custGeom>
            <a:solidFill>
              <a:srgbClr val="009C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83;p1">
              <a:extLst>
                <a:ext uri="{FF2B5EF4-FFF2-40B4-BE49-F238E27FC236}">
                  <a16:creationId xmlns:a16="http://schemas.microsoft.com/office/drawing/2014/main" id="{02950ADD-4A6C-0F4A-9C47-864A72F458A3}"/>
                </a:ext>
              </a:extLst>
            </p:cNvPr>
            <p:cNvSpPr/>
            <p:nvPr/>
          </p:nvSpPr>
          <p:spPr>
            <a:xfrm>
              <a:off x="4951" y="904"/>
              <a:ext cx="478" cy="142"/>
            </a:xfrm>
            <a:custGeom>
              <a:avLst/>
              <a:gdLst/>
              <a:ahLst/>
              <a:cxnLst/>
              <a:rect l="l" t="t" r="r" b="b"/>
              <a:pathLst>
                <a:path w="478" h="142" extrusionOk="0">
                  <a:moveTo>
                    <a:pt x="468" y="0"/>
                  </a:moveTo>
                  <a:lnTo>
                    <a:pt x="0" y="75"/>
                  </a:lnTo>
                  <a:lnTo>
                    <a:pt x="10" y="136"/>
                  </a:lnTo>
                  <a:lnTo>
                    <a:pt x="15" y="139"/>
                  </a:lnTo>
                  <a:lnTo>
                    <a:pt x="18" y="141"/>
                  </a:lnTo>
                  <a:lnTo>
                    <a:pt x="478" y="66"/>
                  </a:lnTo>
                  <a:lnTo>
                    <a:pt x="468" y="0"/>
                  </a:lnTo>
                  <a:close/>
                </a:path>
              </a:pathLst>
            </a:custGeom>
            <a:solidFill>
              <a:srgbClr val="A5CF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4" name="Text Placeholder 52">
            <a:extLst>
              <a:ext uri="{FF2B5EF4-FFF2-40B4-BE49-F238E27FC236}">
                <a16:creationId xmlns:a16="http://schemas.microsoft.com/office/drawing/2014/main" id="{D222B155-F150-4391-ADE6-E295701BC6A2}"/>
              </a:ext>
            </a:extLst>
          </p:cNvPr>
          <p:cNvSpPr txBox="1">
            <a:spLocks/>
          </p:cNvSpPr>
          <p:nvPr/>
        </p:nvSpPr>
        <p:spPr>
          <a:xfrm>
            <a:off x="1174617" y="9581072"/>
            <a:ext cx="5548912" cy="220312"/>
          </a:xfrm>
          <a:prstGeom prst="rect">
            <a:avLst/>
          </a:prstGeom>
        </p:spPr>
        <p:txBody>
          <a:bodyPr/>
          <a:lstStyle>
            <a:lvl1pPr marL="0" indent="0" algn="l" defTabSz="777240" rtl="0" eaLnBrk="1" latinLnBrk="0" hangingPunct="1">
              <a:lnSpc>
                <a:spcPct val="100000"/>
              </a:lnSpc>
              <a:spcBef>
                <a:spcPts val="0"/>
              </a:spcBef>
              <a:spcAft>
                <a:spcPts val="600"/>
              </a:spcAft>
              <a:buFont typeface="Arial" panose="020B0604020202020204" pitchFamily="34" charset="0"/>
              <a:buNone/>
              <a:defRPr sz="1000"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dirty="0"/>
              <a:t>To enroll in these benefits, visit </a:t>
            </a:r>
            <a:r>
              <a:rPr lang="en-US" b="1" dirty="0"/>
              <a:t>www.metlife.com/getpetquote </a:t>
            </a:r>
            <a:r>
              <a:rPr lang="en-US" dirty="0"/>
              <a:t>or call </a:t>
            </a:r>
            <a:r>
              <a:rPr lang="en-US" b="1" dirty="0"/>
              <a:t>1-800-GET-MET8</a:t>
            </a:r>
            <a:r>
              <a:rPr lang="en-US" dirty="0"/>
              <a:t>.</a:t>
            </a:r>
          </a:p>
        </p:txBody>
      </p:sp>
      <p:grpSp>
        <p:nvGrpSpPr>
          <p:cNvPr id="60" name="Group 59">
            <a:extLst>
              <a:ext uri="{FF2B5EF4-FFF2-40B4-BE49-F238E27FC236}">
                <a16:creationId xmlns:a16="http://schemas.microsoft.com/office/drawing/2014/main" id="{206E340B-6769-274E-BF3F-00BA6E1FEE02}"/>
              </a:ext>
            </a:extLst>
          </p:cNvPr>
          <p:cNvGrpSpPr/>
          <p:nvPr/>
        </p:nvGrpSpPr>
        <p:grpSpPr>
          <a:xfrm>
            <a:off x="5376522" y="3738621"/>
            <a:ext cx="1147222" cy="392993"/>
            <a:chOff x="4636705" y="-1586706"/>
            <a:chExt cx="1064424" cy="364630"/>
          </a:xfrm>
        </p:grpSpPr>
        <p:pic>
          <p:nvPicPr>
            <p:cNvPr id="61" name="Picture 60">
              <a:extLst>
                <a:ext uri="{FF2B5EF4-FFF2-40B4-BE49-F238E27FC236}">
                  <a16:creationId xmlns:a16="http://schemas.microsoft.com/office/drawing/2014/main" id="{16A75A0C-8C35-3245-AF8C-8B6A285B05B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336499" y="-1586706"/>
              <a:ext cx="364630" cy="364630"/>
            </a:xfrm>
            <a:prstGeom prst="rect">
              <a:avLst/>
            </a:prstGeom>
          </p:spPr>
        </p:pic>
        <p:pic>
          <p:nvPicPr>
            <p:cNvPr id="62" name="Picture 61">
              <a:extLst>
                <a:ext uri="{FF2B5EF4-FFF2-40B4-BE49-F238E27FC236}">
                  <a16:creationId xmlns:a16="http://schemas.microsoft.com/office/drawing/2014/main" id="{FCC674E8-D643-8D47-A6EE-8EC477E067B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977117" y="-1586706"/>
              <a:ext cx="348216" cy="348216"/>
            </a:xfrm>
            <a:prstGeom prst="rect">
              <a:avLst/>
            </a:prstGeom>
          </p:spPr>
        </p:pic>
        <p:pic>
          <p:nvPicPr>
            <p:cNvPr id="68" name="Picture 67">
              <a:extLst>
                <a:ext uri="{FF2B5EF4-FFF2-40B4-BE49-F238E27FC236}">
                  <a16:creationId xmlns:a16="http://schemas.microsoft.com/office/drawing/2014/main" id="{5B4E40BE-2477-6742-88F5-2D0A3AFD0AA2}"/>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636705" y="-1564221"/>
              <a:ext cx="327532" cy="327532"/>
            </a:xfrm>
            <a:prstGeom prst="rect">
              <a:avLst/>
            </a:prstGeom>
          </p:spPr>
        </p:pic>
      </p:grpSp>
      <p:grpSp>
        <p:nvGrpSpPr>
          <p:cNvPr id="77" name="Group 76">
            <a:extLst>
              <a:ext uri="{FF2B5EF4-FFF2-40B4-BE49-F238E27FC236}">
                <a16:creationId xmlns:a16="http://schemas.microsoft.com/office/drawing/2014/main" id="{FE34A429-8C17-0E4C-9411-3A588D27E950}"/>
              </a:ext>
            </a:extLst>
          </p:cNvPr>
          <p:cNvGrpSpPr/>
          <p:nvPr/>
        </p:nvGrpSpPr>
        <p:grpSpPr>
          <a:xfrm>
            <a:off x="192091" y="1150293"/>
            <a:ext cx="7380283" cy="2809899"/>
            <a:chOff x="105284" y="89172"/>
            <a:chExt cx="2996634" cy="1847472"/>
          </a:xfrm>
        </p:grpSpPr>
        <p:cxnSp>
          <p:nvCxnSpPr>
            <p:cNvPr id="78" name="Straight Connector 77">
              <a:extLst>
                <a:ext uri="{FF2B5EF4-FFF2-40B4-BE49-F238E27FC236}">
                  <a16:creationId xmlns:a16="http://schemas.microsoft.com/office/drawing/2014/main" id="{B7541BD8-1842-D544-8A50-C50D32A39B81}"/>
                </a:ext>
              </a:extLst>
            </p:cNvPr>
            <p:cNvCxnSpPr>
              <a:cxnSpLocks/>
            </p:cNvCxnSpPr>
            <p:nvPr/>
          </p:nvCxnSpPr>
          <p:spPr>
            <a:xfrm>
              <a:off x="106165" y="89172"/>
              <a:ext cx="2994329" cy="0"/>
            </a:xfrm>
            <a:prstGeom prst="line">
              <a:avLst/>
            </a:prstGeom>
            <a:ln w="15875">
              <a:solidFill>
                <a:schemeClr val="bg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77AA43E-7344-F94C-9D69-2F885E023415}"/>
                </a:ext>
              </a:extLst>
            </p:cNvPr>
            <p:cNvCxnSpPr>
              <a:cxnSpLocks/>
            </p:cNvCxnSpPr>
            <p:nvPr/>
          </p:nvCxnSpPr>
          <p:spPr>
            <a:xfrm>
              <a:off x="2707818" y="1930695"/>
              <a:ext cx="394100" cy="0"/>
            </a:xfrm>
            <a:prstGeom prst="line">
              <a:avLst/>
            </a:prstGeom>
            <a:ln w="15875">
              <a:solidFill>
                <a:schemeClr val="bg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14300FF9-B407-B04A-8B21-E968DF4CD853}"/>
                </a:ext>
              </a:extLst>
            </p:cNvPr>
            <p:cNvCxnSpPr>
              <a:cxnSpLocks/>
            </p:cNvCxnSpPr>
            <p:nvPr/>
          </p:nvCxnSpPr>
          <p:spPr>
            <a:xfrm>
              <a:off x="107090" y="89633"/>
              <a:ext cx="0" cy="1847011"/>
            </a:xfrm>
            <a:prstGeom prst="line">
              <a:avLst/>
            </a:prstGeom>
            <a:ln w="15875">
              <a:solidFill>
                <a:schemeClr val="bg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DC9F9EF-CDF9-C548-A305-BDF704C10FD8}"/>
                </a:ext>
              </a:extLst>
            </p:cNvPr>
            <p:cNvCxnSpPr>
              <a:cxnSpLocks/>
            </p:cNvCxnSpPr>
            <p:nvPr/>
          </p:nvCxnSpPr>
          <p:spPr>
            <a:xfrm>
              <a:off x="3101268" y="89633"/>
              <a:ext cx="0" cy="1842779"/>
            </a:xfrm>
            <a:prstGeom prst="line">
              <a:avLst/>
            </a:prstGeom>
            <a:ln w="15875">
              <a:solidFill>
                <a:schemeClr val="bg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A90F6960-A24D-4D47-8539-A6371DC88A71}"/>
                </a:ext>
              </a:extLst>
            </p:cNvPr>
            <p:cNvCxnSpPr>
              <a:cxnSpLocks/>
            </p:cNvCxnSpPr>
            <p:nvPr/>
          </p:nvCxnSpPr>
          <p:spPr>
            <a:xfrm>
              <a:off x="105284" y="1933869"/>
              <a:ext cx="2050473" cy="0"/>
            </a:xfrm>
            <a:prstGeom prst="line">
              <a:avLst/>
            </a:prstGeom>
            <a:ln w="15875">
              <a:solidFill>
                <a:schemeClr val="bg1"/>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61433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1A0966-E29E-4474-B768-48885830422B}"/>
              </a:ext>
            </a:extLst>
          </p:cNvPr>
          <p:cNvSpPr>
            <a:spLocks noGrp="1"/>
          </p:cNvSpPr>
          <p:nvPr>
            <p:ph type="body" sz="quarter" idx="12"/>
          </p:nvPr>
        </p:nvSpPr>
        <p:spPr>
          <a:xfrm>
            <a:off x="457199" y="926537"/>
            <a:ext cx="5486401" cy="548640"/>
          </a:xfrm>
        </p:spPr>
        <p:txBody>
          <a:bodyPr/>
          <a:lstStyle/>
          <a:p>
            <a:r>
              <a:rPr lang="en-US" dirty="0"/>
              <a:t>MetLife Pet Insurance</a:t>
            </a:r>
            <a:r>
              <a:rPr lang="en-US" baseline="30000" dirty="0"/>
              <a:t>1</a:t>
            </a:r>
            <a:r>
              <a:rPr lang="en-US" dirty="0"/>
              <a:t> can help take the worry out of covering the cost of unexpected pet care.</a:t>
            </a:r>
          </a:p>
          <a:p>
            <a:endParaRPr lang="en-US" dirty="0"/>
          </a:p>
        </p:txBody>
      </p:sp>
      <p:sp>
        <p:nvSpPr>
          <p:cNvPr id="3" name="Text Placeholder 2">
            <a:extLst>
              <a:ext uri="{FF2B5EF4-FFF2-40B4-BE49-F238E27FC236}">
                <a16:creationId xmlns:a16="http://schemas.microsoft.com/office/drawing/2014/main" id="{A5F80C81-3D83-4C52-84DA-282E355412A6}"/>
              </a:ext>
            </a:extLst>
          </p:cNvPr>
          <p:cNvSpPr>
            <a:spLocks noGrp="1"/>
          </p:cNvSpPr>
          <p:nvPr>
            <p:ph type="body" sz="quarter" idx="26"/>
          </p:nvPr>
        </p:nvSpPr>
        <p:spPr>
          <a:xfrm>
            <a:off x="457200" y="745973"/>
            <a:ext cx="4206240" cy="64008"/>
          </a:xfrm>
        </p:spPr>
        <p:txBody>
          <a:bodyPr/>
          <a:lstStyle/>
          <a:p>
            <a:endParaRPr lang="en-US" dirty="0"/>
          </a:p>
        </p:txBody>
      </p:sp>
      <p:sp>
        <p:nvSpPr>
          <p:cNvPr id="7" name="Text Placeholder 6">
            <a:extLst>
              <a:ext uri="{FF2B5EF4-FFF2-40B4-BE49-F238E27FC236}">
                <a16:creationId xmlns:a16="http://schemas.microsoft.com/office/drawing/2014/main" id="{0216C2A9-E1B7-497F-858C-58B6EF044C72}"/>
              </a:ext>
            </a:extLst>
          </p:cNvPr>
          <p:cNvSpPr>
            <a:spLocks noGrp="1"/>
          </p:cNvSpPr>
          <p:nvPr>
            <p:ph type="body" sz="quarter" idx="48"/>
          </p:nvPr>
        </p:nvSpPr>
        <p:spPr>
          <a:xfrm>
            <a:off x="457199" y="6452350"/>
            <a:ext cx="4617720" cy="64008"/>
          </a:xfrm>
        </p:spPr>
        <p:txBody>
          <a:bodyPr/>
          <a:lstStyle/>
          <a:p>
            <a:endParaRPr lang="en-US" dirty="0"/>
          </a:p>
        </p:txBody>
      </p:sp>
      <p:sp>
        <p:nvSpPr>
          <p:cNvPr id="13" name="Text Placeholder 12">
            <a:extLst>
              <a:ext uri="{FF2B5EF4-FFF2-40B4-BE49-F238E27FC236}">
                <a16:creationId xmlns:a16="http://schemas.microsoft.com/office/drawing/2014/main" id="{B63E6E24-2608-2C4C-B6A1-D0D7AC839F94}"/>
              </a:ext>
            </a:extLst>
          </p:cNvPr>
          <p:cNvSpPr>
            <a:spLocks noGrp="1"/>
          </p:cNvSpPr>
          <p:nvPr>
            <p:ph type="body" sz="quarter" idx="39"/>
          </p:nvPr>
        </p:nvSpPr>
        <p:spPr/>
        <p:txBody>
          <a:bodyPr/>
          <a:lstStyle/>
          <a:p>
            <a:r>
              <a:rPr lang="en-US" dirty="0"/>
              <a:t>Hypothetical savings example when visiting a licensed </a:t>
            </a:r>
          </a:p>
          <a:p>
            <a:r>
              <a:rPr lang="en-US" dirty="0"/>
              <a:t>veterinarian, specialist or emergency clinic in the U.S. </a:t>
            </a:r>
            <a:r>
              <a:rPr lang="en-US" baseline="30000" dirty="0"/>
              <a:t>5</a:t>
            </a:r>
          </a:p>
          <a:p>
            <a:endParaRPr lang="en-US" dirty="0"/>
          </a:p>
          <a:p>
            <a:endParaRPr lang="en-US" dirty="0"/>
          </a:p>
          <a:p>
            <a:endParaRPr lang="en-US" dirty="0"/>
          </a:p>
        </p:txBody>
      </p:sp>
      <p:graphicFrame>
        <p:nvGraphicFramePr>
          <p:cNvPr id="5" name="Table 4">
            <a:extLst>
              <a:ext uri="{FF2B5EF4-FFF2-40B4-BE49-F238E27FC236}">
                <a16:creationId xmlns:a16="http://schemas.microsoft.com/office/drawing/2014/main" id="{B69F4B0A-D2B9-4B72-8F85-137F2E8F9231}"/>
              </a:ext>
            </a:extLst>
          </p:cNvPr>
          <p:cNvGraphicFramePr>
            <a:graphicFrameLocks noGrp="1"/>
          </p:cNvGraphicFramePr>
          <p:nvPr>
            <p:extLst>
              <p:ext uri="{D42A27DB-BD31-4B8C-83A1-F6EECF244321}">
                <p14:modId xmlns:p14="http://schemas.microsoft.com/office/powerpoint/2010/main" val="3052350993"/>
              </p:ext>
            </p:extLst>
          </p:nvPr>
        </p:nvGraphicFramePr>
        <p:xfrm>
          <a:off x="457199" y="1597965"/>
          <a:ext cx="6858001" cy="4621455"/>
        </p:xfrm>
        <a:graphic>
          <a:graphicData uri="http://schemas.openxmlformats.org/drawingml/2006/table">
            <a:tbl>
              <a:tblPr>
                <a:effectLst/>
                <a:tableStyleId>{5C22544A-7EE6-4342-B048-85BDC9FD1C3A}</a:tableStyleId>
              </a:tblPr>
              <a:tblGrid>
                <a:gridCol w="1151041">
                  <a:extLst>
                    <a:ext uri="{9D8B030D-6E8A-4147-A177-3AD203B41FA5}">
                      <a16:colId xmlns:a16="http://schemas.microsoft.com/office/drawing/2014/main" val="1856527375"/>
                    </a:ext>
                  </a:extLst>
                </a:gridCol>
                <a:gridCol w="2853480">
                  <a:extLst>
                    <a:ext uri="{9D8B030D-6E8A-4147-A177-3AD203B41FA5}">
                      <a16:colId xmlns:a16="http://schemas.microsoft.com/office/drawing/2014/main" val="4007317607"/>
                    </a:ext>
                  </a:extLst>
                </a:gridCol>
                <a:gridCol w="2853480">
                  <a:extLst>
                    <a:ext uri="{9D8B030D-6E8A-4147-A177-3AD203B41FA5}">
                      <a16:colId xmlns:a16="http://schemas.microsoft.com/office/drawing/2014/main" val="4197795599"/>
                    </a:ext>
                  </a:extLst>
                </a:gridCol>
              </a:tblGrid>
              <a:tr h="485319">
                <a:tc>
                  <a:txBody>
                    <a:bodyPr/>
                    <a:lstStyle/>
                    <a:p>
                      <a:pPr algn="l" fontAlgn="ctr"/>
                      <a:r>
                        <a:rPr lang="en-US" sz="1200" b="1" u="none" strike="noStrike" spc="0" dirty="0">
                          <a:solidFill>
                            <a:schemeClr val="accent4"/>
                          </a:solidFill>
                          <a:effectLst/>
                          <a:latin typeface="+mn-lt"/>
                        </a:rPr>
                        <a:t>Product overview</a:t>
                      </a:r>
                      <a:endParaRPr lang="en-US" sz="1200" b="1" i="0" u="none" strike="noStrike" spc="0" dirty="0">
                        <a:solidFill>
                          <a:schemeClr val="accent4"/>
                        </a:solidFill>
                        <a:effectLst/>
                        <a:latin typeface="+mn-lt"/>
                      </a:endParaRP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algn="l" fontAlgn="ctr"/>
                      <a:r>
                        <a:rPr lang="en-US" sz="1000" dirty="0"/>
                        <a:t>Pet Insurance can help reimburse you for covered vet visits, accidents, illness and more. Plus, </a:t>
                      </a:r>
                      <a:br>
                        <a:rPr lang="en-US" sz="1000" dirty="0"/>
                      </a:br>
                      <a:r>
                        <a:rPr lang="en-US" sz="1000" dirty="0"/>
                        <a:t>it can help keep your pet safe and healthy with preventive care like X-rays and ultrasounds.</a:t>
                      </a:r>
                      <a:endParaRPr lang="en-US" sz="1000" b="0" i="0" u="none" strike="noStrike" spc="0" baseline="30000" dirty="0">
                        <a:solidFill>
                          <a:schemeClr val="tx1"/>
                        </a:solidFill>
                        <a:effectLst/>
                        <a:latin typeface="+mn-lt"/>
                      </a:endParaRP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564571321"/>
                  </a:ext>
                </a:extLst>
              </a:tr>
              <a:tr h="822960">
                <a:tc>
                  <a:txBody>
                    <a:bodyPr/>
                    <a:lstStyle/>
                    <a:p>
                      <a:pPr algn="l" fontAlgn="ctr"/>
                      <a:r>
                        <a:rPr lang="en-US" sz="1200" b="1" u="none" strike="noStrike" spc="0" dirty="0">
                          <a:solidFill>
                            <a:schemeClr val="accent4"/>
                          </a:solidFill>
                          <a:effectLst/>
                          <a:latin typeface="+mn-lt"/>
                        </a:rPr>
                        <a:t>Why </a:t>
                      </a:r>
                      <a:br>
                        <a:rPr lang="en-US" sz="1200" b="1" u="none" strike="noStrike" spc="0" dirty="0">
                          <a:solidFill>
                            <a:schemeClr val="accent4"/>
                          </a:solidFill>
                          <a:effectLst/>
                          <a:latin typeface="+mn-lt"/>
                        </a:rPr>
                      </a:br>
                      <a:r>
                        <a:rPr lang="en-US" sz="1200" b="1" u="none" strike="noStrike" spc="0" dirty="0">
                          <a:solidFill>
                            <a:schemeClr val="accent4"/>
                          </a:solidFill>
                          <a:effectLst/>
                          <a:latin typeface="+mn-lt"/>
                        </a:rPr>
                        <a:t>needed</a:t>
                      </a:r>
                      <a:endParaRPr lang="en-US" sz="1200" b="1" i="0" u="none" strike="noStrike" spc="0" dirty="0">
                        <a:solidFill>
                          <a:schemeClr val="accent4"/>
                        </a:solidFill>
                        <a:effectLst/>
                        <a:latin typeface="+mn-lt"/>
                      </a:endParaRP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171450" marR="0" lvl="0" indent="-171450" algn="l" defTabSz="77724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spc="0" baseline="0" dirty="0">
                          <a:solidFill>
                            <a:schemeClr val="tx1"/>
                          </a:solidFill>
                          <a:effectLst/>
                          <a:latin typeface="+mn-lt"/>
                        </a:rPr>
                        <a:t>Pet parents are spending more than $4,500 annually on pet care</a:t>
                      </a:r>
                      <a:r>
                        <a:rPr lang="en-US" sz="1000" u="none" strike="noStrike" spc="0" baseline="30000" dirty="0">
                          <a:solidFill>
                            <a:schemeClr val="tx1"/>
                          </a:solidFill>
                          <a:effectLst/>
                          <a:latin typeface="+mn-lt"/>
                        </a:rPr>
                        <a:t>12</a:t>
                      </a:r>
                    </a:p>
                    <a:p>
                      <a:pPr marL="171450" marR="0" lvl="0" indent="-171450" algn="l" defTabSz="77724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spc="0" baseline="0" dirty="0">
                          <a:solidFill>
                            <a:schemeClr val="tx1"/>
                          </a:solidFill>
                          <a:effectLst/>
                          <a:latin typeface="+mn-lt"/>
                        </a:rPr>
                        <a:t>A small monthly payment can help plan for these expenses</a:t>
                      </a:r>
                    </a:p>
                    <a:p>
                      <a:pPr marL="171450" marR="0" lvl="0" indent="-171450" algn="l" defTabSz="77724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spc="0" baseline="0" dirty="0">
                          <a:solidFill>
                            <a:schemeClr val="tx1"/>
                          </a:solidFill>
                          <a:effectLst/>
                          <a:latin typeface="+mn-lt"/>
                        </a:rPr>
                        <a:t>Pet Insurance may not cover pre-existing conditions, so </a:t>
                      </a:r>
                      <a:r>
                        <a:rPr lang="en-US" sz="1000" dirty="0"/>
                        <a:t>now is the time to insure your furry family members</a:t>
                      </a:r>
                      <a:endParaRPr lang="en-US" sz="1000" u="none" strike="noStrike" spc="0" baseline="0" dirty="0">
                        <a:solidFill>
                          <a:schemeClr val="tx1"/>
                        </a:solidFill>
                        <a:effectLst/>
                        <a:latin typeface="+mn-lt"/>
                      </a:endParaRP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734538595"/>
                  </a:ext>
                </a:extLst>
              </a:tr>
              <a:tr h="822960">
                <a:tc>
                  <a:txBody>
                    <a:bodyPr/>
                    <a:lstStyle/>
                    <a:p>
                      <a:pPr algn="l" fontAlgn="ctr"/>
                      <a:r>
                        <a:rPr lang="en-US" sz="1200" b="1" u="none" strike="noStrike" spc="0" dirty="0">
                          <a:solidFill>
                            <a:schemeClr val="accent4"/>
                          </a:solidFill>
                          <a:effectLst/>
                          <a:latin typeface="+mn-lt"/>
                        </a:rPr>
                        <a:t>Flexible</a:t>
                      </a:r>
                    </a:p>
                    <a:p>
                      <a:pPr algn="l" fontAlgn="ctr"/>
                      <a:r>
                        <a:rPr lang="en-US" sz="1200" b="1" u="none" strike="noStrike" spc="0" dirty="0">
                          <a:solidFill>
                            <a:schemeClr val="accent4"/>
                          </a:solidFill>
                          <a:effectLst/>
                          <a:latin typeface="+mn-lt"/>
                        </a:rPr>
                        <a:t>coverage</a:t>
                      </a: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algn="l" fontAlgn="ctr">
                        <a:spcAft>
                          <a:spcPts val="450"/>
                        </a:spcAft>
                      </a:pPr>
                      <a:r>
                        <a:rPr lang="en-US" sz="1000" u="none" strike="noStrike" spc="0" dirty="0">
                          <a:solidFill>
                            <a:schemeClr val="tx1"/>
                          </a:solidFill>
                          <a:effectLst/>
                          <a:latin typeface="+mn-lt"/>
                        </a:rPr>
                        <a:t>Choose the plan that works for you and your pet. Options include:</a:t>
                      </a:r>
                    </a:p>
                    <a:p>
                      <a:pPr marL="171450" marR="0" lvl="0" indent="-171450" algn="l" defTabSz="77724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spc="0" baseline="0" dirty="0">
                          <a:solidFill>
                            <a:schemeClr val="tx1"/>
                          </a:solidFill>
                          <a:effectLst/>
                          <a:latin typeface="+mn-lt"/>
                        </a:rPr>
                        <a:t>Levels of coverage from $500–unlimited</a:t>
                      </a:r>
                      <a:r>
                        <a:rPr lang="en-US" sz="1000" u="none" strike="noStrike" spc="0" baseline="30000" dirty="0">
                          <a:solidFill>
                            <a:schemeClr val="tx1"/>
                          </a:solidFill>
                          <a:effectLst/>
                          <a:latin typeface="+mn-lt"/>
                        </a:rPr>
                        <a:t>13</a:t>
                      </a:r>
                      <a:r>
                        <a:rPr lang="en-US" sz="1000" u="none" strike="noStrike" spc="0" baseline="0" dirty="0">
                          <a:solidFill>
                            <a:schemeClr val="tx1"/>
                          </a:solidFill>
                          <a:effectLst/>
                          <a:latin typeface="+mn-lt"/>
                        </a:rPr>
                        <a:t> </a:t>
                      </a:r>
                    </a:p>
                    <a:p>
                      <a:pPr marL="171450" marR="0" lvl="0" indent="-171450" algn="l" defTabSz="77724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spc="0" baseline="0" dirty="0">
                          <a:solidFill>
                            <a:schemeClr val="tx1"/>
                          </a:solidFill>
                          <a:effectLst/>
                          <a:latin typeface="+mn-lt"/>
                        </a:rPr>
                        <a:t>$0–$2,500 deductible options</a:t>
                      </a:r>
                      <a:r>
                        <a:rPr lang="en-US" sz="1000" u="none" strike="noStrike" spc="0" baseline="30000" dirty="0">
                          <a:solidFill>
                            <a:schemeClr val="tx1"/>
                          </a:solidFill>
                          <a:effectLst/>
                          <a:latin typeface="+mn-lt"/>
                        </a:rPr>
                        <a:t>14</a:t>
                      </a:r>
                    </a:p>
                    <a:p>
                      <a:pPr marL="171450" marR="0" lvl="0" indent="-171450" algn="l" defTabSz="77724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u="none" strike="noStrike" spc="0" baseline="0" dirty="0">
                          <a:solidFill>
                            <a:schemeClr val="tx1"/>
                          </a:solidFill>
                          <a:effectLst/>
                          <a:latin typeface="+mn-lt"/>
                        </a:rPr>
                        <a:t>Reimbursement percentages from 50%–100%</a:t>
                      </a:r>
                      <a:r>
                        <a:rPr lang="en-US" sz="1000" u="none" strike="noStrike" spc="0" baseline="30000" dirty="0">
                          <a:solidFill>
                            <a:schemeClr val="tx1"/>
                          </a:solidFill>
                          <a:effectLst/>
                          <a:latin typeface="+mn-lt"/>
                        </a:rPr>
                        <a:t>4</a:t>
                      </a:r>
                      <a:endParaRPr lang="en-US" sz="1000" u="none" strike="noStrike" spc="0" baseline="0" dirty="0">
                        <a:solidFill>
                          <a:schemeClr val="tx1"/>
                        </a:solidFill>
                        <a:effectLst/>
                        <a:latin typeface="+mn-lt"/>
                      </a:endParaRP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303872110"/>
                  </a:ext>
                </a:extLst>
              </a:tr>
              <a:tr h="841248">
                <a:tc>
                  <a:txBody>
                    <a:bodyPr/>
                    <a:lstStyle/>
                    <a:p>
                      <a:pPr algn="l" fontAlgn="ctr"/>
                      <a:r>
                        <a:rPr lang="en-US" sz="1200" b="1" u="none" strike="noStrike" spc="0" dirty="0">
                          <a:solidFill>
                            <a:schemeClr val="accent4"/>
                          </a:solidFill>
                          <a:effectLst/>
                          <a:latin typeface="+mn-lt"/>
                        </a:rPr>
                        <a:t>What is Covered</a:t>
                      </a:r>
                      <a:r>
                        <a:rPr lang="en-US" sz="1200" b="1" u="none" strike="noStrike" spc="0" baseline="30000" dirty="0">
                          <a:solidFill>
                            <a:schemeClr val="accent4"/>
                          </a:solidFill>
                          <a:effectLst/>
                          <a:latin typeface="+mn-lt"/>
                        </a:rPr>
                        <a:t>15</a:t>
                      </a:r>
                    </a:p>
                    <a:p>
                      <a:pPr algn="l" fontAlgn="ctr"/>
                      <a:endParaRPr lang="en-US" sz="1200" b="1" u="none" strike="noStrike" spc="0" dirty="0">
                        <a:solidFill>
                          <a:schemeClr val="accent4"/>
                        </a:solidFill>
                        <a:effectLst/>
                        <a:latin typeface="+mn-lt"/>
                      </a:endParaRP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buFont typeface="Arial" panose="020B0604020202020204" pitchFamily="34" charset="0"/>
                        <a:buChar char="•"/>
                      </a:pPr>
                      <a:r>
                        <a:rPr lang="en-US" sz="1000" dirty="0">
                          <a:solidFill>
                            <a:schemeClr val="tx1"/>
                          </a:solidFill>
                        </a:rPr>
                        <a:t>accidental injuries</a:t>
                      </a:r>
                    </a:p>
                    <a:p>
                      <a:pPr marL="171450" indent="-171450">
                        <a:buFont typeface="Arial" panose="020B0604020202020204" pitchFamily="34" charset="0"/>
                        <a:buChar char="•"/>
                      </a:pPr>
                      <a:r>
                        <a:rPr lang="en-US" sz="1000" dirty="0">
                          <a:solidFill>
                            <a:schemeClr val="tx1"/>
                          </a:solidFill>
                        </a:rPr>
                        <a:t>illnesses</a:t>
                      </a:r>
                    </a:p>
                    <a:p>
                      <a:pPr marL="171450" indent="-171450">
                        <a:buFont typeface="Arial" panose="020B0604020202020204" pitchFamily="34" charset="0"/>
                        <a:buChar char="•"/>
                      </a:pPr>
                      <a:r>
                        <a:rPr lang="en-US" sz="1000" dirty="0">
                          <a:solidFill>
                            <a:schemeClr val="tx1"/>
                          </a:solidFill>
                        </a:rPr>
                        <a:t>exam fees</a:t>
                      </a:r>
                    </a:p>
                    <a:p>
                      <a:pPr marL="171450" indent="-171450">
                        <a:buFont typeface="Arial" panose="020B0604020202020204" pitchFamily="34" charset="0"/>
                        <a:buChar char="•"/>
                      </a:pPr>
                      <a:r>
                        <a:rPr lang="en-US" sz="1000" dirty="0">
                          <a:solidFill>
                            <a:schemeClr val="tx1"/>
                          </a:solidFill>
                        </a:rPr>
                        <a:t>surgeries</a:t>
                      </a: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dirty="0">
                          <a:solidFill>
                            <a:schemeClr val="tx1"/>
                          </a:solidFill>
                        </a:rPr>
                        <a:t>medications</a:t>
                      </a:r>
                    </a:p>
                    <a:p>
                      <a:pPr marL="171450" indent="-171450">
                        <a:buFont typeface="Arial" panose="020B0604020202020204" pitchFamily="34" charset="0"/>
                        <a:buChar char="•"/>
                      </a:pPr>
                      <a:r>
                        <a:rPr lang="en-US" sz="1000" dirty="0">
                          <a:solidFill>
                            <a:schemeClr val="tx1"/>
                          </a:solidFill>
                        </a:rPr>
                        <a:t>ultrasounds</a:t>
                      </a:r>
                    </a:p>
                    <a:p>
                      <a:pPr marL="171450" indent="-171450">
                        <a:buFont typeface="Arial" panose="020B0604020202020204" pitchFamily="34" charset="0"/>
                        <a:buChar char="•"/>
                      </a:pPr>
                      <a:r>
                        <a:rPr lang="en-US" sz="1000" dirty="0">
                          <a:solidFill>
                            <a:schemeClr val="tx1"/>
                          </a:solidFill>
                        </a:rPr>
                        <a:t>hospital stays</a:t>
                      </a:r>
                    </a:p>
                    <a:p>
                      <a:pPr marL="171450" indent="-171450">
                        <a:buFont typeface="Arial" panose="020B0604020202020204" pitchFamily="34" charset="0"/>
                        <a:buChar char="•"/>
                      </a:pPr>
                      <a:r>
                        <a:rPr lang="en-US" sz="1000" dirty="0">
                          <a:solidFill>
                            <a:schemeClr val="tx1"/>
                          </a:solidFill>
                        </a:rPr>
                        <a:t>X-rays and diagnostic tests</a:t>
                      </a:r>
                    </a:p>
                    <a:p>
                      <a:pPr marL="118872" indent="-118872">
                        <a:buFont typeface="Arial" panose="020B0604020202020204" pitchFamily="34" charset="0"/>
                        <a:buChar char="•"/>
                      </a:pPr>
                      <a:endParaRPr lang="en-US" sz="1000" dirty="0">
                        <a:solidFill>
                          <a:schemeClr val="tx1"/>
                        </a:solidFill>
                      </a:endParaRP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130622"/>
                  </a:ext>
                </a:extLst>
              </a:tr>
              <a:tr h="822960">
                <a:tc>
                  <a:txBody>
                    <a:bodyPr/>
                    <a:lstStyle/>
                    <a:p>
                      <a:pPr marL="0" marR="0" lvl="0" indent="0" algn="l" defTabSz="777240" rtl="0" eaLnBrk="1" fontAlgn="ctr" latinLnBrk="0" hangingPunct="1">
                        <a:lnSpc>
                          <a:spcPct val="100000"/>
                        </a:lnSpc>
                        <a:spcBef>
                          <a:spcPts val="0"/>
                        </a:spcBef>
                        <a:spcAft>
                          <a:spcPts val="0"/>
                        </a:spcAft>
                        <a:buClrTx/>
                        <a:buSzTx/>
                        <a:buFontTx/>
                        <a:buNone/>
                        <a:tabLst/>
                        <a:defRPr/>
                      </a:pPr>
                      <a:r>
                        <a:rPr lang="en-US" sz="1200" b="1" u="none" strike="noStrike" spc="0" dirty="0">
                          <a:solidFill>
                            <a:schemeClr val="accent4"/>
                          </a:solidFill>
                          <a:effectLst/>
                          <a:latin typeface="+mn-lt"/>
                        </a:rPr>
                        <a:t>Coverage</a:t>
                      </a:r>
                      <a:r>
                        <a:rPr lang="en-US" sz="1200" b="1" u="none" strike="noStrike" spc="0" baseline="30000" dirty="0">
                          <a:solidFill>
                            <a:schemeClr val="accent4"/>
                          </a:solidFill>
                          <a:effectLst/>
                          <a:latin typeface="+mn-lt"/>
                        </a:rPr>
                        <a:t>15</a:t>
                      </a:r>
                      <a:r>
                        <a:rPr lang="en-US" sz="1200" b="1" u="none" strike="noStrike" spc="0" dirty="0">
                          <a:solidFill>
                            <a:schemeClr val="accent4"/>
                          </a:solidFill>
                          <a:effectLst/>
                          <a:latin typeface="+mn-lt"/>
                        </a:rPr>
                        <a:t> </a:t>
                      </a:r>
                    </a:p>
                    <a:p>
                      <a:pPr marL="0" marR="0" lvl="0" indent="0" algn="l" defTabSz="777240" rtl="0" eaLnBrk="1" fontAlgn="ctr" latinLnBrk="0" hangingPunct="1">
                        <a:lnSpc>
                          <a:spcPct val="100000"/>
                        </a:lnSpc>
                        <a:spcBef>
                          <a:spcPts val="0"/>
                        </a:spcBef>
                        <a:spcAft>
                          <a:spcPts val="0"/>
                        </a:spcAft>
                        <a:buClrTx/>
                        <a:buSzTx/>
                        <a:buFontTx/>
                        <a:buNone/>
                        <a:tabLst/>
                        <a:defRPr/>
                      </a:pPr>
                      <a:r>
                        <a:rPr lang="en-US" sz="1200" b="1" u="none" strike="noStrike" spc="0" dirty="0">
                          <a:solidFill>
                            <a:schemeClr val="accent4"/>
                          </a:solidFill>
                          <a:effectLst/>
                          <a:latin typeface="+mn-lt"/>
                        </a:rPr>
                        <a:t>also includes</a:t>
                      </a:r>
                    </a:p>
                    <a:p>
                      <a:pPr algn="l" fontAlgn="ctr"/>
                      <a:endParaRPr lang="en-US" sz="1200" b="1" u="none" strike="noStrike" spc="0" dirty="0">
                        <a:solidFill>
                          <a:schemeClr val="accent4"/>
                        </a:solidFill>
                        <a:effectLst/>
                        <a:latin typeface="+mn-lt"/>
                      </a:endParaRP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buFont typeface="Arial" panose="020B0604020202020204" pitchFamily="34" charset="0"/>
                        <a:buChar char="•"/>
                      </a:pPr>
                      <a:r>
                        <a:rPr lang="en-US" sz="1000" dirty="0">
                          <a:solidFill>
                            <a:schemeClr val="tx1"/>
                          </a:solidFill>
                        </a:rPr>
                        <a:t>hip dysplasia</a:t>
                      </a:r>
                    </a:p>
                    <a:p>
                      <a:pPr marL="171450" indent="-171450">
                        <a:buFont typeface="Arial" panose="020B0604020202020204" pitchFamily="34" charset="0"/>
                        <a:buChar char="•"/>
                      </a:pPr>
                      <a:r>
                        <a:rPr lang="en-US" sz="1000" dirty="0">
                          <a:solidFill>
                            <a:schemeClr val="tx1"/>
                          </a:solidFill>
                        </a:rPr>
                        <a:t>hereditary conditions</a:t>
                      </a:r>
                    </a:p>
                    <a:p>
                      <a:pPr marL="171450" indent="-171450">
                        <a:buFont typeface="Arial" panose="020B0604020202020204" pitchFamily="34" charset="0"/>
                        <a:buChar char="•"/>
                      </a:pPr>
                      <a:r>
                        <a:rPr lang="en-US" sz="1000" dirty="0">
                          <a:solidFill>
                            <a:schemeClr val="tx1"/>
                          </a:solidFill>
                        </a:rPr>
                        <a:t>congenital conditions</a:t>
                      </a:r>
                    </a:p>
                    <a:p>
                      <a:pPr marL="171450" indent="-171450">
                        <a:buFont typeface="Arial" panose="020B0604020202020204" pitchFamily="34" charset="0"/>
                        <a:buChar char="•"/>
                      </a:pPr>
                      <a:r>
                        <a:rPr lang="en-US" sz="1000" dirty="0">
                          <a:solidFill>
                            <a:schemeClr val="tx1"/>
                          </a:solidFill>
                        </a:rPr>
                        <a:t>chronic conditions</a:t>
                      </a: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000" dirty="0">
                          <a:solidFill>
                            <a:schemeClr val="tx1"/>
                          </a:solidFill>
                        </a:rPr>
                        <a:t>alternative therapies</a:t>
                      </a:r>
                    </a:p>
                    <a:p>
                      <a:pPr marL="171450" indent="-171450">
                        <a:buFont typeface="Arial" panose="020B0604020202020204" pitchFamily="34" charset="0"/>
                        <a:buChar char="•"/>
                      </a:pPr>
                      <a:r>
                        <a:rPr lang="en-US" sz="1000" dirty="0">
                          <a:solidFill>
                            <a:schemeClr val="tx1"/>
                          </a:solidFill>
                        </a:rPr>
                        <a:t>holistic care</a:t>
                      </a:r>
                    </a:p>
                    <a:p>
                      <a:pPr marL="171450" indent="-171450">
                        <a:buFont typeface="Arial" panose="020B0604020202020204" pitchFamily="34" charset="0"/>
                        <a:buChar char="•"/>
                      </a:pPr>
                      <a:r>
                        <a:rPr lang="en-US" sz="1000" dirty="0">
                          <a:solidFill>
                            <a:schemeClr val="tx1"/>
                          </a:solidFill>
                        </a:rPr>
                        <a:t>and much more</a:t>
                      </a:r>
                    </a:p>
                    <a:p>
                      <a:pPr marL="171450" indent="-171450">
                        <a:buFont typeface="Arial" panose="020B0604020202020204" pitchFamily="34" charset="0"/>
                        <a:buChar char="•"/>
                      </a:pPr>
                      <a:endParaRPr lang="en-US" sz="1000" dirty="0">
                        <a:solidFill>
                          <a:schemeClr val="tx1"/>
                        </a:solidFill>
                      </a:endParaRP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1957142"/>
                  </a:ext>
                </a:extLst>
              </a:tr>
              <a:tr h="822960">
                <a:tc>
                  <a:txBody>
                    <a:bodyPr/>
                    <a:lstStyle/>
                    <a:p>
                      <a:pPr marL="0" marR="0" lvl="0" indent="0" algn="l" defTabSz="777240" rtl="0" eaLnBrk="1" fontAlgn="ctr" latinLnBrk="0" hangingPunct="1">
                        <a:lnSpc>
                          <a:spcPct val="100000"/>
                        </a:lnSpc>
                        <a:spcBef>
                          <a:spcPts val="0"/>
                        </a:spcBef>
                        <a:spcAft>
                          <a:spcPts val="0"/>
                        </a:spcAft>
                        <a:buClrTx/>
                        <a:buSzTx/>
                        <a:buFontTx/>
                        <a:buNone/>
                        <a:tabLst/>
                        <a:defRPr/>
                      </a:pPr>
                      <a:r>
                        <a:rPr lang="en-US" sz="1200" b="1" u="none" strike="noStrike" spc="0" dirty="0">
                          <a:solidFill>
                            <a:schemeClr val="accent4"/>
                          </a:solidFill>
                          <a:effectLst/>
                          <a:latin typeface="+mn-lt"/>
                        </a:rPr>
                        <a:t>Additional value</a:t>
                      </a:r>
                      <a:endParaRPr lang="en-US" sz="1200" b="1" i="0" u="none" strike="noStrike" spc="0" dirty="0">
                        <a:solidFill>
                          <a:schemeClr val="accent4"/>
                        </a:solidFill>
                        <a:effectLst/>
                        <a:latin typeface="+mn-lt"/>
                      </a:endParaRP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171450" lvl="0" indent="-171450" defTabSz="777240">
                        <a:buFont typeface="Arial" panose="020B0604020202020204" pitchFamily="34" charset="0"/>
                        <a:buChar char="•"/>
                        <a:defRPr/>
                      </a:pPr>
                      <a:r>
                        <a:rPr lang="en-US" sz="1000" dirty="0"/>
                        <a:t>Take your pet to any licensed veterinarian, specialist or emergency clinic in the U.S.</a:t>
                      </a:r>
                    </a:p>
                    <a:p>
                      <a:pPr marL="171450" lvl="0" indent="-171450" defTabSz="777240">
                        <a:buFont typeface="Arial" panose="020B0604020202020204" pitchFamily="34" charset="0"/>
                        <a:buChar char="•"/>
                        <a:defRPr/>
                      </a:pPr>
                      <a:r>
                        <a:rPr lang="en-US" sz="1000" dirty="0"/>
                        <a:t>If you’re claim-free in a policy year, we’ll automatically decrease your deductible </a:t>
                      </a:r>
                      <a:br>
                        <a:rPr lang="en-US" sz="1000" dirty="0"/>
                      </a:br>
                      <a:r>
                        <a:rPr lang="en-US" sz="1000" dirty="0"/>
                        <a:t>by $25 or $50.</a:t>
                      </a:r>
                      <a:r>
                        <a:rPr lang="en-US" sz="1000" baseline="30000" dirty="0"/>
                        <a:t>11</a:t>
                      </a:r>
                    </a:p>
                    <a:p>
                      <a:pPr marL="171450" lvl="0" indent="-171450" defTabSz="777240">
                        <a:buFont typeface="Arial" panose="020B0604020202020204" pitchFamily="34" charset="0"/>
                        <a:buChar char="•"/>
                        <a:defRPr/>
                      </a:pPr>
                      <a:r>
                        <a:rPr lang="en-US" sz="1000" dirty="0"/>
                        <a:t>Group discounts are available.</a:t>
                      </a:r>
                      <a:r>
                        <a:rPr lang="en-US" sz="1000" baseline="30000" dirty="0"/>
                        <a:t>10</a:t>
                      </a:r>
                    </a:p>
                  </a:txBody>
                  <a:tcPr marT="6400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584778201"/>
                  </a:ext>
                </a:extLst>
              </a:tr>
            </a:tbl>
          </a:graphicData>
        </a:graphic>
      </p:graphicFrame>
      <p:graphicFrame>
        <p:nvGraphicFramePr>
          <p:cNvPr id="14" name="Table 13">
            <a:extLst>
              <a:ext uri="{FF2B5EF4-FFF2-40B4-BE49-F238E27FC236}">
                <a16:creationId xmlns:a16="http://schemas.microsoft.com/office/drawing/2014/main" id="{68FAC399-3915-7D4F-8542-211FB80F3B85}"/>
              </a:ext>
            </a:extLst>
          </p:cNvPr>
          <p:cNvGraphicFramePr>
            <a:graphicFrameLocks noGrp="1"/>
          </p:cNvGraphicFramePr>
          <p:nvPr>
            <p:extLst>
              <p:ext uri="{D42A27DB-BD31-4B8C-83A1-F6EECF244321}">
                <p14:modId xmlns:p14="http://schemas.microsoft.com/office/powerpoint/2010/main" val="4052548853"/>
              </p:ext>
            </p:extLst>
          </p:nvPr>
        </p:nvGraphicFramePr>
        <p:xfrm>
          <a:off x="457200" y="7241078"/>
          <a:ext cx="6857999" cy="1288901"/>
        </p:xfrm>
        <a:graphic>
          <a:graphicData uri="http://schemas.openxmlformats.org/drawingml/2006/table">
            <a:tbl>
              <a:tblPr firstRow="1"/>
              <a:tblGrid>
                <a:gridCol w="5878285">
                  <a:extLst>
                    <a:ext uri="{9D8B030D-6E8A-4147-A177-3AD203B41FA5}">
                      <a16:colId xmlns:a16="http://schemas.microsoft.com/office/drawing/2014/main" val="675245909"/>
                    </a:ext>
                  </a:extLst>
                </a:gridCol>
                <a:gridCol w="979714">
                  <a:extLst>
                    <a:ext uri="{9D8B030D-6E8A-4147-A177-3AD203B41FA5}">
                      <a16:colId xmlns:a16="http://schemas.microsoft.com/office/drawing/2014/main" val="1496493681"/>
                    </a:ext>
                  </a:extLst>
                </a:gridCol>
              </a:tblGrid>
              <a:tr h="313541">
                <a:tc>
                  <a:txBody>
                    <a:bodyPr/>
                    <a:lstStyle/>
                    <a:p>
                      <a:pPr marL="0" marR="0" algn="l">
                        <a:lnSpc>
                          <a:spcPct val="100000"/>
                        </a:lnSpc>
                        <a:spcBef>
                          <a:spcPts val="0"/>
                        </a:spcBef>
                        <a:spcAft>
                          <a:spcPts val="300"/>
                        </a:spcAft>
                      </a:pPr>
                      <a:r>
                        <a:rPr lang="en-US" sz="1000" b="1" dirty="0">
                          <a:solidFill>
                            <a:schemeClr val="bg1"/>
                          </a:solidFill>
                          <a:effectLst/>
                        </a:rPr>
                        <a:t> Claim Details</a:t>
                      </a:r>
                      <a:endParaRPr lang="en-US" sz="1000" b="1" dirty="0">
                        <a:solidFill>
                          <a:schemeClr val="bg1"/>
                        </a:solidFill>
                        <a:effectLst/>
                        <a:latin typeface="Times New Roman" panose="02020603050405020304" pitchFamily="18" charset="0"/>
                      </a:endParaRPr>
                    </a:p>
                  </a:txBody>
                  <a:tcPr marL="45720" marR="45720" anchor="ctr">
                    <a:lnL w="12700" cmpd="sng">
                      <a:noFill/>
                      <a:prstDash val="solid"/>
                    </a:lnL>
                    <a:lnR w="12700" cmpd="sng">
                      <a:noFill/>
                      <a:prstDash val="soli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lnSpc>
                          <a:spcPct val="100000"/>
                        </a:lnSpc>
                        <a:spcBef>
                          <a:spcPts val="400"/>
                        </a:spcBef>
                        <a:spcAft>
                          <a:spcPts val="300"/>
                        </a:spcAft>
                      </a:pPr>
                      <a:r>
                        <a:rPr lang="en-US" sz="1000" b="1" dirty="0">
                          <a:solidFill>
                            <a:schemeClr val="bg1"/>
                          </a:solidFill>
                          <a:effectLst/>
                        </a:rPr>
                        <a:t>Amount</a:t>
                      </a:r>
                      <a:endParaRPr lang="en-US" sz="1000" b="1" dirty="0">
                        <a:solidFill>
                          <a:schemeClr val="bg1"/>
                        </a:solidFill>
                        <a:effectLst/>
                        <a:latin typeface="Times New Roman" panose="02020603050405020304" pitchFamily="18" charset="0"/>
                        <a:ea typeface="Calibri" panose="020F0502020204030204" pitchFamily="34" charset="0"/>
                      </a:endParaRPr>
                    </a:p>
                  </a:txBody>
                  <a:tcPr marL="45720" marR="45720" anchor="ctr">
                    <a:lnL w="12700" cmpd="sng">
                      <a:noFill/>
                      <a:prstDash val="solid"/>
                    </a:lnL>
                    <a:lnR w="12700" cmpd="sng">
                      <a:noFill/>
                      <a:prstDash val="soli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02909673"/>
                  </a:ext>
                </a:extLst>
              </a:tr>
              <a:tr h="139352">
                <a:tc>
                  <a:txBody>
                    <a:bodyPr/>
                    <a:lstStyle/>
                    <a:p>
                      <a:pPr marL="0" marR="0" algn="l">
                        <a:lnSpc>
                          <a:spcPct val="100000"/>
                        </a:lnSpc>
                        <a:spcBef>
                          <a:spcPts val="0"/>
                        </a:spcBef>
                        <a:spcAft>
                          <a:spcPts val="500"/>
                        </a:spcAft>
                      </a:pPr>
                      <a:r>
                        <a:rPr lang="en-US" sz="1000" dirty="0">
                          <a:effectLst/>
                        </a:rPr>
                        <a:t>Total vet bill (including exam, bloodwork, X-rays, and hospitalization) </a:t>
                      </a:r>
                    </a:p>
                  </a:txBody>
                  <a:tcPr marL="45720" marR="45720" anchor="ctr">
                    <a:lnL w="12700" cmpd="sng">
                      <a:noFill/>
                      <a:prstDash val="solid"/>
                    </a:lnL>
                    <a:lnR w="12700" cmpd="sng">
                      <a:noFill/>
                      <a:prstDash val="soli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l">
                        <a:lnSpc>
                          <a:spcPct val="100000"/>
                        </a:lnSpc>
                        <a:spcBef>
                          <a:spcPts val="0"/>
                        </a:spcBef>
                        <a:spcAft>
                          <a:spcPts val="500"/>
                        </a:spcAft>
                      </a:pPr>
                      <a:r>
                        <a:rPr lang="en-US" sz="1000" b="1" dirty="0">
                          <a:effectLst/>
                        </a:rPr>
                        <a:t>$1,278.00</a:t>
                      </a:r>
                      <a:endParaRPr lang="en-US" sz="1000" b="1" dirty="0">
                        <a:effectLst/>
                        <a:latin typeface="Times New Roman" panose="02020603050405020304" pitchFamily="18" charset="0"/>
                        <a:ea typeface="Calibri" panose="020F0502020204030204" pitchFamily="34" charset="0"/>
                      </a:endParaRPr>
                    </a:p>
                  </a:txBody>
                  <a:tcPr marL="45720" marR="45720" anchor="ctr">
                    <a:lnL w="12700" cmpd="sng">
                      <a:noFill/>
                      <a:prstDash val="solid"/>
                    </a:lnL>
                    <a:lnR w="12700" cmpd="sng">
                      <a:noFill/>
                      <a:prstDash val="soli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74231405"/>
                  </a:ext>
                </a:extLst>
              </a:tr>
              <a:tr h="139352">
                <a:tc>
                  <a:txBody>
                    <a:bodyPr/>
                    <a:lstStyle/>
                    <a:p>
                      <a:pPr marL="0" marR="0" algn="l">
                        <a:lnSpc>
                          <a:spcPct val="100000"/>
                        </a:lnSpc>
                        <a:spcBef>
                          <a:spcPts val="0"/>
                        </a:spcBef>
                        <a:spcAft>
                          <a:spcPts val="500"/>
                        </a:spcAft>
                      </a:pPr>
                      <a:r>
                        <a:rPr lang="en-US" sz="1000" dirty="0">
                          <a:effectLst/>
                        </a:rPr>
                        <a:t>Insurance reimbursement</a:t>
                      </a:r>
                      <a:r>
                        <a:rPr lang="en-US" sz="1000" baseline="30000" dirty="0">
                          <a:effectLst/>
                        </a:rPr>
                        <a:t>4 </a:t>
                      </a:r>
                      <a:r>
                        <a:rPr lang="en-US" sz="1000" dirty="0">
                          <a:effectLst/>
                        </a:rPr>
                        <a:t>percentage</a:t>
                      </a:r>
                      <a:endParaRPr lang="en-US" sz="1000" baseline="30000" dirty="0">
                        <a:effectLst/>
                      </a:endParaRPr>
                    </a:p>
                  </a:txBody>
                  <a:tcPr marL="45720" marR="45720"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l">
                        <a:lnSpc>
                          <a:spcPct val="100000"/>
                        </a:lnSpc>
                        <a:spcBef>
                          <a:spcPts val="0"/>
                        </a:spcBef>
                        <a:spcAft>
                          <a:spcPts val="500"/>
                        </a:spcAft>
                      </a:pPr>
                      <a:r>
                        <a:rPr lang="en-US" sz="1000" b="1" dirty="0">
                          <a:effectLst/>
                        </a:rPr>
                        <a:t>90%</a:t>
                      </a:r>
                      <a:endParaRPr lang="en-US" sz="1000" b="1" dirty="0">
                        <a:effectLst/>
                        <a:latin typeface="Times New Roman" panose="02020603050405020304" pitchFamily="18" charset="0"/>
                        <a:ea typeface="Calibri" panose="020F0502020204030204" pitchFamily="34" charset="0"/>
                      </a:endParaRPr>
                    </a:p>
                  </a:txBody>
                  <a:tcPr marL="45720" marR="45720"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2295682"/>
                  </a:ext>
                </a:extLst>
              </a:tr>
              <a:tr h="139352">
                <a:tc>
                  <a:txBody>
                    <a:bodyPr/>
                    <a:lstStyle/>
                    <a:p>
                      <a:pPr marL="0" marR="0" algn="l">
                        <a:lnSpc>
                          <a:spcPct val="100000"/>
                        </a:lnSpc>
                        <a:spcBef>
                          <a:spcPts val="0"/>
                        </a:spcBef>
                        <a:spcAft>
                          <a:spcPts val="500"/>
                        </a:spcAft>
                      </a:pPr>
                      <a:r>
                        <a:rPr lang="en-US" sz="1000" dirty="0">
                          <a:effectLst/>
                        </a:rPr>
                        <a:t>Out-of-pocket cost (including $100 deductible)</a:t>
                      </a:r>
                      <a:endParaRPr lang="en-US" sz="1000" dirty="0">
                        <a:effectLst/>
                        <a:latin typeface="Times New Roman" panose="02020603050405020304" pitchFamily="18" charset="0"/>
                      </a:endParaRPr>
                    </a:p>
                  </a:txBody>
                  <a:tcPr marL="45720" marR="45720"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l">
                        <a:lnSpc>
                          <a:spcPct val="100000"/>
                        </a:lnSpc>
                        <a:spcBef>
                          <a:spcPts val="0"/>
                        </a:spcBef>
                        <a:spcAft>
                          <a:spcPts val="500"/>
                        </a:spcAft>
                      </a:pPr>
                      <a:r>
                        <a:rPr lang="en-US" sz="1000" b="1" dirty="0">
                          <a:effectLst/>
                        </a:rPr>
                        <a:t>$227.80</a:t>
                      </a:r>
                      <a:endParaRPr lang="en-US" sz="1000" b="1" dirty="0">
                        <a:effectLst/>
                        <a:latin typeface="Times New Roman" panose="02020603050405020304" pitchFamily="18" charset="0"/>
                        <a:ea typeface="Calibri" panose="020F0502020204030204" pitchFamily="34" charset="0"/>
                      </a:endParaRPr>
                    </a:p>
                  </a:txBody>
                  <a:tcPr marL="45720" marR="45720"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10908439"/>
                  </a:ext>
                </a:extLst>
              </a:tr>
              <a:tr h="139352">
                <a:tc>
                  <a:txBody>
                    <a:bodyPr/>
                    <a:lstStyle/>
                    <a:p>
                      <a:pPr marL="0" marR="0" algn="l">
                        <a:lnSpc>
                          <a:spcPct val="100000"/>
                        </a:lnSpc>
                        <a:spcBef>
                          <a:spcPts val="0"/>
                        </a:spcBef>
                        <a:spcAft>
                          <a:spcPts val="500"/>
                        </a:spcAft>
                      </a:pPr>
                      <a:r>
                        <a:rPr lang="en-US" sz="1000" dirty="0">
                          <a:effectLst/>
                        </a:rPr>
                        <a:t>Savings</a:t>
                      </a:r>
                    </a:p>
                  </a:txBody>
                  <a:tcPr marL="45720" marR="45720"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l">
                        <a:lnSpc>
                          <a:spcPct val="100000"/>
                        </a:lnSpc>
                        <a:spcBef>
                          <a:spcPts val="0"/>
                        </a:spcBef>
                        <a:spcAft>
                          <a:spcPts val="500"/>
                        </a:spcAft>
                      </a:pPr>
                      <a:r>
                        <a:rPr lang="en-US" sz="1000" b="1" dirty="0">
                          <a:effectLst/>
                        </a:rPr>
                        <a:t>$1,050.20</a:t>
                      </a:r>
                      <a:endParaRPr lang="en-US" sz="1000" b="1" dirty="0">
                        <a:effectLst/>
                        <a:latin typeface="Times New Roman" panose="02020603050405020304" pitchFamily="18" charset="0"/>
                        <a:ea typeface="Calibri" panose="020F0502020204030204" pitchFamily="34" charset="0"/>
                      </a:endParaRPr>
                    </a:p>
                  </a:txBody>
                  <a:tcPr marL="45720" marR="45720" anchor="ctr">
                    <a:lnL w="12700" cmpd="sng">
                      <a:noFill/>
                      <a:prstDash val="solid"/>
                    </a:lnL>
                    <a:lnR w="12700" cmpd="sng">
                      <a:noFill/>
                      <a:prstDash val="soli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87812925"/>
                  </a:ext>
                </a:extLst>
              </a:tr>
            </a:tbl>
          </a:graphicData>
        </a:graphic>
      </p:graphicFrame>
      <p:grpSp>
        <p:nvGrpSpPr>
          <p:cNvPr id="9" name="Group 8">
            <a:extLst>
              <a:ext uri="{FF2B5EF4-FFF2-40B4-BE49-F238E27FC236}">
                <a16:creationId xmlns:a16="http://schemas.microsoft.com/office/drawing/2014/main" id="{9D36E555-4179-4133-A4C4-8598C446A22A}"/>
              </a:ext>
            </a:extLst>
          </p:cNvPr>
          <p:cNvGrpSpPr/>
          <p:nvPr/>
        </p:nvGrpSpPr>
        <p:grpSpPr>
          <a:xfrm>
            <a:off x="0" y="9831469"/>
            <a:ext cx="7772400" cy="226931"/>
            <a:chOff x="0" y="9831605"/>
            <a:chExt cx="7772400" cy="226795"/>
          </a:xfrm>
        </p:grpSpPr>
        <p:sp>
          <p:nvSpPr>
            <p:cNvPr id="10" name="Rectangle 9">
              <a:extLst>
                <a:ext uri="{FF2B5EF4-FFF2-40B4-BE49-F238E27FC236}">
                  <a16:creationId xmlns:a16="http://schemas.microsoft.com/office/drawing/2014/main" id="{8BE8B5D7-3D6E-48BE-89C4-62924DEADA07}"/>
                </a:ext>
              </a:extLst>
            </p:cNvPr>
            <p:cNvSpPr/>
            <p:nvPr userDrawn="1"/>
          </p:nvSpPr>
          <p:spPr>
            <a:xfrm>
              <a:off x="0" y="9831605"/>
              <a:ext cx="5144834" cy="22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C39CE2-E63C-4492-A4A3-09A9E1919708}"/>
                </a:ext>
              </a:extLst>
            </p:cNvPr>
            <p:cNvSpPr/>
            <p:nvPr userDrawn="1"/>
          </p:nvSpPr>
          <p:spPr>
            <a:xfrm>
              <a:off x="5141881" y="9831605"/>
              <a:ext cx="804672" cy="226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367423-DCB6-4526-8590-1E2B89309183}"/>
                </a:ext>
              </a:extLst>
            </p:cNvPr>
            <p:cNvSpPr/>
            <p:nvPr userDrawn="1"/>
          </p:nvSpPr>
          <p:spPr>
            <a:xfrm>
              <a:off x="5943600" y="9831605"/>
              <a:ext cx="1828800" cy="226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52">
            <a:extLst>
              <a:ext uri="{FF2B5EF4-FFF2-40B4-BE49-F238E27FC236}">
                <a16:creationId xmlns:a16="http://schemas.microsoft.com/office/drawing/2014/main" id="{679B33B4-60A7-4DAC-9CB4-8E9891F0BCFA}"/>
              </a:ext>
            </a:extLst>
          </p:cNvPr>
          <p:cNvSpPr>
            <a:spLocks noGrp="1"/>
          </p:cNvSpPr>
          <p:nvPr>
            <p:ph type="body" sz="quarter" idx="47"/>
          </p:nvPr>
        </p:nvSpPr>
        <p:spPr>
          <a:xfrm>
            <a:off x="1271085" y="9581072"/>
            <a:ext cx="5329739" cy="220312"/>
          </a:xfrm>
        </p:spPr>
        <p:txBody>
          <a:bodyPr/>
          <a:lstStyle/>
          <a:p>
            <a:r>
              <a:rPr lang="en-US" dirty="0"/>
              <a:t>To enroll in these benefits, visit </a:t>
            </a:r>
            <a:r>
              <a:rPr lang="en-US" b="1" dirty="0"/>
              <a:t>www.metlife.com/getpetquote </a:t>
            </a:r>
            <a:r>
              <a:rPr lang="en-US" dirty="0"/>
              <a:t>or call </a:t>
            </a:r>
            <a:r>
              <a:rPr lang="en-US" b="1" dirty="0"/>
              <a:t>1-800-GET-MET8</a:t>
            </a:r>
            <a:r>
              <a:rPr lang="en-US" dirty="0"/>
              <a:t>.</a:t>
            </a:r>
            <a:endParaRPr lang="en-US" b="1" dirty="0"/>
          </a:p>
        </p:txBody>
      </p:sp>
      <p:sp>
        <p:nvSpPr>
          <p:cNvPr id="20" name="Text Placeholder 57">
            <a:extLst>
              <a:ext uri="{FF2B5EF4-FFF2-40B4-BE49-F238E27FC236}">
                <a16:creationId xmlns:a16="http://schemas.microsoft.com/office/drawing/2014/main" id="{F10CBB29-DB90-6D46-BBDD-85B416850F56}"/>
              </a:ext>
            </a:extLst>
          </p:cNvPr>
          <p:cNvSpPr txBox="1">
            <a:spLocks/>
          </p:cNvSpPr>
          <p:nvPr/>
        </p:nvSpPr>
        <p:spPr>
          <a:xfrm>
            <a:off x="457198" y="425116"/>
            <a:ext cx="3566160" cy="224589"/>
          </a:xfrm>
          <a:prstGeom prst="rect">
            <a:avLst/>
          </a:prstGeom>
        </p:spPr>
        <p:txBody>
          <a:bodyPr vert="horz" lIns="0" tIns="0" rIns="0" bIns="0" rtlCol="0">
            <a:noAutofit/>
          </a:bodyPr>
          <a:lstStyle>
            <a:lvl1pPr marL="0" indent="0" algn="l" defTabSz="777240" rtl="0" eaLnBrk="1" latinLnBrk="0" hangingPunct="1">
              <a:lnSpc>
                <a:spcPct val="100000"/>
              </a:lnSpc>
              <a:spcBef>
                <a:spcPts val="0"/>
              </a:spcBef>
              <a:spcAft>
                <a:spcPts val="0"/>
              </a:spcAft>
              <a:buFont typeface="Arial" panose="020B0604020202020204" pitchFamily="34" charset="0"/>
              <a:buNone/>
              <a:defRPr sz="1400" b="1"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1200" dirty="0"/>
              <a:t>Pet Insurance</a:t>
            </a:r>
          </a:p>
        </p:txBody>
      </p:sp>
    </p:spTree>
    <p:custDataLst>
      <p:tags r:id="rId1"/>
    </p:custDataLst>
    <p:extLst>
      <p:ext uri="{BB962C8B-B14F-4D97-AF65-F5344CB8AC3E}">
        <p14:creationId xmlns:p14="http://schemas.microsoft.com/office/powerpoint/2010/main" val="66616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D432C8-EDFC-4853-BE64-C2EF603C95D3}"/>
              </a:ext>
            </a:extLst>
          </p:cNvPr>
          <p:cNvSpPr>
            <a:spLocks noGrp="1"/>
          </p:cNvSpPr>
          <p:nvPr>
            <p:ph type="body" sz="quarter" idx="12"/>
          </p:nvPr>
        </p:nvSpPr>
        <p:spPr/>
        <p:txBody>
          <a:bodyPr/>
          <a:lstStyle/>
          <a:p>
            <a:r>
              <a:rPr lang="en-US" dirty="0"/>
              <a:t>Pet Insurance</a:t>
            </a:r>
          </a:p>
        </p:txBody>
      </p:sp>
      <p:sp>
        <p:nvSpPr>
          <p:cNvPr id="10" name="Text Placeholder 9">
            <a:extLst>
              <a:ext uri="{FF2B5EF4-FFF2-40B4-BE49-F238E27FC236}">
                <a16:creationId xmlns:a16="http://schemas.microsoft.com/office/drawing/2014/main" id="{AB950AB4-6BD3-4EDA-A3BC-8A91FC294909}"/>
              </a:ext>
            </a:extLst>
          </p:cNvPr>
          <p:cNvSpPr>
            <a:spLocks noGrp="1"/>
          </p:cNvSpPr>
          <p:nvPr>
            <p:ph type="body" sz="quarter" idx="22"/>
          </p:nvPr>
        </p:nvSpPr>
        <p:spPr>
          <a:xfrm>
            <a:off x="457199" y="1166717"/>
            <a:ext cx="2348031" cy="4353868"/>
          </a:xfrm>
        </p:spPr>
        <p:txBody>
          <a:bodyPr/>
          <a:lstStyle/>
          <a:p>
            <a:r>
              <a:rPr lang="en-US" b="1" dirty="0">
                <a:solidFill>
                  <a:schemeClr val="accent1"/>
                </a:solidFill>
              </a:rPr>
              <a:t>Q.	What is Pet Insurance?</a:t>
            </a:r>
          </a:p>
          <a:p>
            <a:r>
              <a:rPr lang="en-US" b="1" dirty="0"/>
              <a:t>A.	Similar to health insurance for you and your family, </a:t>
            </a:r>
            <a:r>
              <a:rPr lang="en-US" dirty="0"/>
              <a:t>Pet Insurance is coverage for dogs and cats that can help you be prepared for unexpected vet costs. With MetLife Pet Insurance,</a:t>
            </a:r>
            <a:r>
              <a:rPr lang="en-US" baseline="30000" dirty="0"/>
              <a:t>1</a:t>
            </a:r>
            <a:r>
              <a:rPr lang="en-US" dirty="0"/>
              <a:t> you may be able to receive reimbursement up to 100%</a:t>
            </a:r>
            <a:r>
              <a:rPr lang="en-US" baseline="30000" dirty="0"/>
              <a:t>4</a:t>
            </a:r>
            <a:r>
              <a:rPr lang="en-US" dirty="0"/>
              <a:t> of covered veterinary care expenses.</a:t>
            </a:r>
          </a:p>
          <a:p>
            <a:r>
              <a:rPr lang="en-US" b="1" dirty="0">
                <a:solidFill>
                  <a:schemeClr val="accent1"/>
                </a:solidFill>
              </a:rPr>
              <a:t>Q.	Can I still use my vet?</a:t>
            </a:r>
          </a:p>
          <a:p>
            <a:pPr marL="228600" indent="-228600">
              <a:buAutoNum type="alphaUcPeriod"/>
            </a:pPr>
            <a:r>
              <a:rPr lang="en-US" b="1" dirty="0"/>
              <a:t>Yes, you can visit any licensed veterinarian or emergency clinic in the U.S., </a:t>
            </a:r>
            <a:r>
              <a:rPr lang="en-US" dirty="0"/>
              <a:t>and you and your vet of choice can determine the best treatment plan and medical course of action for your pet. </a:t>
            </a:r>
          </a:p>
          <a:p>
            <a:pPr marL="0" indent="0"/>
            <a:r>
              <a:rPr lang="en-US" b="1" dirty="0">
                <a:solidFill>
                  <a:schemeClr val="accent1"/>
                </a:solidFill>
              </a:rPr>
              <a:t>Q.    What does it not cover?</a:t>
            </a:r>
          </a:p>
          <a:p>
            <a:pPr marL="228600" indent="-228600">
              <a:buAutoNum type="alphaUcPeriod"/>
            </a:pPr>
            <a:r>
              <a:rPr lang="en-US" b="1" dirty="0"/>
              <a:t>Pre-existing conditions may </a:t>
            </a:r>
            <a:br>
              <a:rPr lang="en-US" b="1" dirty="0"/>
            </a:br>
            <a:r>
              <a:rPr lang="en-US" b="1" dirty="0"/>
              <a:t>not be covered — </a:t>
            </a:r>
            <a:r>
              <a:rPr lang="en-US" dirty="0"/>
              <a:t>to learn more about what’s not covered, visit metlifepetinsurance.com/coverage-exclusions. </a:t>
            </a:r>
          </a:p>
          <a:p>
            <a:pPr marL="228600" indent="-228600">
              <a:buFont typeface="+mj-lt"/>
              <a:buAutoNum type="alphaUcPeriod" startAt="17"/>
            </a:pPr>
            <a:r>
              <a:rPr lang="en-US" b="1" dirty="0">
                <a:solidFill>
                  <a:schemeClr val="accent1"/>
                </a:solidFill>
              </a:rPr>
              <a:t>When does coverage start?</a:t>
            </a:r>
          </a:p>
          <a:p>
            <a:pPr marL="228600" indent="-228600">
              <a:buFont typeface="+mj-lt"/>
              <a:buAutoNum type="alphaUcPeriod"/>
            </a:pPr>
            <a:r>
              <a:rPr lang="en-US" b="1" dirty="0"/>
              <a:t>MetLife Pet Insurance</a:t>
            </a:r>
            <a:r>
              <a:rPr lang="en-US" b="1" baseline="30000" dirty="0"/>
              <a:t>1</a:t>
            </a:r>
            <a:r>
              <a:rPr lang="en-US" b="1" dirty="0"/>
              <a:t> provides among the shortest wait periods for accident and illness coverage.</a:t>
            </a:r>
            <a:r>
              <a:rPr lang="en-US" b="1" baseline="30000" dirty="0"/>
              <a:t>8</a:t>
            </a:r>
            <a:r>
              <a:rPr lang="en-US" b="1" dirty="0"/>
              <a:t> </a:t>
            </a:r>
            <a:r>
              <a:rPr lang="en-US" dirty="0"/>
              <a:t>Accident coverage and optional Preventive Care coverage begin on the effective date of your policy. Illness coverage begins 14 days later.</a:t>
            </a:r>
            <a:endParaRPr lang="en-US" baseline="30000" dirty="0"/>
          </a:p>
          <a:p>
            <a:endParaRPr lang="en-US" dirty="0"/>
          </a:p>
        </p:txBody>
      </p:sp>
      <p:sp>
        <p:nvSpPr>
          <p:cNvPr id="34" name="Text Placeholder 33">
            <a:extLst>
              <a:ext uri="{FF2B5EF4-FFF2-40B4-BE49-F238E27FC236}">
                <a16:creationId xmlns:a16="http://schemas.microsoft.com/office/drawing/2014/main" id="{3D609A60-E526-4973-9C29-3C3E2B0806E9}"/>
              </a:ext>
            </a:extLst>
          </p:cNvPr>
          <p:cNvSpPr>
            <a:spLocks noGrp="1"/>
          </p:cNvSpPr>
          <p:nvPr>
            <p:ph type="body" sz="quarter" idx="39"/>
          </p:nvPr>
        </p:nvSpPr>
        <p:spPr>
          <a:xfrm>
            <a:off x="457198" y="837640"/>
            <a:ext cx="4800600" cy="274320"/>
          </a:xfrm>
        </p:spPr>
        <p:txBody>
          <a:bodyPr/>
          <a:lstStyle/>
          <a:p>
            <a:r>
              <a:rPr lang="en-US" dirty="0"/>
              <a:t>Frequently Asked Questions</a:t>
            </a:r>
          </a:p>
        </p:txBody>
      </p:sp>
      <p:sp>
        <p:nvSpPr>
          <p:cNvPr id="32" name="Text Placeholder 31">
            <a:extLst>
              <a:ext uri="{FF2B5EF4-FFF2-40B4-BE49-F238E27FC236}">
                <a16:creationId xmlns:a16="http://schemas.microsoft.com/office/drawing/2014/main" id="{88F20847-8B87-4662-B366-3B2BCE401452}"/>
              </a:ext>
            </a:extLst>
          </p:cNvPr>
          <p:cNvSpPr>
            <a:spLocks noGrp="1"/>
          </p:cNvSpPr>
          <p:nvPr>
            <p:ph type="body" sz="quarter" idx="25"/>
          </p:nvPr>
        </p:nvSpPr>
        <p:spPr>
          <a:xfrm>
            <a:off x="445034" y="5769175"/>
            <a:ext cx="6992085" cy="3056764"/>
          </a:xfrm>
        </p:spPr>
        <p:txBody>
          <a:bodyPr/>
          <a:lstStyle/>
          <a:p>
            <a:pPr marL="173038" indent="-173038"/>
            <a:r>
              <a:rPr lang="en-US" sz="620" dirty="0"/>
              <a:t>Pet Insurance offered by MetLife Pet Insurance Solutions LLC is underwritten by Independence American Insurance Company (“IAIC”), a Delaware insurance company, headquartered at 485 Madison Avenue, NY, NY 10022, and Metropolitan General Insurance Company (“MetGen”), a Rhode Island insurance company, headquartered at 700 Quaker Lane, Warwick, RI 02886, in those states where </a:t>
            </a:r>
            <a:r>
              <a:rPr lang="en-US" sz="620" dirty="0" err="1"/>
              <a:t>MetGen’s</a:t>
            </a:r>
            <a:r>
              <a:rPr lang="en-US" sz="620" dirty="0"/>
              <a:t> policies are available. MetLife Pet Insurance Solutions LLC is the policy administrator authorized by IAIC and MetGen to offer and administer pet insurance policies. MetLife Pet Insurance Solutions LLC was previously known as </a:t>
            </a:r>
            <a:r>
              <a:rPr lang="en-US" sz="620" dirty="0" err="1"/>
              <a:t>PetFirst</a:t>
            </a:r>
            <a:r>
              <a:rPr lang="en-US" sz="620" dirty="0"/>
              <a:t> Healthcare, LLC and in some states continues to operate under that name pending approval of its application for a name change. The entity may operate under an alternate, assumed, and/or fictitious name in certain jurisdictions as approved, including MetLife Pet Insurance Services LLC (New York and Minnesota), MetLife Pet Insurance Solutions Agency LLC (Illinois), and such other alternate, assumed, or fictitious names approved by certain jurisdictions.</a:t>
            </a:r>
          </a:p>
          <a:p>
            <a:pPr marL="173038" indent="-173038"/>
            <a:r>
              <a:rPr lang="en-US" sz="620" dirty="0"/>
              <a:t>American Pet Products Association (APPA) State of the Industry as presented on 3/24/21 (https://www.americanpetproducts.org/press_industrytrends.asp).</a:t>
            </a:r>
          </a:p>
          <a:p>
            <a:pPr marL="173038" indent="-173038"/>
            <a:r>
              <a:rPr lang="en-US" sz="620" dirty="0"/>
              <a:t>According to the 2019–2020 National Pet Owners Survey conducted by the APPA.</a:t>
            </a:r>
          </a:p>
          <a:p>
            <a:pPr marL="173038" indent="-173038"/>
            <a:r>
              <a:rPr lang="en-US" sz="620" dirty="0"/>
              <a:t>Reimbursement options include: 70%, 80%, 90% and 100%. In addition, there is also a 50% option for MetGen underwritten policies only and a 65% option for IAIC underwritten policies only.</a:t>
            </a:r>
          </a:p>
          <a:p>
            <a:pPr marL="173038" indent="-173038"/>
            <a:r>
              <a:rPr lang="en-US" sz="620" dirty="0"/>
              <a:t>This is an example and is for illustrative purposes only. This is not representative of any particular pet parents' situation.</a:t>
            </a:r>
          </a:p>
          <a:p>
            <a:pPr marL="173038" indent="-173038"/>
            <a:r>
              <a:rPr lang="en-US" sz="620" dirty="0"/>
              <a:t>Can be purchased at an additional cost. For IAIC underwritten policies, optional Preventive Care coverage is based on a Schedule of Benefits. For MetGen underwritten policies, optional Preventive Care coverage is included in the annual limit.</a:t>
            </a:r>
          </a:p>
          <a:p>
            <a:pPr marL="173038" indent="-173038"/>
            <a:r>
              <a:rPr lang="en-US" sz="620" dirty="0"/>
              <a:t>May not be available in all states.</a:t>
            </a:r>
          </a:p>
          <a:p>
            <a:pPr marL="173038" indent="-173038"/>
            <a:r>
              <a:rPr lang="en-US" sz="620" dirty="0"/>
              <a:t>Accident and optional Preventive Care coverage begins on midnight EST of the effective day of your policy compared to a wait time of 2 to 15 days for many competitors; Illness coverage begins 14 days from the effective day of your policy compared to 14 to 30 days for many competitors, based on a January 2022 review of publicly available summary information about competitors' offerings. Competitors did not furnish copies of their policies for review. If you have questions about a particular competitor's policy or coverage, please contact them or their representative directly.</a:t>
            </a:r>
          </a:p>
          <a:p>
            <a:pPr marL="173038" indent="-173038"/>
            <a:r>
              <a:rPr lang="en-US" sz="620" dirty="0"/>
              <a:t>For IAIC underwritten policies only, premium will also be based upon the pet’s gender.</a:t>
            </a:r>
          </a:p>
          <a:p>
            <a:pPr marL="173038" indent="-173038"/>
            <a:r>
              <a:rPr lang="en-US" sz="620" dirty="0"/>
              <a:t>This discount is not available in MN or TN. This discount is only available to individuals who are eligible members or employees of an entity that has arranged for MetLife to offer pet insurance to its population. (For IAIC underwritten policies, the discount is 10% for Groups &gt; 1000 lives and 5% for Groups 51−999 lives. For </a:t>
            </a:r>
            <a:r>
              <a:rPr lang="en-US" sz="620" dirty="0" err="1"/>
              <a:t>MetGen</a:t>
            </a:r>
            <a:r>
              <a:rPr lang="en-US" sz="620" dirty="0"/>
              <a:t> underwritten policies, this discount is 10% for Employer Groups of all sizes and 5% for Associations of all sizes).</a:t>
            </a:r>
          </a:p>
          <a:p>
            <a:pPr marL="173038" indent="-173038"/>
            <a:r>
              <a:rPr lang="en-US" sz="620" dirty="0"/>
              <a:t>Your pet’s deductible automatically decreases by $25 (for IAIC underwritten policies) or $50 (for </a:t>
            </a:r>
            <a:r>
              <a:rPr lang="en-US" sz="620" dirty="0" err="1"/>
              <a:t>MetGen</a:t>
            </a:r>
            <a:r>
              <a:rPr lang="en-US" sz="620" dirty="0"/>
              <a:t> underwritten policies) each policy year that you don’t receive a claim reimbursement. May not be available in all states.</a:t>
            </a:r>
          </a:p>
          <a:p>
            <a:pPr marL="173038" indent="-173038"/>
            <a:r>
              <a:rPr lang="en-US" sz="600" dirty="0"/>
              <a:t>2021 internal survey conducted by </a:t>
            </a:r>
            <a:r>
              <a:rPr lang="en-US" sz="600" dirty="0" err="1"/>
              <a:t>OnePoll</a:t>
            </a:r>
            <a:r>
              <a:rPr lang="en-US" sz="600" dirty="0"/>
              <a:t> in partnership with MetLife Pet Insurance.</a:t>
            </a:r>
          </a:p>
          <a:p>
            <a:pPr marL="173038" indent="-173038"/>
            <a:r>
              <a:rPr lang="en-US" sz="620" dirty="0"/>
              <a:t>Annual limit options range from $1,000−$25,000 in $1,000 increments. In addition, there is also a $500 annual limit option for MetGen underwritten policies. Unlimited benefit option subject to availability. </a:t>
            </a:r>
          </a:p>
          <a:p>
            <a:pPr marL="173038" indent="-173038"/>
            <a:r>
              <a:rPr lang="en-US" sz="620" dirty="0"/>
              <a:t>Deductible options range include: $0−$750 in $50 increments and $1,000, $1,250, $1,500, $2,000 and $2,500.</a:t>
            </a:r>
          </a:p>
          <a:p>
            <a:pPr marL="173038" indent="-173038"/>
            <a:r>
              <a:rPr lang="en-US" sz="620" dirty="0"/>
              <a:t>Provided all terms of the policy are met. Application is subject to underwriting review and approval. Like most insurance policies, insurance policies issued by IAIC and </a:t>
            </a:r>
            <a:r>
              <a:rPr lang="en-US" sz="620" dirty="0" err="1"/>
              <a:t>MetGen</a:t>
            </a:r>
            <a:r>
              <a:rPr lang="en-US" sz="620" dirty="0"/>
              <a:t> contain certain deductibles, co-insurance, exclusions, exceptions, reductions, limitations, and terms for keeping them in force. For costs, complete details of coverage and exclusions, and a listing of approved states, please contact MetLife Pet Insurance Solutions LLC. </a:t>
            </a:r>
          </a:p>
        </p:txBody>
      </p:sp>
      <p:sp>
        <p:nvSpPr>
          <p:cNvPr id="5" name="Text Placeholder 4">
            <a:extLst>
              <a:ext uri="{FF2B5EF4-FFF2-40B4-BE49-F238E27FC236}">
                <a16:creationId xmlns:a16="http://schemas.microsoft.com/office/drawing/2014/main" id="{FA304695-B7FB-42F5-BB15-B85C127C7CA1}"/>
              </a:ext>
            </a:extLst>
          </p:cNvPr>
          <p:cNvSpPr>
            <a:spLocks noGrp="1"/>
          </p:cNvSpPr>
          <p:nvPr>
            <p:ph type="body" sz="quarter" idx="28"/>
          </p:nvPr>
        </p:nvSpPr>
        <p:spPr>
          <a:xfrm>
            <a:off x="463348" y="5676064"/>
            <a:ext cx="6858000" cy="9144"/>
          </a:xfrm>
        </p:spPr>
        <p:txBody>
          <a:bodyPr/>
          <a:lstStyle/>
          <a:p>
            <a:endParaRPr lang="en-US" dirty="0"/>
          </a:p>
        </p:txBody>
      </p:sp>
      <p:sp>
        <p:nvSpPr>
          <p:cNvPr id="13" name="Text Placeholder 12">
            <a:extLst>
              <a:ext uri="{FF2B5EF4-FFF2-40B4-BE49-F238E27FC236}">
                <a16:creationId xmlns:a16="http://schemas.microsoft.com/office/drawing/2014/main" id="{0D1F26B3-FE97-43CF-9801-A257F618768C}"/>
              </a:ext>
            </a:extLst>
          </p:cNvPr>
          <p:cNvSpPr>
            <a:spLocks noGrp="1"/>
          </p:cNvSpPr>
          <p:nvPr>
            <p:ph type="body" sz="quarter" idx="49"/>
          </p:nvPr>
        </p:nvSpPr>
        <p:spPr>
          <a:xfrm>
            <a:off x="3032800" y="1165486"/>
            <a:ext cx="2348031" cy="4312757"/>
          </a:xfrm>
        </p:spPr>
        <p:txBody>
          <a:bodyPr/>
          <a:lstStyle/>
          <a:p>
            <a:pPr marL="228600" indent="-228600">
              <a:buAutoNum type="alphaUcPeriod" startAt="17"/>
            </a:pPr>
            <a:r>
              <a:rPr lang="en-US" b="1" dirty="0">
                <a:solidFill>
                  <a:schemeClr val="accent1"/>
                </a:solidFill>
              </a:rPr>
              <a:t>How much will it cost?</a:t>
            </a:r>
          </a:p>
          <a:p>
            <a:pPr marL="228600" indent="-228600">
              <a:buFont typeface="+mj-lt"/>
              <a:buAutoNum type="alphaUcPeriod"/>
            </a:pPr>
            <a:r>
              <a:rPr lang="en-US" b="1" dirty="0"/>
              <a:t>Each pet’s premium will be unique based on the age, breed, location, as well as what coverage amount you select.</a:t>
            </a:r>
            <a:r>
              <a:rPr lang="en-US" b="1" baseline="30000" dirty="0"/>
              <a:t>9</a:t>
            </a:r>
            <a:r>
              <a:rPr lang="en-US" b="1" dirty="0"/>
              <a:t> </a:t>
            </a:r>
            <a:r>
              <a:rPr lang="en-US" dirty="0"/>
              <a:t>Group discounts are available,</a:t>
            </a:r>
            <a:r>
              <a:rPr lang="en-US" baseline="30000" dirty="0"/>
              <a:t>10</a:t>
            </a:r>
            <a:r>
              <a:rPr lang="en-US" dirty="0"/>
              <a:t> and if you go claim-free in a policy year, we’ll automatically decrease your deductible by </a:t>
            </a:r>
            <a:br>
              <a:rPr lang="en-US" dirty="0"/>
            </a:br>
            <a:r>
              <a:rPr lang="en-US" dirty="0"/>
              <a:t>$25 or $50.</a:t>
            </a:r>
            <a:r>
              <a:rPr lang="en-US" baseline="30000" dirty="0"/>
              <a:t>11</a:t>
            </a:r>
          </a:p>
          <a:p>
            <a:pPr marL="228600" indent="-228600">
              <a:buFont typeface="+mj-lt"/>
              <a:buAutoNum type="alphaUcPeriod" startAt="17"/>
            </a:pPr>
            <a:r>
              <a:rPr lang="en-US" b="1" dirty="0">
                <a:solidFill>
                  <a:schemeClr val="accent1"/>
                </a:solidFill>
              </a:rPr>
              <a:t>How does the MetLife Pet mobile app work?</a:t>
            </a:r>
          </a:p>
          <a:p>
            <a:pPr marL="228600" indent="-228600">
              <a:buFont typeface="+mj-lt"/>
              <a:buAutoNum type="alphaUcPeriod"/>
            </a:pPr>
            <a:r>
              <a:rPr lang="en-US" b="1" dirty="0"/>
              <a:t>With our MetLife pet mobile app, you can manage your Pet Insurance account from anywhere.</a:t>
            </a:r>
          </a:p>
          <a:p>
            <a:pPr marL="0" indent="228600">
              <a:tabLst>
                <a:tab pos="228600" algn="l"/>
              </a:tabLst>
            </a:pPr>
            <a:r>
              <a:rPr lang="en-US" dirty="0"/>
              <a:t>Plus, we make it easy to:</a:t>
            </a:r>
          </a:p>
          <a:p>
            <a:pPr marL="342900" indent="-114300">
              <a:spcAft>
                <a:spcPts val="0"/>
              </a:spcAft>
              <a:buFont typeface="Arial" panose="020B0604020202020204" pitchFamily="34" charset="0"/>
              <a:buChar char="•"/>
              <a:tabLst>
                <a:tab pos="342900" algn="l"/>
              </a:tabLst>
            </a:pPr>
            <a:r>
              <a:rPr lang="en-US" dirty="0"/>
              <a:t>Submit and track claims</a:t>
            </a:r>
          </a:p>
          <a:p>
            <a:pPr marL="342900" indent="-114300">
              <a:spcAft>
                <a:spcPts val="0"/>
              </a:spcAft>
              <a:buFont typeface="Arial" panose="020B0604020202020204" pitchFamily="34" charset="0"/>
              <a:buChar char="•"/>
              <a:tabLst>
                <a:tab pos="342900" algn="l"/>
              </a:tabLst>
            </a:pPr>
            <a:r>
              <a:rPr lang="en-US" dirty="0"/>
              <a:t>Manage your pet’s health records</a:t>
            </a:r>
          </a:p>
          <a:p>
            <a:pPr marL="342900" indent="-114300">
              <a:spcAft>
                <a:spcPts val="0"/>
              </a:spcAft>
              <a:buFont typeface="Arial" panose="020B0604020202020204" pitchFamily="34" charset="0"/>
              <a:buChar char="•"/>
              <a:tabLst>
                <a:tab pos="342900" algn="l"/>
              </a:tabLst>
            </a:pPr>
            <a:r>
              <a:rPr lang="en-US" dirty="0"/>
              <a:t>Talk to an expert with 24/7 Telehealth Concierge Services</a:t>
            </a:r>
            <a:endParaRPr lang="en-US" baseline="30000" dirty="0"/>
          </a:p>
          <a:p>
            <a:pPr marL="342900" indent="-114300">
              <a:spcAft>
                <a:spcPts val="0"/>
              </a:spcAft>
              <a:buFont typeface="Arial" panose="020B0604020202020204" pitchFamily="34" charset="0"/>
              <a:buChar char="•"/>
              <a:tabLst>
                <a:tab pos="342900" algn="l"/>
              </a:tabLst>
            </a:pPr>
            <a:r>
              <a:rPr lang="en-US" dirty="0"/>
              <a:t>Find nearby pet services</a:t>
            </a:r>
            <a:br>
              <a:rPr lang="en-US" dirty="0"/>
            </a:br>
            <a:br>
              <a:rPr lang="en-US" b="1" baseline="30000" dirty="0"/>
            </a:br>
            <a:endParaRPr lang="en-US" baseline="30000" dirty="0"/>
          </a:p>
          <a:p>
            <a:r>
              <a:rPr lang="en-US" b="1" dirty="0">
                <a:solidFill>
                  <a:schemeClr val="accent1"/>
                </a:solidFill>
              </a:rPr>
              <a:t>Q.	How do I pay for my coverage? </a:t>
            </a:r>
          </a:p>
          <a:p>
            <a:pPr marL="228600" indent="-228600">
              <a:buFont typeface="Arial" panose="020B0604020202020204" pitchFamily="34" charset="0"/>
              <a:buAutoNum type="alphaUcPeriod"/>
            </a:pPr>
            <a:r>
              <a:rPr lang="en-US" b="1" dirty="0"/>
              <a:t>You can set up an automatic payment </a:t>
            </a:r>
            <a:r>
              <a:rPr lang="en-US" dirty="0"/>
              <a:t>via credit card through the online portal or call center. ACH - electronic bank-to-bank payment is available exclusively in our call center. .</a:t>
            </a:r>
          </a:p>
        </p:txBody>
      </p:sp>
      <p:sp>
        <p:nvSpPr>
          <p:cNvPr id="59" name="Text Placeholder 58">
            <a:extLst>
              <a:ext uri="{FF2B5EF4-FFF2-40B4-BE49-F238E27FC236}">
                <a16:creationId xmlns:a16="http://schemas.microsoft.com/office/drawing/2014/main" id="{6C85EE61-E242-436C-BF29-46FAEB76A7B5}"/>
              </a:ext>
            </a:extLst>
          </p:cNvPr>
          <p:cNvSpPr>
            <a:spLocks noGrp="1"/>
          </p:cNvSpPr>
          <p:nvPr>
            <p:ph type="body" sz="quarter" idx="50"/>
          </p:nvPr>
        </p:nvSpPr>
        <p:spPr>
          <a:xfrm>
            <a:off x="5520055" y="1244028"/>
            <a:ext cx="2103120" cy="640080"/>
          </a:xfrm>
        </p:spPr>
        <p:txBody>
          <a:bodyPr/>
          <a:lstStyle/>
          <a:p>
            <a:r>
              <a:rPr lang="en-US" dirty="0"/>
              <a:t>Have other questions?</a:t>
            </a:r>
          </a:p>
        </p:txBody>
      </p:sp>
      <p:sp>
        <p:nvSpPr>
          <p:cNvPr id="60" name="Text Placeholder 59">
            <a:extLst>
              <a:ext uri="{FF2B5EF4-FFF2-40B4-BE49-F238E27FC236}">
                <a16:creationId xmlns:a16="http://schemas.microsoft.com/office/drawing/2014/main" id="{3F4E042C-8BA8-46BF-A758-705F8E449386}"/>
              </a:ext>
            </a:extLst>
          </p:cNvPr>
          <p:cNvSpPr>
            <a:spLocks noGrp="1"/>
          </p:cNvSpPr>
          <p:nvPr>
            <p:ph type="body" sz="quarter" idx="51"/>
          </p:nvPr>
        </p:nvSpPr>
        <p:spPr>
          <a:xfrm>
            <a:off x="5520055" y="1873113"/>
            <a:ext cx="2103120" cy="1005840"/>
          </a:xfrm>
        </p:spPr>
        <p:txBody>
          <a:bodyPr/>
          <a:lstStyle/>
          <a:p>
            <a:pPr marL="0" marR="0">
              <a:spcBef>
                <a:spcPts val="0"/>
              </a:spcBef>
              <a:spcAft>
                <a:spcPts val="0"/>
              </a:spcAft>
            </a:pPr>
            <a:r>
              <a:rPr lang="en-US" dirty="0"/>
              <a:t>Please call MetLife directly at </a:t>
            </a:r>
            <a:br>
              <a:rPr lang="en-US" dirty="0"/>
            </a:br>
            <a:r>
              <a:rPr lang="en-US" b="1" dirty="0"/>
              <a:t>1-800-GET-MET8 </a:t>
            </a:r>
            <a:r>
              <a:rPr lang="en-US" dirty="0"/>
              <a:t>and speak with a licensed agent. </a:t>
            </a:r>
          </a:p>
        </p:txBody>
      </p:sp>
      <p:grpSp>
        <p:nvGrpSpPr>
          <p:cNvPr id="19" name="Group 18">
            <a:extLst>
              <a:ext uri="{FF2B5EF4-FFF2-40B4-BE49-F238E27FC236}">
                <a16:creationId xmlns:a16="http://schemas.microsoft.com/office/drawing/2014/main" id="{0A36BEED-58A2-0642-AA3C-F14890E2525D}"/>
              </a:ext>
            </a:extLst>
          </p:cNvPr>
          <p:cNvGrpSpPr/>
          <p:nvPr/>
        </p:nvGrpSpPr>
        <p:grpSpPr>
          <a:xfrm>
            <a:off x="0" y="9831469"/>
            <a:ext cx="7772400" cy="226931"/>
            <a:chOff x="0" y="9831605"/>
            <a:chExt cx="7772400" cy="226795"/>
          </a:xfrm>
        </p:grpSpPr>
        <p:sp>
          <p:nvSpPr>
            <p:cNvPr id="20" name="Rectangle 19">
              <a:extLst>
                <a:ext uri="{FF2B5EF4-FFF2-40B4-BE49-F238E27FC236}">
                  <a16:creationId xmlns:a16="http://schemas.microsoft.com/office/drawing/2014/main" id="{0111A0F7-260F-4B40-A862-404EEE501EB0}"/>
                </a:ext>
              </a:extLst>
            </p:cNvPr>
            <p:cNvSpPr/>
            <p:nvPr userDrawn="1"/>
          </p:nvSpPr>
          <p:spPr>
            <a:xfrm>
              <a:off x="0" y="9831605"/>
              <a:ext cx="5144834" cy="22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79F74EF-4790-9C44-AC84-3698A4986B09}"/>
                </a:ext>
              </a:extLst>
            </p:cNvPr>
            <p:cNvSpPr/>
            <p:nvPr userDrawn="1"/>
          </p:nvSpPr>
          <p:spPr>
            <a:xfrm>
              <a:off x="5141881" y="9831605"/>
              <a:ext cx="804672" cy="226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94E5B94-AA40-104C-B96A-69BD25F131DB}"/>
                </a:ext>
              </a:extLst>
            </p:cNvPr>
            <p:cNvSpPr/>
            <p:nvPr userDrawn="1"/>
          </p:nvSpPr>
          <p:spPr>
            <a:xfrm>
              <a:off x="5943600" y="9831605"/>
              <a:ext cx="1828800" cy="226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06F0181-B0A4-4F41-A2A2-CF794B9B2B27}"/>
              </a:ext>
            </a:extLst>
          </p:cNvPr>
          <p:cNvSpPr txBox="1"/>
          <p:nvPr/>
        </p:nvSpPr>
        <p:spPr>
          <a:xfrm>
            <a:off x="5507890" y="4422140"/>
            <a:ext cx="2103120" cy="307777"/>
          </a:xfrm>
          <a:prstGeom prst="rect">
            <a:avLst/>
          </a:prstGeom>
          <a:noFill/>
        </p:spPr>
        <p:txBody>
          <a:bodyPr wrap="square" lIns="0" tIns="0" rIns="0" bIns="0" rtlCol="0">
            <a:spAutoFit/>
          </a:bodyPr>
          <a:lstStyle/>
          <a:p>
            <a:r>
              <a:rPr lang="en-US" sz="1000" dirty="0"/>
              <a:t>Watch </a:t>
            </a:r>
            <a:r>
              <a:rPr lang="en-US" sz="1000" dirty="0">
                <a:hlinkClick r:id="rId4"/>
              </a:rPr>
              <a:t>this video</a:t>
            </a:r>
            <a:r>
              <a:rPr lang="en-US" sz="1000" dirty="0"/>
              <a:t> to see the benefits of Pet Insurance.</a:t>
            </a:r>
          </a:p>
        </p:txBody>
      </p:sp>
      <p:grpSp>
        <p:nvGrpSpPr>
          <p:cNvPr id="4" name="Group 3">
            <a:extLst>
              <a:ext uri="{FF2B5EF4-FFF2-40B4-BE49-F238E27FC236}">
                <a16:creationId xmlns:a16="http://schemas.microsoft.com/office/drawing/2014/main" id="{0EF6ED6B-CE86-5940-993B-18861A9BBD14}"/>
              </a:ext>
            </a:extLst>
          </p:cNvPr>
          <p:cNvGrpSpPr/>
          <p:nvPr/>
        </p:nvGrpSpPr>
        <p:grpSpPr>
          <a:xfrm>
            <a:off x="5510911" y="3185597"/>
            <a:ext cx="2103120" cy="1183005"/>
            <a:chOff x="5202936" y="3655497"/>
            <a:chExt cx="2103120" cy="1183005"/>
          </a:xfrm>
        </p:grpSpPr>
        <p:pic>
          <p:nvPicPr>
            <p:cNvPr id="9" name="Picture 8" descr="A person and person holding a dog&#10;&#10;Description automatically generated with low confidence">
              <a:hlinkClick r:id="rId4"/>
              <a:extLst>
                <a:ext uri="{FF2B5EF4-FFF2-40B4-BE49-F238E27FC236}">
                  <a16:creationId xmlns:a16="http://schemas.microsoft.com/office/drawing/2014/main" id="{D384B110-CE70-7340-ADD7-7A489BD703A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202936" y="3655497"/>
              <a:ext cx="2103120" cy="1183005"/>
            </a:xfrm>
            <a:prstGeom prst="rect">
              <a:avLst/>
            </a:prstGeom>
            <a:ln w="12700">
              <a:solidFill>
                <a:schemeClr val="tx2"/>
              </a:solidFill>
            </a:ln>
          </p:spPr>
        </p:pic>
        <p:sp>
          <p:nvSpPr>
            <p:cNvPr id="12" name="Oval 11">
              <a:hlinkClick r:id="rId4"/>
              <a:extLst>
                <a:ext uri="{FF2B5EF4-FFF2-40B4-BE49-F238E27FC236}">
                  <a16:creationId xmlns:a16="http://schemas.microsoft.com/office/drawing/2014/main" id="{68005BC8-E622-FB43-A893-B892BC733C35}"/>
                </a:ext>
              </a:extLst>
            </p:cNvPr>
            <p:cNvSpPr/>
            <p:nvPr/>
          </p:nvSpPr>
          <p:spPr>
            <a:xfrm>
              <a:off x="6291072" y="4031573"/>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hlinkClick r:id="rId4"/>
              <a:extLst>
                <a:ext uri="{FF2B5EF4-FFF2-40B4-BE49-F238E27FC236}">
                  <a16:creationId xmlns:a16="http://schemas.microsoft.com/office/drawing/2014/main" id="{D1AE0BB2-96CC-6A46-A92E-0CF723B3EF6E}"/>
                </a:ext>
              </a:extLst>
            </p:cNvPr>
            <p:cNvSpPr>
              <a:spLocks noChangeAspect="1"/>
            </p:cNvSpPr>
            <p:nvPr/>
          </p:nvSpPr>
          <p:spPr>
            <a:xfrm rot="18900000" flipH="1">
              <a:off x="6389118" y="4166155"/>
              <a:ext cx="181912" cy="1828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Placeholder 52">
            <a:extLst>
              <a:ext uri="{FF2B5EF4-FFF2-40B4-BE49-F238E27FC236}">
                <a16:creationId xmlns:a16="http://schemas.microsoft.com/office/drawing/2014/main" id="{BBF90246-3625-47D4-9E44-E5AB3D8D42D1}"/>
              </a:ext>
            </a:extLst>
          </p:cNvPr>
          <p:cNvSpPr>
            <a:spLocks noGrp="1"/>
          </p:cNvSpPr>
          <p:nvPr>
            <p:ph type="body" sz="quarter" idx="47"/>
          </p:nvPr>
        </p:nvSpPr>
        <p:spPr>
          <a:xfrm>
            <a:off x="1271085" y="9581072"/>
            <a:ext cx="5329739" cy="220312"/>
          </a:xfrm>
        </p:spPr>
        <p:txBody>
          <a:bodyPr/>
          <a:lstStyle/>
          <a:p>
            <a:r>
              <a:rPr lang="en-US" dirty="0"/>
              <a:t>To enroll in these benefits, visit </a:t>
            </a:r>
            <a:r>
              <a:rPr lang="en-US" b="1" dirty="0"/>
              <a:t>www.metlife.com/getpetquote </a:t>
            </a:r>
            <a:r>
              <a:rPr lang="en-US" dirty="0"/>
              <a:t>or call </a:t>
            </a:r>
            <a:r>
              <a:rPr lang="en-US" b="1" dirty="0"/>
              <a:t>1-800-GET-MET8</a:t>
            </a:r>
            <a:r>
              <a:rPr lang="en-US" dirty="0"/>
              <a:t>.</a:t>
            </a:r>
            <a:endParaRPr lang="en-US" b="1" dirty="0"/>
          </a:p>
        </p:txBody>
      </p:sp>
      <p:sp>
        <p:nvSpPr>
          <p:cNvPr id="23" name="TextBox 22">
            <a:extLst>
              <a:ext uri="{FF2B5EF4-FFF2-40B4-BE49-F238E27FC236}">
                <a16:creationId xmlns:a16="http://schemas.microsoft.com/office/drawing/2014/main" id="{699054B4-0B14-460A-9E43-DC8F301408E3}"/>
              </a:ext>
            </a:extLst>
          </p:cNvPr>
          <p:cNvSpPr txBox="1"/>
          <p:nvPr/>
        </p:nvSpPr>
        <p:spPr>
          <a:xfrm>
            <a:off x="3276600" y="9280447"/>
            <a:ext cx="4159250" cy="384721"/>
          </a:xfrm>
          <a:prstGeom prst="rect">
            <a:avLst/>
          </a:prstGeom>
          <a:noFill/>
        </p:spPr>
        <p:txBody>
          <a:bodyPr wrap="square" lIns="0" tIns="0" rIns="0" bIns="0" rtlCol="0">
            <a:spAutoFit/>
          </a:bodyPr>
          <a:lstStyle/>
          <a:p>
            <a:pPr algn="r"/>
            <a:r>
              <a:rPr lang="en-US" sz="750" b="1" spc="-20">
                <a:solidFill>
                  <a:schemeClr val="tx2">
                    <a:lumMod val="75000"/>
                  </a:schemeClr>
                </a:solidFill>
              </a:rPr>
              <a:t>L1022026800[exp1024][All States][DC]</a:t>
            </a:r>
          </a:p>
          <a:p>
            <a:pPr algn="r"/>
            <a:r>
              <a:rPr lang="en-US" sz="750" b="1" spc="-20">
                <a:solidFill>
                  <a:schemeClr val="tx2">
                    <a:lumMod val="75000"/>
                  </a:schemeClr>
                </a:solidFill>
              </a:rPr>
              <a:t>© </a:t>
            </a:r>
            <a:r>
              <a:rPr lang="en-US" sz="750" b="1" spc="-20" dirty="0">
                <a:solidFill>
                  <a:schemeClr val="tx2">
                    <a:lumMod val="75000"/>
                  </a:schemeClr>
                </a:solidFill>
              </a:rPr>
              <a:t>2022 MetLife Services and Solutions, LLC, New York, NY 10166 — All Rights Reserved.</a:t>
            </a:r>
          </a:p>
          <a:p>
            <a:pPr algn="l"/>
            <a:endParaRPr lang="en-US" sz="1000" b="1" dirty="0" err="1"/>
          </a:p>
        </p:txBody>
      </p:sp>
      <p:pic>
        <p:nvPicPr>
          <p:cNvPr id="24" name="Picture 23" descr="metlife_eng_logo_rgb">
            <a:extLst>
              <a:ext uri="{FF2B5EF4-FFF2-40B4-BE49-F238E27FC236}">
                <a16:creationId xmlns:a16="http://schemas.microsoft.com/office/drawing/2014/main" id="{AD53445B-CAB7-4461-A10B-14D1DCED7895}"/>
              </a:ext>
            </a:extLst>
          </p:cNvPr>
          <p:cNvPicPr/>
          <p:nvPr/>
        </p:nvPicPr>
        <p:blipFill rotWithShape="1">
          <a:blip r:embed="rId6" cstate="hqprint">
            <a:extLst>
              <a:ext uri="{28A0092B-C50C-407E-A947-70E740481C1C}">
                <a14:useLocalDpi xmlns:a14="http://schemas.microsoft.com/office/drawing/2010/main"/>
              </a:ext>
            </a:extLst>
          </a:blip>
          <a:srcRect/>
          <a:stretch/>
        </p:blipFill>
        <p:spPr bwMode="auto">
          <a:xfrm>
            <a:off x="451052" y="9191345"/>
            <a:ext cx="1325245" cy="30162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12A5997-CA00-44BA-85F7-F0016F91F350}"/>
              </a:ext>
            </a:extLst>
          </p:cNvPr>
          <p:cNvPicPr>
            <a:picLocks noChangeAspect="1"/>
          </p:cNvPicPr>
          <p:nvPr/>
        </p:nvPicPr>
        <p:blipFill>
          <a:blip r:embed="rId7"/>
          <a:stretch>
            <a:fillRect/>
          </a:stretch>
        </p:blipFill>
        <p:spPr>
          <a:xfrm>
            <a:off x="471027" y="694026"/>
            <a:ext cx="4206605" cy="67062"/>
          </a:xfrm>
          <a:prstGeom prst="rect">
            <a:avLst/>
          </a:prstGeom>
        </p:spPr>
      </p:pic>
    </p:spTree>
    <p:custDataLst>
      <p:tags r:id="rId1"/>
    </p:custDataLst>
    <p:extLst>
      <p:ext uri="{BB962C8B-B14F-4D97-AF65-F5344CB8AC3E}">
        <p14:creationId xmlns:p14="http://schemas.microsoft.com/office/powerpoint/2010/main" val="640889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oklet">
  <a:themeElements>
    <a:clrScheme name="ML 2021">
      <a:dk1>
        <a:sysClr val="windowText" lastClr="000000"/>
      </a:dk1>
      <a:lt1>
        <a:sysClr val="window" lastClr="FFFFFF"/>
      </a:lt1>
      <a:dk2>
        <a:srgbClr val="A7A8AA"/>
      </a:dk2>
      <a:lt2>
        <a:srgbClr val="D9D9D6"/>
      </a:lt2>
      <a:accent1>
        <a:srgbClr val="0090DA"/>
      </a:accent1>
      <a:accent2>
        <a:srgbClr val="A4CE4E"/>
      </a:accent2>
      <a:accent3>
        <a:srgbClr val="00ACA0"/>
      </a:accent3>
      <a:accent4>
        <a:srgbClr val="0061A0"/>
      </a:accent4>
      <a:accent5>
        <a:srgbClr val="5F259F"/>
      </a:accent5>
      <a:accent6>
        <a:srgbClr val="DB0A5B"/>
      </a:accent6>
      <a:hlink>
        <a:srgbClr val="0061A0"/>
      </a:hlink>
      <a:folHlink>
        <a:srgbClr val="A7A8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5af0f96-557c-40e5-b74f-4de88d247c44" ContentTypeId="0x0101" PreviousValue="false" LastSyncTimeStamp="2015-12-10T20:09:36Z"/>
</file>

<file path=customXml/item3.xml><?xml version="1.0" encoding="utf-8"?>
<ct:contentTypeSchema xmlns:ct="http://schemas.microsoft.com/office/2006/metadata/contentType" xmlns:ma="http://schemas.microsoft.com/office/2006/metadata/properties/metaAttributes" ct:_="" ma:_="" ma:contentTypeName="Document" ma:contentTypeID="0x01010078B53929991CC8479D17FB1A1BC79D63" ma:contentTypeVersion="31" ma:contentTypeDescription="Create a new document." ma:contentTypeScope="" ma:versionID="0266ce6f557d3511ac768a843f4e5219">
  <xsd:schema xmlns:xsd="http://www.w3.org/2001/XMLSchema" xmlns:xs="http://www.w3.org/2001/XMLSchema" xmlns:p="http://schemas.microsoft.com/office/2006/metadata/properties" xmlns:ns2="d18c1617-1ac8-4b22-9cef-b2ac240d88cb" xmlns:ns3="62337cb1-c48c-4064-a658-d30ef29fd989" xmlns:ns4="5e68b112-ecba-43bf-a79d-71f8ef3b9ca4" targetNamespace="http://schemas.microsoft.com/office/2006/metadata/properties" ma:root="true" ma:fieldsID="03a461e8d2532b5ca71be761ce9f1a02" ns2:_="" ns3:_="" ns4:_="">
    <xsd:import namespace="d18c1617-1ac8-4b22-9cef-b2ac240d88cb"/>
    <xsd:import namespace="62337cb1-c48c-4064-a658-d30ef29fd989"/>
    <xsd:import namespace="5e68b112-ecba-43bf-a79d-71f8ef3b9ca4"/>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AttachmentType" minOccurs="0"/>
                <xsd:element ref="ns3:DocumentName" minOccurs="0"/>
                <xsd:element ref="ns3:UploadedBy" minOccurs="0"/>
                <xsd:element ref="ns3:CreatedDate" minOccurs="0"/>
                <xsd:element ref="ns3:pID" minOccurs="0"/>
                <xsd:element ref="ns3:Archive" minOccurs="0"/>
                <xsd:element ref="ns3:MediaServiceMetadata" minOccurs="0"/>
                <xsd:element ref="ns3:MediaServiceFastMetadata" minOccurs="0"/>
                <xsd:element ref="ns3:Tags" minOccurs="0"/>
                <xsd:element ref="ns3:lcf76f155ced4ddcb4097134ff3c332f" minOccurs="0"/>
                <xsd:element ref="ns3:MediaServiceOCR" minOccurs="0"/>
                <xsd:element ref="ns3:MediaServiceGenerationTime" minOccurs="0"/>
                <xsd:element ref="ns3:MediaServiceEventHashCode" minOccurs="0"/>
                <xsd:element ref="ns3:ExtractedText_x0028_MediaServiceOCR_x0029_"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4ffbd89-3f53-4786-9997-f458af39c3de}" ma:internalName="TaxCatchAll" ma:showField="CatchAllData"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4ffbd89-3f53-4786-9997-f458af39c3de}" ma:internalName="TaxCatchAllLabel" ma:readOnly="true" ma:showField="CatchAllDataLabel"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337cb1-c48c-4064-a658-d30ef29fd989" elementFormDefault="qualified">
    <xsd:import namespace="http://schemas.microsoft.com/office/2006/documentManagement/types"/>
    <xsd:import namespace="http://schemas.microsoft.com/office/infopath/2007/PartnerControls"/>
    <xsd:element name="AttachmentType" ma:index="20" nillable="true" ma:displayName="Attachment Type" ma:format="Dropdown" ma:internalName="AttachmentType">
      <xsd:simpleType>
        <xsd:restriction base="dms:Text">
          <xsd:maxLength value="255"/>
        </xsd:restriction>
      </xsd:simpleType>
    </xsd:element>
    <xsd:element name="DocumentName" ma:index="21" nillable="true" ma:displayName="Document Name" ma:format="Dropdown" ma:internalName="DocumentName">
      <xsd:simpleType>
        <xsd:restriction base="dms:Text">
          <xsd:maxLength value="255"/>
        </xsd:restriction>
      </xsd:simpleType>
    </xsd:element>
    <xsd:element name="UploadedBy" ma:index="22" nillable="true" ma:displayName="Uploaded By" ma:format="Dropdown" ma:internalName="UploadedBy">
      <xsd:simpleType>
        <xsd:restriction base="dms:Text">
          <xsd:maxLength value="255"/>
        </xsd:restriction>
      </xsd:simpleType>
    </xsd:element>
    <xsd:element name="CreatedDate" ma:index="23" nillable="true" ma:displayName="Created Date" ma:format="Dropdown" ma:internalName="CreatedDate">
      <xsd:simpleType>
        <xsd:restriction base="dms:Text">
          <xsd:maxLength value="255"/>
        </xsd:restriction>
      </xsd:simpleType>
    </xsd:element>
    <xsd:element name="pID" ma:index="24" nillable="true" ma:displayName="pID" ma:format="Dropdown" ma:internalName="pID">
      <xsd:simpleType>
        <xsd:restriction base="dms:Text">
          <xsd:maxLength value="255"/>
        </xsd:restriction>
      </xsd:simpleType>
    </xsd:element>
    <xsd:element name="Archive" ma:index="25" nillable="true" ma:displayName="Archive" ma:format="Dropdown" ma:internalName="Archive">
      <xsd:simpleType>
        <xsd:restriction base="dms:Text">
          <xsd:maxLength value="255"/>
        </xsd:restrictio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Tags" ma:index="28" nillable="true" ma:displayName="Tags" ma:format="Dropdown" ma:internalName="Tags">
      <xsd:simpleType>
        <xsd:restriction base="dms:Text">
          <xsd:maxLength value="255"/>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ExtractedText_x0028_MediaServiceOCR_x0029_" ma:index="34" nillable="true" ma:displayName="Extracted Text (MediaServiceOCR)" ma:format="Dropdown" ma:internalName="ExtractedText_x0028_MediaServiceOCR_x0029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68b112-ecba-43bf-a79d-71f8ef3b9ca4" elementFormDefault="qualified">
    <xsd:import namespace="http://schemas.microsoft.com/office/2006/documentManagement/types"/>
    <xsd:import namespace="http://schemas.microsoft.com/office/infopath/2007/PartnerControls"/>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gs xmlns="62337cb1-c48c-4064-a658-d30ef29fd989" xsi:nil="true"/>
    <pc3a60732cff4bd6a1032848edf6a57b xmlns="d18c1617-1ac8-4b22-9cef-b2ac240d88cb">
      <Terms xmlns="http://schemas.microsoft.com/office/infopath/2007/PartnerControls"/>
    </pc3a60732cff4bd6a1032848edf6a57b>
    <pID xmlns="62337cb1-c48c-4064-a658-d30ef29fd989">57726</pID>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ExtractedText_x0028_MediaServiceOCR_x0029_ xmlns="62337cb1-c48c-4064-a658-d30ef29fd989" xsi:nil="true"/>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DocumentName xmlns="62337cb1-c48c-4064-a658-d30ef29fd989">Pet IAIC MetGen Unpredictable_Booklet_exp0000.pptx</DocumentName>
    <AttachmentType xmlns="62337cb1-c48c-4064-a658-d30ef29fd989">Primary Attachment</AttachmentType>
    <CreatedDate xmlns="62337cb1-c48c-4064-a658-d30ef29fd989">2022-10-19T13:44:36</CreatedDate>
    <Archive xmlns="62337cb1-c48c-4064-a658-d30ef29fd989" xsi:nil="true"/>
    <TaxCatchAll xmlns="d18c1617-1ac8-4b22-9cef-b2ac240d88cb" xsi:nil="true"/>
    <UploadedBy xmlns="62337cb1-c48c-4064-a658-d30ef29fd989">Bessemer, Jessica</UploadedBy>
    <lcf76f155ced4ddcb4097134ff3c332f xmlns="62337cb1-c48c-4064-a658-d30ef29fd9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4D95C6-89DB-4F14-9857-2E4AD67CB913}">
  <ds:schemaRefs>
    <ds:schemaRef ds:uri="http://schemas.microsoft.com/sharepoint/v3/contenttype/forms"/>
  </ds:schemaRefs>
</ds:datastoreItem>
</file>

<file path=customXml/itemProps2.xml><?xml version="1.0" encoding="utf-8"?>
<ds:datastoreItem xmlns:ds="http://schemas.openxmlformats.org/officeDocument/2006/customXml" ds:itemID="{139A11CC-EDA0-4FAD-A7E6-20C6FF38C5CF}">
  <ds:schemaRefs>
    <ds:schemaRef ds:uri="Microsoft.SharePoint.Taxonomy.ContentTypeSync"/>
  </ds:schemaRefs>
</ds:datastoreItem>
</file>

<file path=customXml/itemProps3.xml><?xml version="1.0" encoding="utf-8"?>
<ds:datastoreItem xmlns:ds="http://schemas.openxmlformats.org/officeDocument/2006/customXml" ds:itemID="{5EB1CE69-06E0-4033-A2F2-0015F9186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62337cb1-c48c-4064-a658-d30ef29fd989"/>
    <ds:schemaRef ds:uri="5e68b112-ecba-43bf-a79d-71f8ef3b9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CBC983F-9647-48EE-BCE0-4F4E5EB741E6}">
  <ds:schemaRefs>
    <ds:schemaRef ds:uri="http://purl.org/dc/elements/1.1/"/>
    <ds:schemaRef ds:uri="62337cb1-c48c-4064-a658-d30ef29fd989"/>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5e68b112-ecba-43bf-a79d-71f8ef3b9ca4"/>
    <ds:schemaRef ds:uri="d18c1617-1ac8-4b22-9cef-b2ac240d88c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7704</TotalTime>
  <Words>1946</Words>
  <Application>Microsoft Office PowerPoint</Application>
  <PresentationFormat>Custom</PresentationFormat>
  <Paragraphs>137</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Booklet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Murphy, Timothy</cp:lastModifiedBy>
  <cp:revision>255</cp:revision>
  <cp:lastPrinted>2022-10-19T15:08:48Z</cp:lastPrinted>
  <dcterms:created xsi:type="dcterms:W3CDTF">2021-04-14T16:37:39Z</dcterms:created>
  <dcterms:modified xsi:type="dcterms:W3CDTF">2022-11-16T18:46:00Z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03D4F9D6-0731-4660-AF77-EBE682A89B4F</vt:lpwstr>
  </property>
  <property fmtid="{D5CDD505-2E9C-101B-9397-08002B2CF9AE}" pid="3" name="ArticulatePath">
    <vt:lpwstr>Presentation2</vt:lpwstr>
  </property>
  <property fmtid="{D5CDD505-2E9C-101B-9397-08002B2CF9AE}" pid="4" name="ContentTypeId">
    <vt:lpwstr>0x01010078B53929991CC8479D17FB1A1BC79D63</vt:lpwstr>
  </property>
  <property fmtid="{D5CDD505-2E9C-101B-9397-08002B2CF9AE}" pid="5" name="TaxKeyword">
    <vt:lpwstr/>
  </property>
  <property fmtid="{D5CDD505-2E9C-101B-9397-08002B2CF9AE}" pid="6" name="ML_LineOfBusiness">
    <vt:lpwstr/>
  </property>
  <property fmtid="{D5CDD505-2E9C-101B-9397-08002B2CF9AE}" pid="7" name="ML_Roles">
    <vt:lpwstr/>
  </property>
  <property fmtid="{D5CDD505-2E9C-101B-9397-08002B2CF9AE}" pid="8" name="ML_Geography">
    <vt:lpwstr/>
  </property>
  <property fmtid="{D5CDD505-2E9C-101B-9397-08002B2CF9AE}" pid="9" name="ML_OfficeLocation">
    <vt:lpwstr/>
  </property>
</Properties>
</file>