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
  </p:notesMasterIdLst>
  <p:sldIdLst>
    <p:sldId id="271" r:id="rId5"/>
    <p:sldId id="274" r:id="rId6"/>
  </p:sldIdLst>
  <p:sldSz cx="7772400" cy="10058400"/>
  <p:notesSz cx="6858000" cy="9144000"/>
  <p:custDataLst>
    <p:tags r:id="rId8"/>
  </p:custDataLst>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pos="288">
          <p15:clr>
            <a:srgbClr val="A4A3A4"/>
          </p15:clr>
        </p15:guide>
        <p15:guide id="2" orient="horz" pos="528">
          <p15:clr>
            <a:srgbClr val="A4A3A4"/>
          </p15:clr>
        </p15:guide>
        <p15:guide id="3" pos="4608">
          <p15:clr>
            <a:srgbClr val="A4A3A4"/>
          </p15:clr>
        </p15:guide>
        <p15:guide id="4" pos="624">
          <p15:clr>
            <a:srgbClr val="A4A3A4"/>
          </p15:clr>
        </p15:guide>
        <p15:guide id="5" pos="4272">
          <p15:clr>
            <a:srgbClr val="A4A3A4"/>
          </p15:clr>
        </p15:guide>
        <p15:guide id="6" pos="792">
          <p15:clr>
            <a:srgbClr val="A4A3A4"/>
          </p15:clr>
        </p15:guide>
        <p15:guide id="7" pos="1128">
          <p15:clr>
            <a:srgbClr val="A4A3A4"/>
          </p15:clr>
        </p15:guide>
        <p15:guide id="8" pos="4128">
          <p15:clr>
            <a:srgbClr val="A4A3A4"/>
          </p15:clr>
        </p15:guide>
        <p15:guide id="9" pos="3768">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677383-7595-1652-E6EB-AAA4ACD8D4B2}" name="Jo Mynhardt" initials="JM" userId="Jo Mynhardt" providerId="None"/>
  <p188:author id="{A10F2186-F6BE-179B-3E1E-8CDABFC7A6AD}" name="Brett Schindler" initials="BS" userId="S::brett.schindler@merkle.com::f035a0f5-57ce-4ad3-8cdb-bf4682a0cca4" providerId="AD"/>
  <p188:author id="{D0D9CC8C-6FF4-57F8-1148-51BA1037213B}" name="Lovin, Melissa" initials="LM" userId="S::melissa.lovin@metlife.com::b386df19-bfd6-4e62-91f6-8b365b78a94d" providerId="AD"/>
  <p188:author id="{A7EF16DA-FC08-DC0A-3D48-3F84FF124B0C}" name="Lauren McClusick" initials="LM" userId="S::lmcclusick@merkleinc.com::f6c313a3-8cd0-4f95-9d41-3f4bfc041312" providerId="AD"/>
  <p188:author id="{F18EC8DA-72F4-7224-7CDC-EDFD2272572F}" name="Babula, Melissa" initials="BM" userId="S::melissa.babula@metlife.com::64e604bb-df8c-46b7-9d35-686fa08f5181" providerId="AD"/>
  <p188:author id="{6AA9A3E3-047F-1EF9-89A1-DDF202A2B21D}" name="Stephanie O'Brien" initials="SO" userId="S::stephanie.obrien@merkle.com::ad7a391b-d1c7-4366-83f7-02b366d027a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ynn Butler Bradford" initials="" lastIdx="39" clrIdx="0"/>
  <p:cmAuthor id="1" name="Melva Claiborne" initials="" lastIdx="2" clrIdx="1"/>
  <p:cmAuthor id="2" name="Jeannette Bordeau" initials="" lastIdx="12" clrIdx="2"/>
  <p:cmAuthor id="3" name="Vicki White" initials="" lastIdx="2" clrIdx="3"/>
  <p:cmAuthor id="4" name="Maier, Stephen" initials="" lastIdx="1" clrIdx="4"/>
  <p:cmAuthor id="5" name="Kientzler, Tom" initials="" lastIdx="2" clrIdx="5"/>
  <p:cmAuthor id="6" name="Rebane, Kai" initials="" lastIdx="6"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08C"/>
    <a:srgbClr val="0290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06" autoAdjust="0"/>
    <p:restoredTop sz="96052" autoAdjust="0"/>
  </p:normalViewPr>
  <p:slideViewPr>
    <p:cSldViewPr snapToGrid="0">
      <p:cViewPr>
        <p:scale>
          <a:sx n="94" d="100"/>
          <a:sy n="94" d="100"/>
        </p:scale>
        <p:origin x="1440" y="53"/>
      </p:cViewPr>
      <p:guideLst>
        <p:guide pos="288"/>
        <p:guide orient="horz" pos="528"/>
        <p:guide pos="4608"/>
        <p:guide pos="624"/>
        <p:guide pos="4272"/>
        <p:guide pos="792"/>
        <p:guide pos="1128"/>
        <p:guide pos="4128"/>
        <p:guide pos="37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commentAuthors" Target="commentAuthors.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400D15-727E-BEA9-4B5F-0A7E27D309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1FC57BBC-8298-7EC9-9981-7CB6EC1284D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8176BE0-321D-F042-9FB0-813744E420E7}" type="datetimeFigureOut">
              <a:rPr lang="en-US"/>
              <a:pPr>
                <a:defRPr/>
              </a:pPr>
              <a:t>3/29/2024</a:t>
            </a:fld>
            <a:endParaRPr lang="en-US" dirty="0"/>
          </a:p>
        </p:txBody>
      </p:sp>
      <p:sp>
        <p:nvSpPr>
          <p:cNvPr id="4" name="Slide Image Placeholder 3">
            <a:extLst>
              <a:ext uri="{FF2B5EF4-FFF2-40B4-BE49-F238E27FC236}">
                <a16:creationId xmlns:a16="http://schemas.microsoft.com/office/drawing/2014/main" id="{F04387EE-3B48-3CE7-A0B2-B00F439C0A17}"/>
              </a:ext>
            </a:extLst>
          </p:cNvPr>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537AE03A-159C-2543-609D-92F5C44AFD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A8BEC10-E534-65E4-A8E4-F5F8FC1A2E4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07C2522C-1BC9-5E1B-4EB1-9332A461B27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4F5EB78-9D73-AE46-A4D1-5A9CACE56C2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F5EB78-9D73-AE46-A4D1-5A9CACE56C28}" type="slidenum">
              <a:rPr lang="en-US" smtClean="0"/>
              <a:pPr>
                <a:defRPr/>
              </a:pPr>
              <a:t>2</a:t>
            </a:fld>
            <a:endParaRPr lang="en-US" dirty="0"/>
          </a:p>
        </p:txBody>
      </p:sp>
    </p:spTree>
    <p:extLst>
      <p:ext uri="{BB962C8B-B14F-4D97-AF65-F5344CB8AC3E}">
        <p14:creationId xmlns:p14="http://schemas.microsoft.com/office/powerpoint/2010/main" val="43151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oduct Overview Slipsheet pg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18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Overview Slipsheet pg 3">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5942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ustDataLst>
      <p:tags r:id="rId4"/>
    </p:custDataLst>
  </p:cSld>
  <p:clrMap bg1="lt1" tx1="dk1" bg2="lt2" tx2="dk2" accent1="accent1" accent2="accent2" accent3="accent3" accent4="accent4" accent5="accent5" accent6="accent6" hlink="hlink" folHlink="folHlink"/>
  <p:sldLayoutIdLst>
    <p:sldLayoutId id="2147483673" r:id="rId1"/>
    <p:sldLayoutId id="2147483674" r:id="rId2"/>
  </p:sldLayoutIdLst>
  <p:hf sldNum="0" hdr="0" dt="0"/>
  <p:txStyles>
    <p:titleStyle>
      <a:lvl1pPr algn="l" defTabSz="776288" rtl="0" eaLnBrk="0" fontAlgn="base" hangingPunct="0">
        <a:spcBef>
          <a:spcPct val="0"/>
        </a:spcBef>
        <a:spcAft>
          <a:spcPct val="0"/>
        </a:spcAft>
        <a:defRPr b="1" kern="1200" spc="-50">
          <a:solidFill>
            <a:schemeClr val="tx1"/>
          </a:solidFill>
          <a:latin typeface="+mj-lt"/>
          <a:ea typeface="+mj-ea"/>
          <a:cs typeface="+mj-cs"/>
        </a:defRPr>
      </a:lvl1pPr>
      <a:lvl2pPr algn="l" defTabSz="776288" rtl="0" eaLnBrk="0" fontAlgn="base" hangingPunct="0">
        <a:spcBef>
          <a:spcPct val="0"/>
        </a:spcBef>
        <a:spcAft>
          <a:spcPct val="0"/>
        </a:spcAft>
        <a:defRPr b="1">
          <a:solidFill>
            <a:schemeClr val="tx1"/>
          </a:solidFill>
          <a:latin typeface="Arial" panose="020B0604020202020204" pitchFamily="34" charset="0"/>
        </a:defRPr>
      </a:lvl2pPr>
      <a:lvl3pPr algn="l" defTabSz="776288" rtl="0" eaLnBrk="0" fontAlgn="base" hangingPunct="0">
        <a:spcBef>
          <a:spcPct val="0"/>
        </a:spcBef>
        <a:spcAft>
          <a:spcPct val="0"/>
        </a:spcAft>
        <a:defRPr b="1">
          <a:solidFill>
            <a:schemeClr val="tx1"/>
          </a:solidFill>
          <a:latin typeface="Arial" panose="020B0604020202020204" pitchFamily="34" charset="0"/>
        </a:defRPr>
      </a:lvl3pPr>
      <a:lvl4pPr algn="l" defTabSz="776288" rtl="0" eaLnBrk="0" fontAlgn="base" hangingPunct="0">
        <a:spcBef>
          <a:spcPct val="0"/>
        </a:spcBef>
        <a:spcAft>
          <a:spcPct val="0"/>
        </a:spcAft>
        <a:defRPr b="1">
          <a:solidFill>
            <a:schemeClr val="tx1"/>
          </a:solidFill>
          <a:latin typeface="Arial" panose="020B0604020202020204" pitchFamily="34" charset="0"/>
        </a:defRPr>
      </a:lvl4pPr>
      <a:lvl5pPr algn="l" defTabSz="776288" rtl="0" eaLnBrk="0" fontAlgn="base" hangingPunct="0">
        <a:spcBef>
          <a:spcPct val="0"/>
        </a:spcBef>
        <a:spcAft>
          <a:spcPct val="0"/>
        </a:spcAft>
        <a:defRPr b="1">
          <a:solidFill>
            <a:schemeClr val="tx1"/>
          </a:solidFill>
          <a:latin typeface="Arial" panose="020B0604020202020204" pitchFamily="34" charset="0"/>
        </a:defRPr>
      </a:lvl5pPr>
      <a:lvl6pPr marL="457200" algn="l" defTabSz="776288" rtl="0" fontAlgn="base">
        <a:spcBef>
          <a:spcPct val="0"/>
        </a:spcBef>
        <a:spcAft>
          <a:spcPct val="0"/>
        </a:spcAft>
        <a:defRPr b="1">
          <a:solidFill>
            <a:schemeClr val="tx1"/>
          </a:solidFill>
          <a:latin typeface="Arial" panose="020B0604020202020204" pitchFamily="34" charset="0"/>
        </a:defRPr>
      </a:lvl6pPr>
      <a:lvl7pPr marL="914400" algn="l" defTabSz="776288" rtl="0" fontAlgn="base">
        <a:spcBef>
          <a:spcPct val="0"/>
        </a:spcBef>
        <a:spcAft>
          <a:spcPct val="0"/>
        </a:spcAft>
        <a:defRPr b="1">
          <a:solidFill>
            <a:schemeClr val="tx1"/>
          </a:solidFill>
          <a:latin typeface="Arial" panose="020B0604020202020204" pitchFamily="34" charset="0"/>
        </a:defRPr>
      </a:lvl7pPr>
      <a:lvl8pPr marL="1371600" algn="l" defTabSz="776288" rtl="0" fontAlgn="base">
        <a:spcBef>
          <a:spcPct val="0"/>
        </a:spcBef>
        <a:spcAft>
          <a:spcPct val="0"/>
        </a:spcAft>
        <a:defRPr b="1">
          <a:solidFill>
            <a:schemeClr val="tx1"/>
          </a:solidFill>
          <a:latin typeface="Arial" panose="020B0604020202020204" pitchFamily="34" charset="0"/>
        </a:defRPr>
      </a:lvl8pPr>
      <a:lvl9pPr marL="1828800" algn="l" defTabSz="776288" rtl="0" fontAlgn="base">
        <a:spcBef>
          <a:spcPct val="0"/>
        </a:spcBef>
        <a:spcAft>
          <a:spcPct val="0"/>
        </a:spcAft>
        <a:defRPr b="1">
          <a:solidFill>
            <a:schemeClr val="tx1"/>
          </a:solidFill>
          <a:latin typeface="Arial" panose="020B0604020202020204" pitchFamily="34" charset="0"/>
        </a:defRPr>
      </a:lvl9pPr>
    </p:titleStyle>
    <p:body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EC8BF6-7837-DBA8-983D-12E4332B9D18}"/>
              </a:ext>
            </a:extLst>
          </p:cNvPr>
          <p:cNvSpPr/>
          <p:nvPr/>
        </p:nvSpPr>
        <p:spPr>
          <a:xfrm>
            <a:off x="1905" y="1242838"/>
            <a:ext cx="5090512" cy="2679192"/>
          </a:xfrm>
          <a:prstGeom prst="rect">
            <a:avLst/>
          </a:prstGeom>
          <a:solidFill>
            <a:srgbClr val="006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755888D-CC2E-D8CC-6CBF-E1741880B78F}"/>
              </a:ext>
            </a:extLst>
          </p:cNvPr>
          <p:cNvSpPr/>
          <p:nvPr/>
        </p:nvSpPr>
        <p:spPr>
          <a:xfrm>
            <a:off x="5184494" y="4828936"/>
            <a:ext cx="2600325" cy="19017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 name="Rectangle 37">
            <a:extLst>
              <a:ext uri="{FF2B5EF4-FFF2-40B4-BE49-F238E27FC236}">
                <a16:creationId xmlns:a16="http://schemas.microsoft.com/office/drawing/2014/main" id="{E3861F9A-1589-F8CA-DBBA-9CE72A6E5634}"/>
              </a:ext>
            </a:extLst>
          </p:cNvPr>
          <p:cNvSpPr/>
          <p:nvPr/>
        </p:nvSpPr>
        <p:spPr>
          <a:xfrm>
            <a:off x="5184494" y="4404596"/>
            <a:ext cx="2601912" cy="500539"/>
          </a:xfrm>
          <a:prstGeom prst="rect">
            <a:avLst/>
          </a:prstGeom>
          <a:solidFill>
            <a:srgbClr val="0290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ectangle 18">
            <a:extLst>
              <a:ext uri="{FF2B5EF4-FFF2-40B4-BE49-F238E27FC236}">
                <a16:creationId xmlns:a16="http://schemas.microsoft.com/office/drawing/2014/main" id="{BF95F873-6328-8778-240A-702C71224D31}"/>
              </a:ext>
            </a:extLst>
          </p:cNvPr>
          <p:cNvSpPr/>
          <p:nvPr/>
        </p:nvSpPr>
        <p:spPr>
          <a:xfrm flipV="1">
            <a:off x="5184494" y="6911162"/>
            <a:ext cx="2601912" cy="12527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 Placeholder 3">
            <a:extLst>
              <a:ext uri="{FF2B5EF4-FFF2-40B4-BE49-F238E27FC236}">
                <a16:creationId xmlns:a16="http://schemas.microsoft.com/office/drawing/2014/main" id="{58639CF2-9EC5-5911-86FC-69C80374F65E}"/>
              </a:ext>
            </a:extLst>
          </p:cNvPr>
          <p:cNvSpPr txBox="1">
            <a:spLocks/>
          </p:cNvSpPr>
          <p:nvPr/>
        </p:nvSpPr>
        <p:spPr>
          <a:xfrm>
            <a:off x="457199" y="2752420"/>
            <a:ext cx="3165475" cy="544512"/>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777240" eaLnBrk="1" fontAlgn="auto" hangingPunct="1">
              <a:spcBef>
                <a:spcPts val="0"/>
              </a:spcBef>
              <a:defRPr/>
            </a:pPr>
            <a:r>
              <a:rPr lang="en-US" kern="0" dirty="0">
                <a:solidFill>
                  <a:schemeClr val="bg1"/>
                </a:solidFill>
              </a:rPr>
              <a:t>Create a will and other important documents in as little as 15 minutes.</a:t>
            </a:r>
          </a:p>
        </p:txBody>
      </p:sp>
      <p:sp>
        <p:nvSpPr>
          <p:cNvPr id="11" name="Title 2">
            <a:extLst>
              <a:ext uri="{FF2B5EF4-FFF2-40B4-BE49-F238E27FC236}">
                <a16:creationId xmlns:a16="http://schemas.microsoft.com/office/drawing/2014/main" id="{CFF1E65A-84F0-C57F-46A1-A5F26BA8E184}"/>
              </a:ext>
            </a:extLst>
          </p:cNvPr>
          <p:cNvSpPr txBox="1">
            <a:spLocks/>
          </p:cNvSpPr>
          <p:nvPr/>
        </p:nvSpPr>
        <p:spPr>
          <a:xfrm>
            <a:off x="457199" y="1544055"/>
            <a:ext cx="4259263" cy="1141863"/>
          </a:xfrm>
          <a:prstGeom prst="rect">
            <a:avLst/>
          </a:prstGeom>
        </p:spPr>
        <p:txBody>
          <a:bodyPr lIns="0" rIns="0" anchor="b"/>
          <a:lstStyle>
            <a:lvl1pPr algn="l" defTabSz="776288" rtl="0" eaLnBrk="0" fontAlgn="base" hangingPunct="0">
              <a:spcBef>
                <a:spcPct val="0"/>
              </a:spcBef>
              <a:spcAft>
                <a:spcPct val="0"/>
              </a:spcAft>
              <a:defRPr b="1" kern="1200" spc="-50">
                <a:solidFill>
                  <a:schemeClr val="tx1"/>
                </a:solidFill>
                <a:latin typeface="+mj-lt"/>
                <a:ea typeface="+mj-ea"/>
                <a:cs typeface="+mj-cs"/>
              </a:defRPr>
            </a:lvl1pPr>
            <a:lvl2pPr algn="l" defTabSz="776288" rtl="0" eaLnBrk="0" fontAlgn="base" hangingPunct="0">
              <a:spcBef>
                <a:spcPct val="0"/>
              </a:spcBef>
              <a:spcAft>
                <a:spcPct val="0"/>
              </a:spcAft>
              <a:defRPr b="1">
                <a:solidFill>
                  <a:schemeClr val="tx1"/>
                </a:solidFill>
                <a:latin typeface="Arial" panose="020B0604020202020204" pitchFamily="34" charset="0"/>
              </a:defRPr>
            </a:lvl2pPr>
            <a:lvl3pPr algn="l" defTabSz="776288" rtl="0" eaLnBrk="0" fontAlgn="base" hangingPunct="0">
              <a:spcBef>
                <a:spcPct val="0"/>
              </a:spcBef>
              <a:spcAft>
                <a:spcPct val="0"/>
              </a:spcAft>
              <a:defRPr b="1">
                <a:solidFill>
                  <a:schemeClr val="tx1"/>
                </a:solidFill>
                <a:latin typeface="Arial" panose="020B0604020202020204" pitchFamily="34" charset="0"/>
              </a:defRPr>
            </a:lvl3pPr>
            <a:lvl4pPr algn="l" defTabSz="776288" rtl="0" eaLnBrk="0" fontAlgn="base" hangingPunct="0">
              <a:spcBef>
                <a:spcPct val="0"/>
              </a:spcBef>
              <a:spcAft>
                <a:spcPct val="0"/>
              </a:spcAft>
              <a:defRPr b="1">
                <a:solidFill>
                  <a:schemeClr val="tx1"/>
                </a:solidFill>
                <a:latin typeface="Arial" panose="020B0604020202020204" pitchFamily="34" charset="0"/>
              </a:defRPr>
            </a:lvl4pPr>
            <a:lvl5pPr algn="l" defTabSz="776288" rtl="0" eaLnBrk="0" fontAlgn="base" hangingPunct="0">
              <a:spcBef>
                <a:spcPct val="0"/>
              </a:spcBef>
              <a:spcAft>
                <a:spcPct val="0"/>
              </a:spcAft>
              <a:defRPr b="1">
                <a:solidFill>
                  <a:schemeClr val="tx1"/>
                </a:solidFill>
                <a:latin typeface="Arial" panose="020B0604020202020204" pitchFamily="34" charset="0"/>
              </a:defRPr>
            </a:lvl5pPr>
            <a:lvl6pPr marL="457200" algn="l" defTabSz="776288" rtl="0" fontAlgn="base">
              <a:spcBef>
                <a:spcPct val="0"/>
              </a:spcBef>
              <a:spcAft>
                <a:spcPct val="0"/>
              </a:spcAft>
              <a:defRPr b="1">
                <a:solidFill>
                  <a:schemeClr val="tx1"/>
                </a:solidFill>
                <a:latin typeface="Arial" panose="020B0604020202020204" pitchFamily="34" charset="0"/>
              </a:defRPr>
            </a:lvl6pPr>
            <a:lvl7pPr marL="914400" algn="l" defTabSz="776288" rtl="0" fontAlgn="base">
              <a:spcBef>
                <a:spcPct val="0"/>
              </a:spcBef>
              <a:spcAft>
                <a:spcPct val="0"/>
              </a:spcAft>
              <a:defRPr b="1">
                <a:solidFill>
                  <a:schemeClr val="tx1"/>
                </a:solidFill>
                <a:latin typeface="Arial" panose="020B0604020202020204" pitchFamily="34" charset="0"/>
              </a:defRPr>
            </a:lvl7pPr>
            <a:lvl8pPr marL="1371600" algn="l" defTabSz="776288" rtl="0" fontAlgn="base">
              <a:spcBef>
                <a:spcPct val="0"/>
              </a:spcBef>
              <a:spcAft>
                <a:spcPct val="0"/>
              </a:spcAft>
              <a:defRPr b="1">
                <a:solidFill>
                  <a:schemeClr val="tx1"/>
                </a:solidFill>
                <a:latin typeface="Arial" panose="020B0604020202020204" pitchFamily="34" charset="0"/>
              </a:defRPr>
            </a:lvl8pPr>
            <a:lvl9pPr marL="1828800" algn="l" defTabSz="776288" rtl="0" fontAlgn="base">
              <a:spcBef>
                <a:spcPct val="0"/>
              </a:spcBef>
              <a:spcAft>
                <a:spcPct val="0"/>
              </a:spcAft>
              <a:defRPr b="1">
                <a:solidFill>
                  <a:schemeClr val="tx1"/>
                </a:solidFill>
                <a:latin typeface="Arial" panose="020B0604020202020204" pitchFamily="34" charset="0"/>
              </a:defRPr>
            </a:lvl9pPr>
          </a:lstStyle>
          <a:p>
            <a:pPr defTabSz="777240" eaLnBrk="1" fontAlgn="auto" hangingPunct="1">
              <a:spcAft>
                <a:spcPts val="0"/>
              </a:spcAft>
              <a:defRPr/>
            </a:pPr>
            <a:r>
              <a:rPr lang="en-US" sz="2200" b="0" dirty="0">
                <a:solidFill>
                  <a:schemeClr val="bg1"/>
                </a:solidFill>
                <a:latin typeface="Georgia" panose="02040502050405020303" pitchFamily="18" charset="0"/>
              </a:rPr>
              <a:t>Estate planning </a:t>
            </a:r>
            <a:br>
              <a:rPr lang="en-US" sz="2200" b="0" dirty="0">
                <a:solidFill>
                  <a:schemeClr val="bg1"/>
                </a:solidFill>
                <a:latin typeface="Georgia" panose="02040502050405020303" pitchFamily="18" charset="0"/>
              </a:rPr>
            </a:br>
            <a:r>
              <a:rPr lang="en-US" sz="2200" b="0" dirty="0">
                <a:solidFill>
                  <a:schemeClr val="bg1"/>
                </a:solidFill>
                <a:latin typeface="Georgia" panose="02040502050405020303" pitchFamily="18" charset="0"/>
              </a:rPr>
              <a:t>made easy</a:t>
            </a:r>
          </a:p>
        </p:txBody>
      </p:sp>
      <p:sp>
        <p:nvSpPr>
          <p:cNvPr id="30" name="Rectangle 29">
            <a:extLst>
              <a:ext uri="{FF2B5EF4-FFF2-40B4-BE49-F238E27FC236}">
                <a16:creationId xmlns:a16="http://schemas.microsoft.com/office/drawing/2014/main" id="{6AF1719E-E541-7FD7-4934-34A96BB1DD1E}"/>
              </a:ext>
            </a:extLst>
          </p:cNvPr>
          <p:cNvSpPr/>
          <p:nvPr/>
        </p:nvSpPr>
        <p:spPr bwMode="auto">
          <a:xfrm>
            <a:off x="3946525" y="1581150"/>
            <a:ext cx="3449638" cy="1703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83" name="Text Placeholder 234">
            <a:extLst>
              <a:ext uri="{FF2B5EF4-FFF2-40B4-BE49-F238E27FC236}">
                <a16:creationId xmlns:a16="http://schemas.microsoft.com/office/drawing/2014/main" id="{9BDAA992-CD3E-28A4-F5D1-0F4515847BEC}"/>
              </a:ext>
            </a:extLst>
          </p:cNvPr>
          <p:cNvSpPr>
            <a:spLocks noGrp="1" noChangeArrowheads="1"/>
          </p:cNvSpPr>
          <p:nvPr>
            <p:ph type="body" sz="quarter" idx="4294967295"/>
          </p:nvPr>
        </p:nvSpPr>
        <p:spPr bwMode="auto">
          <a:xfrm>
            <a:off x="5401981" y="5043249"/>
            <a:ext cx="2239963" cy="1281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p>
            <a:pPr marL="171450" indent="-171450" eaLnBrk="1" hangingPunct="1">
              <a:spcAft>
                <a:spcPts val="300"/>
              </a:spcAft>
              <a:buFont typeface="Arial" panose="020B0604020202020204" pitchFamily="34" charset="0"/>
              <a:buChar char="•"/>
            </a:pPr>
            <a:r>
              <a:rPr lang="en-US" altLang="en-US" sz="1100" dirty="0"/>
              <a:t>While </a:t>
            </a:r>
            <a:r>
              <a:rPr lang="en-US" altLang="en-US" sz="1100" b="1" dirty="0">
                <a:solidFill>
                  <a:schemeClr val="accent1"/>
                </a:solidFill>
              </a:rPr>
              <a:t>76% of Americans</a:t>
            </a:r>
            <a:r>
              <a:rPr lang="en-US" altLang="en-US" sz="1100" dirty="0">
                <a:solidFill>
                  <a:schemeClr val="accent1"/>
                </a:solidFill>
              </a:rPr>
              <a:t> </a:t>
            </a:r>
            <a:r>
              <a:rPr lang="en-US" altLang="en-US" sz="1100" dirty="0"/>
              <a:t>surveyed acknowledge having </a:t>
            </a:r>
            <a:br>
              <a:rPr lang="en-US" altLang="en-US" sz="1100" dirty="0"/>
            </a:br>
            <a:r>
              <a:rPr lang="en-US" altLang="en-US" sz="1100" dirty="0"/>
              <a:t>a will is important, </a:t>
            </a:r>
            <a:r>
              <a:rPr lang="en-US" altLang="en-US" sz="1100" b="1" dirty="0">
                <a:solidFill>
                  <a:schemeClr val="accent1"/>
                </a:solidFill>
              </a:rPr>
              <a:t>only 30% </a:t>
            </a:r>
            <a:r>
              <a:rPr lang="en-US" altLang="en-US" sz="1100" dirty="0"/>
              <a:t>have one in place.</a:t>
            </a:r>
            <a:r>
              <a:rPr lang="en-US" altLang="en-US" sz="1100" baseline="30000" dirty="0"/>
              <a:t>2</a:t>
            </a:r>
            <a:endParaRPr lang="en-US" altLang="en-US" sz="300" baseline="30000" dirty="0"/>
          </a:p>
          <a:p>
            <a:pPr marL="171450" indent="-171450" eaLnBrk="1" hangingPunct="1">
              <a:spcAft>
                <a:spcPts val="300"/>
              </a:spcAft>
              <a:buFont typeface="Arial" panose="020B0604020202020204" pitchFamily="34" charset="0"/>
              <a:buChar char="•"/>
            </a:pPr>
            <a:r>
              <a:rPr lang="en-US" altLang="en-US" sz="1100" dirty="0"/>
              <a:t>The top reason for not creating </a:t>
            </a:r>
            <a:br>
              <a:rPr lang="en-US" altLang="en-US" sz="1100" dirty="0"/>
            </a:br>
            <a:r>
              <a:rPr lang="en-US" altLang="en-US" sz="1100" dirty="0"/>
              <a:t>a will was, </a:t>
            </a:r>
            <a:r>
              <a:rPr lang="en-US" altLang="en-US" sz="1100" dirty="0">
                <a:solidFill>
                  <a:schemeClr val="accent1"/>
                </a:solidFill>
              </a:rPr>
              <a:t>“</a:t>
            </a:r>
            <a:r>
              <a:rPr lang="en-US" altLang="en-US" sz="1100" b="1" dirty="0">
                <a:solidFill>
                  <a:schemeClr val="accent1"/>
                </a:solidFill>
              </a:rPr>
              <a:t>haven’t gotten to </a:t>
            </a:r>
            <a:br>
              <a:rPr lang="en-US" altLang="en-US" sz="1100" b="1" dirty="0">
                <a:solidFill>
                  <a:schemeClr val="accent1"/>
                </a:solidFill>
              </a:rPr>
            </a:br>
            <a:r>
              <a:rPr lang="en-US" altLang="en-US" sz="1100" b="1" dirty="0">
                <a:solidFill>
                  <a:schemeClr val="accent1"/>
                </a:solidFill>
              </a:rPr>
              <a:t>it yet.”</a:t>
            </a:r>
            <a:r>
              <a:rPr lang="en-US" altLang="en-US" sz="1100" baseline="30000" dirty="0"/>
              <a:t>2</a:t>
            </a:r>
          </a:p>
        </p:txBody>
      </p:sp>
      <p:sp>
        <p:nvSpPr>
          <p:cNvPr id="3084" name="Text Placeholder 58">
            <a:extLst>
              <a:ext uri="{FF2B5EF4-FFF2-40B4-BE49-F238E27FC236}">
                <a16:creationId xmlns:a16="http://schemas.microsoft.com/office/drawing/2014/main" id="{F0CB25A7-E597-79FE-6D81-1D7DE6919D29}"/>
              </a:ext>
            </a:extLst>
          </p:cNvPr>
          <p:cNvSpPr>
            <a:spLocks noGrp="1" noChangeArrowheads="1"/>
          </p:cNvSpPr>
          <p:nvPr>
            <p:ph type="body" sz="quarter" idx="4294967295"/>
          </p:nvPr>
        </p:nvSpPr>
        <p:spPr bwMode="auto">
          <a:xfrm>
            <a:off x="457200" y="5230959"/>
            <a:ext cx="4032250" cy="116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p>
            <a:pPr eaLnBrk="1" hangingPunct="1">
              <a:lnSpc>
                <a:spcPts val="1425"/>
              </a:lnSpc>
            </a:pPr>
            <a:r>
              <a:rPr lang="en-US" altLang="en-US" sz="1100" dirty="0"/>
              <a:t>With Digital Estate Planning,</a:t>
            </a:r>
            <a:r>
              <a:rPr lang="en-US" altLang="en-US" sz="1100" baseline="30000" dirty="0"/>
              <a:t>1 </a:t>
            </a:r>
            <a:r>
              <a:rPr lang="en-US" altLang="en-US" sz="1100" dirty="0"/>
              <a:t>we make it easier than ever to create and execute key estate planning documents online by answering a few simple questions. The best part is you can </a:t>
            </a:r>
            <a:br>
              <a:rPr lang="en-US" altLang="en-US" sz="1100" dirty="0"/>
            </a:br>
            <a:r>
              <a:rPr lang="en-US" altLang="en-US" sz="1100" dirty="0"/>
              <a:t>have your estate planning documents witnessed and notarized from the comfort of your home, with real-time ID verification and </a:t>
            </a:r>
            <a:br>
              <a:rPr lang="en-US" altLang="en-US" sz="1100" dirty="0"/>
            </a:br>
            <a:r>
              <a:rPr lang="en-US" altLang="en-US" sz="1100" dirty="0"/>
              <a:t>video notary.</a:t>
            </a:r>
          </a:p>
        </p:txBody>
      </p:sp>
      <p:sp>
        <p:nvSpPr>
          <p:cNvPr id="3085" name="Text Placeholder 64">
            <a:extLst>
              <a:ext uri="{FF2B5EF4-FFF2-40B4-BE49-F238E27FC236}">
                <a16:creationId xmlns:a16="http://schemas.microsoft.com/office/drawing/2014/main" id="{9099318F-252B-E924-C128-6B5066E893A4}"/>
              </a:ext>
            </a:extLst>
          </p:cNvPr>
          <p:cNvSpPr>
            <a:spLocks noGrp="1" noChangeArrowheads="1"/>
          </p:cNvSpPr>
          <p:nvPr>
            <p:ph type="body" sz="quarter" idx="4294967295"/>
          </p:nvPr>
        </p:nvSpPr>
        <p:spPr bwMode="auto">
          <a:xfrm>
            <a:off x="457200" y="4314323"/>
            <a:ext cx="4259263" cy="307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p>
            <a:pPr eaLnBrk="1" hangingPunct="1">
              <a:spcAft>
                <a:spcPct val="0"/>
              </a:spcAft>
            </a:pPr>
            <a:r>
              <a:rPr lang="en-US" altLang="en-US" sz="1800" dirty="0">
                <a:solidFill>
                  <a:srgbClr val="0090DA"/>
                </a:solidFill>
                <a:latin typeface="Georgia" panose="02040502050405020303" pitchFamily="18" charset="0"/>
              </a:rPr>
              <a:t>Protect your family and assets quickly and easily from the comfort of your home with our online estate planning solution.</a:t>
            </a:r>
            <a:endParaRPr lang="en-US" altLang="en-US" dirty="0"/>
          </a:p>
        </p:txBody>
      </p:sp>
      <p:sp>
        <p:nvSpPr>
          <p:cNvPr id="4110" name="Text Placeholder 72">
            <a:extLst>
              <a:ext uri="{FF2B5EF4-FFF2-40B4-BE49-F238E27FC236}">
                <a16:creationId xmlns:a16="http://schemas.microsoft.com/office/drawing/2014/main" id="{A00534EA-74CD-221E-D4EB-AEDB67BDFB16}"/>
              </a:ext>
            </a:extLst>
          </p:cNvPr>
          <p:cNvSpPr>
            <a:spLocks noGrp="1" noChangeArrowheads="1"/>
          </p:cNvSpPr>
          <p:nvPr>
            <p:ph type="body" sz="quarter" idx="4294967295"/>
          </p:nvPr>
        </p:nvSpPr>
        <p:spPr>
          <a:xfrm>
            <a:off x="457199" y="6850415"/>
            <a:ext cx="4122764" cy="439952"/>
          </a:xfrm>
          <a:prstGeom prst="rect">
            <a:avLst/>
          </a:prstGeom>
        </p:spPr>
        <p:txBody>
          <a:bodyPr lIns="0" rIns="0"/>
          <a:lstStyle/>
          <a:p>
            <a:pPr eaLnBrk="1" hangingPunct="1">
              <a:lnSpc>
                <a:spcPts val="1420"/>
              </a:lnSpc>
              <a:spcAft>
                <a:spcPct val="0"/>
              </a:spcAft>
              <a:defRPr/>
            </a:pPr>
            <a:r>
              <a:rPr lang="en-US" altLang="en-US" sz="1100" b="1" dirty="0"/>
              <a:t>Last Will and Testament — </a:t>
            </a:r>
            <a:r>
              <a:rPr lang="en-US" altLang="en-US" sz="1100" spc="-10" dirty="0"/>
              <a:t>Leave property to loved ones and choose guardians for minor children.</a:t>
            </a:r>
          </a:p>
          <a:p>
            <a:pPr eaLnBrk="1" hangingPunct="1">
              <a:lnSpc>
                <a:spcPts val="1420"/>
              </a:lnSpc>
              <a:spcAft>
                <a:spcPct val="0"/>
              </a:spcAft>
              <a:defRPr/>
            </a:pPr>
            <a:endParaRPr lang="en-US" altLang="en-US" sz="1100" spc="-10" dirty="0"/>
          </a:p>
        </p:txBody>
      </p:sp>
      <p:sp>
        <p:nvSpPr>
          <p:cNvPr id="3090" name="Text Placeholder 13">
            <a:extLst>
              <a:ext uri="{FF2B5EF4-FFF2-40B4-BE49-F238E27FC236}">
                <a16:creationId xmlns:a16="http://schemas.microsoft.com/office/drawing/2014/main" id="{0C321F19-7395-427D-BAC3-D750920906BF}"/>
              </a:ext>
            </a:extLst>
          </p:cNvPr>
          <p:cNvSpPr>
            <a:spLocks noGrp="1" noChangeArrowheads="1"/>
          </p:cNvSpPr>
          <p:nvPr>
            <p:ph type="body" sz="quarter" idx="4294967295"/>
          </p:nvPr>
        </p:nvSpPr>
        <p:spPr bwMode="auto">
          <a:xfrm>
            <a:off x="5401981" y="7097472"/>
            <a:ext cx="2120900" cy="8825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p>
            <a:pPr eaLnBrk="1" hangingPunct="1"/>
            <a:r>
              <a:rPr lang="en-US" altLang="en-US" sz="1200" i="1" dirty="0">
                <a:solidFill>
                  <a:srgbClr val="0090DA"/>
                </a:solidFill>
              </a:rPr>
              <a:t>82% of people says it’s important to put their           end-of-life wishes in writing.</a:t>
            </a:r>
            <a:r>
              <a:rPr lang="en-US" altLang="en-US" sz="1200" i="1" baseline="30000" dirty="0">
                <a:solidFill>
                  <a:srgbClr val="0090DA"/>
                </a:solidFill>
              </a:rPr>
              <a:t>3</a:t>
            </a:r>
          </a:p>
        </p:txBody>
      </p:sp>
      <p:sp>
        <p:nvSpPr>
          <p:cNvPr id="5" name="Google Shape;87;p1">
            <a:extLst>
              <a:ext uri="{FF2B5EF4-FFF2-40B4-BE49-F238E27FC236}">
                <a16:creationId xmlns:a16="http://schemas.microsoft.com/office/drawing/2014/main" id="{D776CC2D-129E-0CE3-C44D-8E7FAC50DC47}"/>
              </a:ext>
            </a:extLst>
          </p:cNvPr>
          <p:cNvSpPr txBox="1">
            <a:spLocks noChangeArrowheads="1"/>
          </p:cNvSpPr>
          <p:nvPr/>
        </p:nvSpPr>
        <p:spPr bwMode="auto">
          <a:xfrm>
            <a:off x="5401981" y="4569266"/>
            <a:ext cx="2008188" cy="300037"/>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400">
                <a:solidFill>
                  <a:schemeClr val="accent3"/>
                </a:solidFill>
                <a:latin typeface="Arial"/>
                <a:ea typeface="Arial"/>
                <a:cs typeface="Arial"/>
                <a:sym typeface="Arial" panose="020B0604020202020204" pitchFamily="34" charset="0"/>
              </a:defRPr>
            </a:lvl1pPr>
            <a:lvl2pPr marL="914400" lvl="1" indent="-228600" algn="l" rtl="0" eaLnBrk="0" fontAlgn="base" hangingPunct="0">
              <a:spcBef>
                <a:spcPts val="600"/>
              </a:spcBef>
              <a:spcAft>
                <a:spcPts val="0"/>
              </a:spcAft>
              <a:buClr>
                <a:schemeClr val="dk1"/>
              </a:buClr>
              <a:buSzPts val="1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342900" algn="l" rtl="0" eaLnBrk="0" fontAlgn="base" hangingPunct="0">
              <a:spcBef>
                <a:spcPts val="200"/>
              </a:spcBef>
              <a:spcAft>
                <a:spcPts val="0"/>
              </a:spcAft>
              <a:buClr>
                <a:schemeClr val="dk1"/>
              </a:buClr>
              <a:buSzPts val="1800"/>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3pPr>
            <a:lvl4pPr marL="1828800" lvl="3" indent="-342900" algn="l" rtl="0" eaLnBrk="0" fontAlgn="base" hangingPunct="0">
              <a:spcBef>
                <a:spcPts val="200"/>
              </a:spcBef>
              <a:spcAft>
                <a:spcPts val="0"/>
              </a:spcAft>
              <a:buClr>
                <a:schemeClr val="dk1"/>
              </a:buClr>
              <a:buSzPts val="1800"/>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4pPr>
            <a:lvl5pPr marL="2286000" lvl="4" indent="-342900" algn="l" rtl="0" eaLnBrk="0" fontAlgn="base" hangingPunct="0">
              <a:spcBef>
                <a:spcPts val="200"/>
              </a:spcBef>
              <a:spcAft>
                <a:spcPts val="0"/>
              </a:spcAft>
              <a:buClr>
                <a:schemeClr val="dk1"/>
              </a:buClr>
              <a:buSzPts val="1800"/>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42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42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42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42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SzPts val="1000"/>
              <a:defRPr/>
            </a:pPr>
            <a:r>
              <a:rPr lang="en-US" altLang="en-US" sz="1200" b="1" kern="0" dirty="0">
                <a:solidFill>
                  <a:schemeClr val="bg1"/>
                </a:solidFill>
                <a:latin typeface="+mj-lt"/>
                <a:cs typeface="Arial" panose="020B0604020202020204" pitchFamily="34" charset="0"/>
              </a:rPr>
              <a:t>Did you know?</a:t>
            </a:r>
          </a:p>
        </p:txBody>
      </p:sp>
      <p:sp>
        <p:nvSpPr>
          <p:cNvPr id="20" name="Rectangle 19">
            <a:extLst>
              <a:ext uri="{FF2B5EF4-FFF2-40B4-BE49-F238E27FC236}">
                <a16:creationId xmlns:a16="http://schemas.microsoft.com/office/drawing/2014/main" id="{90E796AC-E239-25AC-B945-3B480444A407}"/>
              </a:ext>
            </a:extLst>
          </p:cNvPr>
          <p:cNvSpPr/>
          <p:nvPr/>
        </p:nvSpPr>
        <p:spPr>
          <a:xfrm flipH="1" flipV="1">
            <a:off x="5138456" y="6911163"/>
            <a:ext cx="46038" cy="1252728"/>
          </a:xfrm>
          <a:prstGeom prst="rect">
            <a:avLst/>
          </a:prstGeom>
          <a:solidFill>
            <a:srgbClr val="0090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Google Shape;95;p1">
            <a:extLst>
              <a:ext uri="{FF2B5EF4-FFF2-40B4-BE49-F238E27FC236}">
                <a16:creationId xmlns:a16="http://schemas.microsoft.com/office/drawing/2014/main" id="{8505698E-6679-753F-5DDF-EA847BAD5A9D}"/>
              </a:ext>
            </a:extLst>
          </p:cNvPr>
          <p:cNvSpPr txBox="1">
            <a:spLocks/>
          </p:cNvSpPr>
          <p:nvPr/>
        </p:nvSpPr>
        <p:spPr>
          <a:xfrm>
            <a:off x="457199" y="6570821"/>
            <a:ext cx="4122764" cy="307975"/>
          </a:xfrm>
          <a:prstGeom prst="rect">
            <a:avLst/>
          </a:prstGeom>
        </p:spPr>
        <p:txBody>
          <a:bodyPr lIns="0" rIns="0"/>
          <a:lst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indent="-226695" eaLnBrk="1" fontAlgn="auto" hangingPunct="1">
              <a:spcBef>
                <a:spcPts val="400"/>
              </a:spcBef>
              <a:buClr>
                <a:srgbClr val="0061A0"/>
              </a:buClr>
              <a:buSzPts val="800"/>
              <a:buFont typeface="Arial"/>
              <a:buNone/>
              <a:defRPr/>
            </a:pPr>
            <a:r>
              <a:rPr lang="en-US" sz="1300" b="1" dirty="0">
                <a:solidFill>
                  <a:srgbClr val="0090DA"/>
                </a:solidFill>
                <a:sym typeface="Arial"/>
              </a:rPr>
              <a:t>Documents included with Digital Estate Planning:</a:t>
            </a:r>
          </a:p>
        </p:txBody>
      </p:sp>
      <p:sp>
        <p:nvSpPr>
          <p:cNvPr id="18" name="Text Placeholder 72">
            <a:extLst>
              <a:ext uri="{FF2B5EF4-FFF2-40B4-BE49-F238E27FC236}">
                <a16:creationId xmlns:a16="http://schemas.microsoft.com/office/drawing/2014/main" id="{1694FBCE-E9F4-2E72-E2F4-47DECF745C16}"/>
              </a:ext>
            </a:extLst>
          </p:cNvPr>
          <p:cNvSpPr txBox="1">
            <a:spLocks noChangeArrowheads="1"/>
          </p:cNvSpPr>
          <p:nvPr/>
        </p:nvSpPr>
        <p:spPr>
          <a:xfrm>
            <a:off x="457199" y="7303831"/>
            <a:ext cx="4122764" cy="584282"/>
          </a:xfrm>
          <a:prstGeom prst="rect">
            <a:avLst/>
          </a:prstGeom>
        </p:spPr>
        <p:txBody>
          <a:bodyPr lIns="0" rIns="0"/>
          <a:lst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eaLnBrk="1" hangingPunct="1">
              <a:lnSpc>
                <a:spcPts val="1420"/>
              </a:lnSpc>
              <a:spcAft>
                <a:spcPct val="0"/>
              </a:spcAft>
              <a:defRPr/>
            </a:pPr>
            <a:r>
              <a:rPr lang="en-US" altLang="en-US" sz="1100" b="1" dirty="0"/>
              <a:t>Advance Healthcare Directive (Living Will) — </a:t>
            </a:r>
            <a:r>
              <a:rPr lang="en-US" altLang="en-US" sz="1100" spc="-10" dirty="0"/>
              <a:t>Plan for a medical emergency, select medical care preferences, and choose                a healthcare proxy.</a:t>
            </a:r>
          </a:p>
          <a:p>
            <a:pPr eaLnBrk="1" hangingPunct="1">
              <a:lnSpc>
                <a:spcPts val="1420"/>
              </a:lnSpc>
              <a:spcAft>
                <a:spcPct val="0"/>
              </a:spcAft>
              <a:defRPr/>
            </a:pPr>
            <a:endParaRPr lang="en-US" altLang="en-US" sz="1100" spc="-10" dirty="0"/>
          </a:p>
        </p:txBody>
      </p:sp>
      <p:sp>
        <p:nvSpPr>
          <p:cNvPr id="23" name="Text Placeholder 72">
            <a:extLst>
              <a:ext uri="{FF2B5EF4-FFF2-40B4-BE49-F238E27FC236}">
                <a16:creationId xmlns:a16="http://schemas.microsoft.com/office/drawing/2014/main" id="{68974853-5FBA-74D2-BDC4-99E6D61F5764}"/>
              </a:ext>
            </a:extLst>
          </p:cNvPr>
          <p:cNvSpPr txBox="1">
            <a:spLocks noChangeArrowheads="1"/>
          </p:cNvSpPr>
          <p:nvPr/>
        </p:nvSpPr>
        <p:spPr>
          <a:xfrm>
            <a:off x="457199" y="7901576"/>
            <a:ext cx="4122764" cy="428951"/>
          </a:xfrm>
          <a:prstGeom prst="rect">
            <a:avLst/>
          </a:prstGeom>
        </p:spPr>
        <p:txBody>
          <a:bodyPr lIns="0" rIns="0"/>
          <a:lst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eaLnBrk="1" hangingPunct="1">
              <a:lnSpc>
                <a:spcPts val="1420"/>
              </a:lnSpc>
              <a:spcAft>
                <a:spcPct val="0"/>
              </a:spcAft>
              <a:defRPr/>
            </a:pPr>
            <a:r>
              <a:rPr lang="en-US" altLang="en-US" sz="1100" b="1" dirty="0"/>
              <a:t>Durable Financial Power of Attorney — </a:t>
            </a:r>
            <a:r>
              <a:rPr lang="en-US" altLang="en-US" sz="1100" spc="-10" dirty="0"/>
              <a:t>Choose someone to manage finances in case of an emergency.</a:t>
            </a:r>
          </a:p>
        </p:txBody>
      </p:sp>
      <p:pic>
        <p:nvPicPr>
          <p:cNvPr id="3" name="Picture 2">
            <a:extLst>
              <a:ext uri="{FF2B5EF4-FFF2-40B4-BE49-F238E27FC236}">
                <a16:creationId xmlns:a16="http://schemas.microsoft.com/office/drawing/2014/main" id="{306138F2-F880-193A-6309-C2D03E86E08D}"/>
              </a:ext>
            </a:extLst>
          </p:cNvPr>
          <p:cNvPicPr>
            <a:picLocks noChangeAspect="1"/>
          </p:cNvPicPr>
          <p:nvPr/>
        </p:nvPicPr>
        <p:blipFill rotWithShape="1">
          <a:blip r:embed="rId3"/>
          <a:srcRect r="8855"/>
          <a:stretch/>
        </p:blipFill>
        <p:spPr>
          <a:xfrm>
            <a:off x="4114800" y="1238411"/>
            <a:ext cx="3670019" cy="2684376"/>
          </a:xfrm>
          <a:prstGeom prst="rect">
            <a:avLst/>
          </a:prstGeom>
        </p:spPr>
      </p:pic>
      <p:grpSp>
        <p:nvGrpSpPr>
          <p:cNvPr id="29" name="Group 28">
            <a:extLst>
              <a:ext uri="{FF2B5EF4-FFF2-40B4-BE49-F238E27FC236}">
                <a16:creationId xmlns:a16="http://schemas.microsoft.com/office/drawing/2014/main" id="{23BA081F-399D-A744-BE93-0502F384D921}"/>
              </a:ext>
            </a:extLst>
          </p:cNvPr>
          <p:cNvGrpSpPr/>
          <p:nvPr/>
        </p:nvGrpSpPr>
        <p:grpSpPr>
          <a:xfrm>
            <a:off x="139700" y="311150"/>
            <a:ext cx="1877568" cy="640080"/>
            <a:chOff x="152400" y="320040"/>
            <a:chExt cx="1877568" cy="640080"/>
          </a:xfrm>
        </p:grpSpPr>
        <p:pic>
          <p:nvPicPr>
            <p:cNvPr id="33" name="Picture 32">
              <a:extLst>
                <a:ext uri="{FF2B5EF4-FFF2-40B4-BE49-F238E27FC236}">
                  <a16:creationId xmlns:a16="http://schemas.microsoft.com/office/drawing/2014/main" id="{AF639A1E-61A4-F44D-B443-59DA4D7B02DF}"/>
                </a:ext>
              </a:extLst>
            </p:cNvPr>
            <p:cNvPicPr>
              <a:picLocks noChangeAspect="1"/>
            </p:cNvPicPr>
            <p:nvPr/>
          </p:nvPicPr>
          <p:blipFill rotWithShape="1">
            <a:blip r:embed="rId4"/>
            <a:srcRect l="1" t="37609" r="53719" b="40707"/>
            <a:stretch/>
          </p:blipFill>
          <p:spPr>
            <a:xfrm>
              <a:off x="152400" y="320040"/>
              <a:ext cx="1767840" cy="640080"/>
            </a:xfrm>
            <a:prstGeom prst="rect">
              <a:avLst/>
            </a:prstGeom>
          </p:spPr>
        </p:pic>
        <p:sp>
          <p:nvSpPr>
            <p:cNvPr id="34" name="Rectangle 33">
              <a:extLst>
                <a:ext uri="{FF2B5EF4-FFF2-40B4-BE49-F238E27FC236}">
                  <a16:creationId xmlns:a16="http://schemas.microsoft.com/office/drawing/2014/main" id="{07542472-B9DB-9343-84CF-136049E492E4}"/>
                </a:ext>
              </a:extLst>
            </p:cNvPr>
            <p:cNvSpPr/>
            <p:nvPr/>
          </p:nvSpPr>
          <p:spPr>
            <a:xfrm>
              <a:off x="2011680" y="539496"/>
              <a:ext cx="18288" cy="301752"/>
            </a:xfrm>
            <a:prstGeom prst="rect">
              <a:avLst/>
            </a:prstGeom>
            <a:solidFill>
              <a:srgbClr val="009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object 10">
            <a:extLst>
              <a:ext uri="{FF2B5EF4-FFF2-40B4-BE49-F238E27FC236}">
                <a16:creationId xmlns:a16="http://schemas.microsoft.com/office/drawing/2014/main" id="{948873A4-FA2F-D547-82A9-F7056065945C}"/>
              </a:ext>
            </a:extLst>
          </p:cNvPr>
          <p:cNvSpPr txBox="1"/>
          <p:nvPr/>
        </p:nvSpPr>
        <p:spPr>
          <a:xfrm>
            <a:off x="2189672" y="524271"/>
            <a:ext cx="3378454" cy="305212"/>
          </a:xfrm>
          <a:prstGeom prst="rect">
            <a:avLst/>
          </a:prstGeom>
        </p:spPr>
        <p:txBody>
          <a:bodyPr vert="horz" wrap="square" lIns="0" tIns="12700" rIns="0" bIns="0" rtlCol="0">
            <a:spAutoFit/>
          </a:bodyPr>
          <a:lstStyle/>
          <a:p>
            <a:pPr marL="12700">
              <a:lnSpc>
                <a:spcPct val="100000"/>
              </a:lnSpc>
              <a:spcBef>
                <a:spcPts val="100"/>
              </a:spcBef>
            </a:pPr>
            <a:r>
              <a:rPr lang="en-US" sz="1900" dirty="0">
                <a:solidFill>
                  <a:schemeClr val="accent1"/>
                </a:solidFill>
                <a:latin typeface="Arial" panose="020B0604020202020204" pitchFamily="34" charset="0"/>
                <a:cs typeface="Arial" panose="020B0604020202020204" pitchFamily="34" charset="0"/>
              </a:rPr>
              <a:t>Estate Planning</a:t>
            </a:r>
            <a:endParaRPr sz="1900" dirty="0">
              <a:solidFill>
                <a:schemeClr val="accent1"/>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Google Shape;64;p1" descr="A picture containing logo&#10;&#10;Description automatically generated">
            <a:extLst>
              <a:ext uri="{FF2B5EF4-FFF2-40B4-BE49-F238E27FC236}">
                <a16:creationId xmlns:a16="http://schemas.microsoft.com/office/drawing/2014/main" id="{2DAD7548-DA5F-0DC9-24B3-5C1A37EF3E6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313" y="500063"/>
            <a:ext cx="754062"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88;p1">
            <a:extLst>
              <a:ext uri="{FF2B5EF4-FFF2-40B4-BE49-F238E27FC236}">
                <a16:creationId xmlns:a16="http://schemas.microsoft.com/office/drawing/2014/main" id="{B588E761-A0B8-AD7A-7AF7-637B4A00CC55}"/>
              </a:ext>
            </a:extLst>
          </p:cNvPr>
          <p:cNvSpPr txBox="1">
            <a:spLocks noChangeArrowheads="1"/>
          </p:cNvSpPr>
          <p:nvPr/>
        </p:nvSpPr>
        <p:spPr bwMode="auto">
          <a:xfrm>
            <a:off x="4430713" y="357188"/>
            <a:ext cx="1717675" cy="557212"/>
          </a:xfrm>
          <a:prstGeom prst="rect">
            <a:avLst/>
          </a:prstGeom>
          <a:noFill/>
          <a:ln>
            <a:noFill/>
          </a:ln>
        </p:spPr>
        <p:txBody>
          <a:bodyPr lIns="0" tIns="0" rIns="0" bIns="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95000"/>
              </a:lnSpc>
              <a:buClr>
                <a:schemeClr val="accent1"/>
              </a:buClr>
              <a:buSzPts val="1900"/>
              <a:defRPr/>
            </a:pPr>
            <a:r>
              <a:rPr lang="en-US" altLang="en-US" sz="1200" dirty="0">
                <a:solidFill>
                  <a:schemeClr val="tx2"/>
                </a:solidFill>
                <a:latin typeface="Arial"/>
                <a:cs typeface="Arial"/>
              </a:rPr>
              <a:t>Estate Planning</a:t>
            </a:r>
            <a:endParaRPr lang="en-US" altLang="en-US" sz="1200" b="1" dirty="0">
              <a:solidFill>
                <a:schemeClr val="tx2"/>
              </a:solidFill>
            </a:endParaRPr>
          </a:p>
        </p:txBody>
      </p:sp>
      <p:cxnSp>
        <p:nvCxnSpPr>
          <p:cNvPr id="7" name="Straight Connector 6">
            <a:extLst>
              <a:ext uri="{FF2B5EF4-FFF2-40B4-BE49-F238E27FC236}">
                <a16:creationId xmlns:a16="http://schemas.microsoft.com/office/drawing/2014/main" id="{4B017A48-1E9E-25E4-9D63-23E139899B02}"/>
              </a:ext>
            </a:extLst>
          </p:cNvPr>
          <p:cNvCxnSpPr/>
          <p:nvPr/>
        </p:nvCxnSpPr>
        <p:spPr>
          <a:xfrm>
            <a:off x="6334125" y="442913"/>
            <a:ext cx="0" cy="38576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Google Shape;86;p2">
            <a:extLst>
              <a:ext uri="{FF2B5EF4-FFF2-40B4-BE49-F238E27FC236}">
                <a16:creationId xmlns:a16="http://schemas.microsoft.com/office/drawing/2014/main" id="{F0F28846-EF77-C091-0C22-960229098F89}"/>
              </a:ext>
            </a:extLst>
          </p:cNvPr>
          <p:cNvSpPr txBox="1">
            <a:spLocks/>
          </p:cNvSpPr>
          <p:nvPr/>
        </p:nvSpPr>
        <p:spPr>
          <a:xfrm>
            <a:off x="3425825" y="9717545"/>
            <a:ext cx="3889375" cy="274637"/>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marR="0" lvl="0" indent="-228600" algn="r" rtl="0">
              <a:lnSpc>
                <a:spcPct val="100000"/>
              </a:lnSpc>
              <a:spcBef>
                <a:spcPts val="0"/>
              </a:spcBef>
              <a:spcAft>
                <a:spcPts val="0"/>
              </a:spcAft>
              <a:buClr>
                <a:srgbClr val="7C7D80"/>
              </a:buClr>
              <a:buSzPts val="650"/>
              <a:buFont typeface="Arial"/>
              <a:buNone/>
              <a:defRPr sz="650" b="0" i="0" u="none" strike="noStrike" cap="none">
                <a:solidFill>
                  <a:srgbClr val="7C7D80"/>
                </a:solidFill>
                <a:latin typeface="Arial"/>
                <a:ea typeface="Arial"/>
                <a:cs typeface="Arial"/>
                <a:sym typeface="Arial"/>
              </a:defRPr>
            </a:lvl1pPr>
            <a:lvl2pPr marL="914400" marR="0" lvl="1" indent="-342900" algn="l" rtl="0">
              <a:lnSpc>
                <a:spcPct val="100000"/>
              </a:lnSpc>
              <a:spcBef>
                <a:spcPts val="3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2pPr>
            <a:lvl3pPr marL="1371600" marR="0" lvl="2"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3pPr>
            <a:lvl4pPr marL="1828800" marR="0" lvl="3"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4pPr>
            <a:lvl5pPr marL="2286000" marR="0" lvl="4"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6pPr>
            <a:lvl7pPr marL="3200400" marR="0" lvl="6"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7pPr>
            <a:lvl8pPr marL="3657600" marR="0" lvl="7"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8pPr>
            <a:lvl9pPr marL="4114800" marR="0" lvl="8"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9pPr>
          </a:lstStyle>
          <a:p>
            <a:pPr marL="0" indent="0" eaLnBrk="1" fontAlgn="auto" hangingPunct="1">
              <a:buSzPts val="600"/>
              <a:defRPr/>
            </a:pPr>
            <a:r>
              <a:rPr lang="nb-NO" kern="0" dirty="0"/>
              <a:t>L0522023048[exp0524][All States][DC,GU,MP,PR,VI] </a:t>
            </a:r>
            <a:r>
              <a:rPr lang="en-US" kern="0" dirty="0"/>
              <a:t>© 2023 MetLife Services and Solutions, LLC.</a:t>
            </a:r>
          </a:p>
          <a:p>
            <a:pPr marL="0" indent="0" eaLnBrk="1" fontAlgn="auto" hangingPunct="1">
              <a:buSzPts val="600"/>
              <a:defRPr/>
            </a:pPr>
            <a:endParaRPr lang="en-US" kern="0" dirty="0"/>
          </a:p>
        </p:txBody>
      </p:sp>
      <p:sp>
        <p:nvSpPr>
          <p:cNvPr id="4103" name="Google Shape;99;p2">
            <a:extLst>
              <a:ext uri="{FF2B5EF4-FFF2-40B4-BE49-F238E27FC236}">
                <a16:creationId xmlns:a16="http://schemas.microsoft.com/office/drawing/2014/main" id="{08202085-EE64-FA8C-6CA9-D05AA8EB0B41}"/>
              </a:ext>
            </a:extLst>
          </p:cNvPr>
          <p:cNvSpPr txBox="1">
            <a:spLocks noChangeArrowheads="1"/>
          </p:cNvSpPr>
          <p:nvPr/>
        </p:nvSpPr>
        <p:spPr bwMode="auto">
          <a:xfrm>
            <a:off x="2565400" y="9582607"/>
            <a:ext cx="47498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914400" indent="-342900">
              <a:defRPr>
                <a:solidFill>
                  <a:schemeClr val="tx1"/>
                </a:solidFill>
                <a:latin typeface="Arial" panose="020B0604020202020204" pitchFamily="34" charset="0"/>
              </a:defRPr>
            </a:lvl2pPr>
            <a:lvl3pPr marL="1371600" indent="-342900">
              <a:defRPr>
                <a:solidFill>
                  <a:schemeClr val="tx1"/>
                </a:solidFill>
                <a:latin typeface="Arial" panose="020B0604020202020204" pitchFamily="34" charset="0"/>
              </a:defRPr>
            </a:lvl3pPr>
            <a:lvl4pPr marL="1828800" indent="-342900">
              <a:defRPr>
                <a:solidFill>
                  <a:schemeClr val="tx1"/>
                </a:solidFill>
                <a:latin typeface="Arial" panose="020B0604020202020204" pitchFamily="34" charset="0"/>
              </a:defRPr>
            </a:lvl4pPr>
            <a:lvl5pPr marL="2286000" indent="-342900">
              <a:defRPr>
                <a:solidFill>
                  <a:schemeClr val="tx1"/>
                </a:solidFill>
                <a:latin typeface="Arial" panose="020B0604020202020204" pitchFamily="34" charset="0"/>
              </a:defRPr>
            </a:lvl5pPr>
            <a:lvl6pPr marL="2743200" indent="-342900" defTabSz="457200" eaLnBrk="0" fontAlgn="base" hangingPunct="0">
              <a:spcBef>
                <a:spcPct val="0"/>
              </a:spcBef>
              <a:spcAft>
                <a:spcPct val="0"/>
              </a:spcAft>
              <a:defRPr>
                <a:solidFill>
                  <a:schemeClr val="tx1"/>
                </a:solidFill>
                <a:latin typeface="Arial" panose="020B0604020202020204" pitchFamily="34" charset="0"/>
              </a:defRPr>
            </a:lvl6pPr>
            <a:lvl7pPr marL="3200400" indent="-342900" defTabSz="457200" eaLnBrk="0" fontAlgn="base" hangingPunct="0">
              <a:spcBef>
                <a:spcPct val="0"/>
              </a:spcBef>
              <a:spcAft>
                <a:spcPct val="0"/>
              </a:spcAft>
              <a:defRPr>
                <a:solidFill>
                  <a:schemeClr val="tx1"/>
                </a:solidFill>
                <a:latin typeface="Arial" panose="020B0604020202020204" pitchFamily="34" charset="0"/>
              </a:defRPr>
            </a:lvl7pPr>
            <a:lvl8pPr marL="3657600" indent="-342900" defTabSz="457200" eaLnBrk="0" fontAlgn="base" hangingPunct="0">
              <a:spcBef>
                <a:spcPct val="0"/>
              </a:spcBef>
              <a:spcAft>
                <a:spcPct val="0"/>
              </a:spcAft>
              <a:defRPr>
                <a:solidFill>
                  <a:schemeClr val="tx1"/>
                </a:solidFill>
                <a:latin typeface="Arial" panose="020B0604020202020204" pitchFamily="34" charset="0"/>
              </a:defRPr>
            </a:lvl8pPr>
            <a:lvl9pPr marL="4114800" indent="-342900" defTabSz="4572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buClr>
                <a:srgbClr val="7C7D80"/>
              </a:buClr>
              <a:buSzPts val="800"/>
              <a:buFont typeface="Arial" panose="020B0604020202020204" pitchFamily="34" charset="0"/>
              <a:buNone/>
            </a:pPr>
            <a:r>
              <a:rPr lang="en-US" altLang="en-US" sz="800" b="1" dirty="0">
                <a:solidFill>
                  <a:srgbClr val="7C7D80"/>
                </a:solidFill>
                <a:cs typeface="Arial" panose="020B0604020202020204" pitchFamily="34" charset="0"/>
                <a:sym typeface="Arial" panose="020B0604020202020204" pitchFamily="34" charset="0"/>
              </a:rPr>
              <a:t>Metropolitan Life Insurance Company  |  200 Park Avenue  |  New York, NY 10166</a:t>
            </a:r>
          </a:p>
        </p:txBody>
      </p:sp>
      <p:sp>
        <p:nvSpPr>
          <p:cNvPr id="20" name="Text Placeholder 78">
            <a:extLst>
              <a:ext uri="{FF2B5EF4-FFF2-40B4-BE49-F238E27FC236}">
                <a16:creationId xmlns:a16="http://schemas.microsoft.com/office/drawing/2014/main" id="{17A42B26-0F75-7610-D0E0-83EC2C07003F}"/>
              </a:ext>
            </a:extLst>
          </p:cNvPr>
          <p:cNvSpPr>
            <a:spLocks noGrp="1"/>
          </p:cNvSpPr>
          <p:nvPr/>
        </p:nvSpPr>
        <p:spPr bwMode="auto">
          <a:xfrm>
            <a:off x="484631" y="8038746"/>
            <a:ext cx="6784531" cy="1259461"/>
          </a:xfrm>
          <a:prstGeom prst="rect">
            <a:avLst/>
          </a:prstGeom>
          <a:noFill/>
          <a:ln>
            <a:noFill/>
          </a:ln>
        </p:spPr>
        <p:style>
          <a:lnRef idx="0">
            <a:scrgbClr r="0" g="0" b="0"/>
          </a:lnRef>
          <a:fillRef idx="0">
            <a:scrgbClr r="0" g="0" b="0"/>
          </a:fillRef>
          <a:effectRef idx="0">
            <a:scrgbClr r="0" g="0" b="0"/>
          </a:effectRef>
          <a:fontRef idx="major"/>
        </p:style>
        <p:txBody>
          <a:bodyPr lIns="0" tIns="0" rIns="0" bIns="0" anchor="b" anchorCtr="0"/>
          <a:lstStyle>
            <a:lvl1pPr marL="114300" indent="-114300" algn="l" defTabSz="776288" rtl="0" eaLnBrk="0" fontAlgn="base" hangingPunct="0">
              <a:spcBef>
                <a:spcPct val="0"/>
              </a:spcBef>
              <a:spcAft>
                <a:spcPts val="400"/>
              </a:spcAft>
              <a:buFont typeface="+mj-lt"/>
              <a:buAutoNum type="arabicPeriod"/>
              <a:defRPr sz="700" kern="1200">
                <a:solidFill>
                  <a:schemeClr val="tx2">
                    <a:lumMod val="75000"/>
                  </a:schemeClr>
                </a:solidFill>
                <a:latin typeface="+mj-lt"/>
                <a:ea typeface="+mj-ea"/>
                <a:cs typeface="+mj-cs"/>
              </a:defRPr>
            </a:lvl1pPr>
            <a:lvl2pPr marL="0" indent="0" algn="l" defTabSz="776288" rtl="0" eaLnBrk="0" fontAlgn="base" hangingPunct="0">
              <a:spcBef>
                <a:spcPts val="200"/>
              </a:spcBef>
              <a:spcAft>
                <a:spcPct val="0"/>
              </a:spcAft>
              <a:buFont typeface="Arial" panose="020B0604020202020204" pitchFamily="34" charset="0"/>
              <a:buNone/>
              <a:defRPr sz="1000" kern="1200">
                <a:solidFill>
                  <a:schemeClr val="tx1"/>
                </a:solidFill>
                <a:latin typeface="+mj-lt"/>
                <a:ea typeface="+mj-ea"/>
                <a:cs typeface="+mj-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9pPr>
          </a:lstStyle>
          <a:p>
            <a:pPr marL="117475" indent="-109538" defTabSz="777240" eaLnBrk="1" fontAlgn="auto" hangingPunct="1">
              <a:spcBef>
                <a:spcPts val="0"/>
              </a:spcBef>
              <a:spcAft>
                <a:spcPts val="300"/>
              </a:spcAft>
              <a:buFont typeface="+mj-lt"/>
              <a:buAutoNum type="arabicPeriod"/>
              <a:defRPr/>
            </a:pPr>
            <a:r>
              <a:rPr lang="en-US" dirty="0">
                <a:solidFill>
                  <a:schemeClr val="tx1">
                    <a:lumMod val="50000"/>
                    <a:lumOff val="50000"/>
                  </a:schemeClr>
                </a:solidFill>
              </a:rPr>
              <a:t>Digital Estate Planning is not available for customers sitused in FL or located in GU, PR and VI. It is not included with dependent life coverages. Domestic Partnerships are not currently supported however members in a domestic partnership may use a MetLife Legal Plans attorney for their planning needs. Online Notary is not available in all states. If you are unable to access the legalplans.com/estateplanning website, you can find a network attorney by calling MetLife Legal Plans at 1-800-821-6400, Monday through Friday, 8am-8pm EST. You will need to provide your company name, customer number and the last 4 digits of the policyholder's social security </a:t>
            </a:r>
            <a:r>
              <a:rPr lang="en-US" dirty="0" err="1">
                <a:solidFill>
                  <a:schemeClr val="tx1">
                    <a:lumMod val="50000"/>
                    <a:lumOff val="50000"/>
                  </a:schemeClr>
                </a:solidFill>
              </a:rPr>
              <a:t>number.Group</a:t>
            </a:r>
            <a:r>
              <a:rPr lang="en-US" dirty="0">
                <a:solidFill>
                  <a:schemeClr val="tx1">
                    <a:lumMod val="50000"/>
                    <a:lumOff val="50000"/>
                  </a:schemeClr>
                </a:solidFill>
              </a:rPr>
              <a:t> legal plans are provided by MetLife Legal Plans, Inc., Cleveland, OH. In certain states, group legal plans are provided through insurance coverage underwritten by  Metropolitan General Insurance Company, Warwick, RI.</a:t>
            </a:r>
          </a:p>
          <a:p>
            <a:pPr marL="117475" indent="-109538" defTabSz="777240" eaLnBrk="1" fontAlgn="auto" hangingPunct="1">
              <a:spcBef>
                <a:spcPts val="0"/>
              </a:spcBef>
              <a:spcAft>
                <a:spcPts val="300"/>
              </a:spcAft>
              <a:buFont typeface="+mj-lt"/>
              <a:buAutoNum type="arabicPeriod"/>
              <a:defRPr/>
            </a:pPr>
            <a:r>
              <a:rPr lang="en-US" dirty="0">
                <a:solidFill>
                  <a:schemeClr val="tx1">
                    <a:lumMod val="50000"/>
                    <a:lumOff val="50000"/>
                  </a:schemeClr>
                </a:solidFill>
                <a:effectLst/>
                <a:latin typeface="Arial" panose="020B0604020202020204" pitchFamily="34" charset="0"/>
              </a:rPr>
              <a:t>MetLife’s 2020 Premature Death Study.</a:t>
            </a:r>
          </a:p>
          <a:p>
            <a:pPr marL="117475" indent="-109538" defTabSz="777240" eaLnBrk="1" fontAlgn="auto" hangingPunct="1">
              <a:spcBef>
                <a:spcPts val="0"/>
              </a:spcBef>
              <a:spcAft>
                <a:spcPts val="300"/>
              </a:spcAft>
              <a:buFont typeface="+mj-lt"/>
              <a:buAutoNum type="arabicPeriod"/>
              <a:defRPr/>
            </a:pPr>
            <a:r>
              <a:rPr lang="en-US" dirty="0">
                <a:solidFill>
                  <a:schemeClr val="tx1">
                    <a:lumMod val="50000"/>
                    <a:lumOff val="50000"/>
                  </a:schemeClr>
                </a:solidFill>
                <a:effectLst/>
                <a:latin typeface="Arial" panose="020B0604020202020204" pitchFamily="34" charset="0"/>
              </a:rPr>
              <a:t>Allied Services Integrated Health System Passion for Palliation &amp; End of Life Care https://www.allied-services.org/news/2018/january/passion-for-palliation-end-of-life-care/. April 2023.</a:t>
            </a:r>
          </a:p>
          <a:p>
            <a:pPr marL="0" indent="0" defTabSz="777240" eaLnBrk="1" fontAlgn="auto" hangingPunct="1">
              <a:lnSpc>
                <a:spcPts val="740"/>
              </a:lnSpc>
              <a:spcBef>
                <a:spcPts val="0"/>
              </a:spcBef>
              <a:spcAft>
                <a:spcPts val="200"/>
              </a:spcAft>
              <a:buFont typeface="+mj-lt"/>
              <a:buNone/>
              <a:defRPr/>
            </a:pPr>
            <a:endParaRPr lang="en-US" dirty="0"/>
          </a:p>
          <a:p>
            <a:pPr marL="0" indent="0" defTabSz="777240" eaLnBrk="1" fontAlgn="auto" hangingPunct="1">
              <a:lnSpc>
                <a:spcPts val="740"/>
              </a:lnSpc>
              <a:spcBef>
                <a:spcPts val="0"/>
              </a:spcBef>
              <a:spcAft>
                <a:spcPts val="200"/>
              </a:spcAft>
              <a:buFont typeface="+mj-lt"/>
              <a:buNone/>
              <a:defRPr/>
            </a:pPr>
            <a:endParaRPr lang="en-US" dirty="0"/>
          </a:p>
        </p:txBody>
      </p:sp>
      <p:sp>
        <p:nvSpPr>
          <p:cNvPr id="21" name="Text Placeholder 73">
            <a:extLst>
              <a:ext uri="{FF2B5EF4-FFF2-40B4-BE49-F238E27FC236}">
                <a16:creationId xmlns:a16="http://schemas.microsoft.com/office/drawing/2014/main" id="{551DB578-F99B-02BF-8EFC-D951399620FC}"/>
              </a:ext>
            </a:extLst>
          </p:cNvPr>
          <p:cNvSpPr>
            <a:spLocks noGrp="1"/>
          </p:cNvSpPr>
          <p:nvPr/>
        </p:nvSpPr>
        <p:spPr bwMode="auto">
          <a:xfrm>
            <a:off x="471712" y="1704923"/>
            <a:ext cx="6828973" cy="2645962"/>
          </a:xfrm>
          <a:prstGeom prst="rect">
            <a:avLst/>
          </a:prstGeom>
          <a:noFill/>
          <a:ln>
            <a:noFill/>
          </a:ln>
        </p:spPr>
        <p:style>
          <a:lnRef idx="0">
            <a:scrgbClr r="0" g="0" b="0"/>
          </a:lnRef>
          <a:fillRef idx="0">
            <a:scrgbClr r="0" g="0" b="0"/>
          </a:fillRef>
          <a:effectRef idx="0">
            <a:scrgbClr r="0" g="0" b="0"/>
          </a:effectRef>
          <a:fontRef idx="major"/>
        </p:style>
        <p:txBody>
          <a:bodyPr lIns="0" tIns="0" rIns="0" bIns="0"/>
          <a:lstStyle>
            <a:lvl1pPr marL="117475" indent="-117475" algn="l" defTabSz="776288" rtl="0" eaLnBrk="0" fontAlgn="base" hangingPunct="0">
              <a:spcBef>
                <a:spcPts val="500"/>
              </a:spcBef>
              <a:spcAft>
                <a:spcPts val="0"/>
              </a:spcAft>
              <a:buFont typeface="Arial" panose="020B0604020202020204" pitchFamily="34" charset="0"/>
              <a:buChar char="•"/>
              <a:defRPr sz="1000" b="0" kern="1200">
                <a:solidFill>
                  <a:schemeClr val="tx1"/>
                </a:solidFill>
                <a:latin typeface="+mj-lt"/>
                <a:ea typeface="+mj-ea"/>
                <a:cs typeface="+mj-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9pPr>
          </a:lstStyle>
          <a:p>
            <a:pPr marL="171450" indent="-171450" defTabSz="777240" eaLnBrk="1" fontAlgn="auto" hangingPunct="1">
              <a:defRPr/>
            </a:pPr>
            <a:r>
              <a:rPr lang="en-US" sz="1100" b="1" dirty="0">
                <a:latin typeface="+mn-lt"/>
              </a:rPr>
              <a:t>Who may use the Digital Estate Planning services? </a:t>
            </a:r>
            <a:r>
              <a:rPr lang="en-US" sz="1100" dirty="0">
                <a:latin typeface="+mn-lt"/>
              </a:rPr>
              <a:t>Our Digital Estate Planning solution is available to you and your legally married spouse when you, the employee, enrolled on our Optional Term Life Insurance.  The process is designed to work for most people, but if there are aspects of your estate that are more complicated, you might be directed to reach out to one of our network attorneys instead of using the online process.</a:t>
            </a:r>
          </a:p>
          <a:p>
            <a:pPr marL="171450" indent="-171450" defTabSz="777240" eaLnBrk="1" fontAlgn="auto" hangingPunct="1">
              <a:defRPr/>
            </a:pPr>
            <a:r>
              <a:rPr lang="en-US" sz="1100" b="1" dirty="0">
                <a:latin typeface="+mn-lt"/>
              </a:rPr>
              <a:t>How do I access these online estate planning services? </a:t>
            </a:r>
            <a:r>
              <a:rPr lang="en-US" sz="1100" dirty="0">
                <a:latin typeface="+mn-lt"/>
              </a:rPr>
              <a:t>All you need to do is visit </a:t>
            </a:r>
            <a:r>
              <a:rPr lang="en-US" sz="1100" b="1" dirty="0">
                <a:solidFill>
                  <a:srgbClr val="0070C0"/>
                </a:solidFill>
                <a:latin typeface="+mn-lt"/>
              </a:rPr>
              <a:t>legalplans.com/estateplanning </a:t>
            </a:r>
            <a:r>
              <a:rPr lang="en-US" sz="1100" dirty="0">
                <a:latin typeface="+mn-lt"/>
              </a:rPr>
              <a:t>and follow the online instructions. You will need to create an account using the email and password of your choice.</a:t>
            </a:r>
          </a:p>
          <a:p>
            <a:pPr marL="171450" indent="-171450" defTabSz="777240" eaLnBrk="1" fontAlgn="auto" hangingPunct="1">
              <a:defRPr/>
            </a:pPr>
            <a:r>
              <a:rPr lang="en-US" sz="1100" b="1" dirty="0">
                <a:latin typeface="+mn-lt"/>
              </a:rPr>
              <a:t>Can I still access the in-person Will Preparation service? </a:t>
            </a:r>
            <a:r>
              <a:rPr lang="en-US" sz="1100" dirty="0">
                <a:latin typeface="+mn-lt"/>
              </a:rPr>
              <a:t>Yes. If you are eligible for MetLife’s Will Preparation services today, you will continue to be able to work with an attorney directly for your estate planning needs.</a:t>
            </a:r>
          </a:p>
        </p:txBody>
      </p:sp>
      <p:sp>
        <p:nvSpPr>
          <p:cNvPr id="26" name="Text Placeholder 64">
            <a:extLst>
              <a:ext uri="{FF2B5EF4-FFF2-40B4-BE49-F238E27FC236}">
                <a16:creationId xmlns:a16="http://schemas.microsoft.com/office/drawing/2014/main" id="{1FC8DC90-C631-EBFB-4889-FE8E1CE72B18}"/>
              </a:ext>
            </a:extLst>
          </p:cNvPr>
          <p:cNvSpPr txBox="1">
            <a:spLocks noChangeArrowheads="1"/>
          </p:cNvSpPr>
          <p:nvPr/>
        </p:nvSpPr>
        <p:spPr bwMode="auto">
          <a:xfrm>
            <a:off x="456884" y="1011423"/>
            <a:ext cx="5922962" cy="557213"/>
          </a:xfrm>
          <a:prstGeom prst="rect">
            <a:avLst/>
          </a:prstGeom>
          <a:noFill/>
          <a:ln>
            <a:noFill/>
          </a:ln>
        </p:spPr>
        <p:style>
          <a:lnRef idx="0">
            <a:scrgbClr r="0" g="0" b="0"/>
          </a:lnRef>
          <a:fillRef idx="0">
            <a:scrgbClr r="0" g="0" b="0"/>
          </a:fillRef>
          <a:effectRef idx="0">
            <a:scrgbClr r="0" g="0" b="0"/>
          </a:effectRef>
          <a:fontRef idx="major"/>
        </p:style>
        <p:txBody>
          <a:bodyPr lIns="0" rIns="0" anchor="b"/>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r>
              <a:rPr lang="en-US" altLang="en-US" dirty="0">
                <a:solidFill>
                  <a:srgbClr val="0290DA"/>
                </a:solidFill>
                <a:latin typeface="Georgia" panose="02040502050405020303" pitchFamily="18" charset="0"/>
              </a:rPr>
              <a:t>Frequently Asked Questions:</a:t>
            </a:r>
          </a:p>
        </p:txBody>
      </p:sp>
      <p:pic>
        <p:nvPicPr>
          <p:cNvPr id="6" name="Picture 5">
            <a:extLst>
              <a:ext uri="{FF2B5EF4-FFF2-40B4-BE49-F238E27FC236}">
                <a16:creationId xmlns:a16="http://schemas.microsoft.com/office/drawing/2014/main" id="{1047033A-9C1A-E4E0-9073-4B62AA41A217}"/>
              </a:ext>
            </a:extLst>
          </p:cNvPr>
          <p:cNvPicPr>
            <a:picLocks noChangeAspect="1"/>
          </p:cNvPicPr>
          <p:nvPr/>
        </p:nvPicPr>
        <p:blipFill rotWithShape="1">
          <a:blip r:embed="rId5"/>
          <a:srcRect l="1" t="37609" r="53078" b="40707"/>
          <a:stretch/>
        </p:blipFill>
        <p:spPr>
          <a:xfrm>
            <a:off x="238151" y="9361029"/>
            <a:ext cx="1280160" cy="457200"/>
          </a:xfrm>
          <a:prstGeom prst="rect">
            <a:avLst/>
          </a:prstGeom>
        </p:spPr>
      </p:pic>
      <p:sp>
        <p:nvSpPr>
          <p:cNvPr id="3" name="Rectangle 2">
            <a:extLst>
              <a:ext uri="{FF2B5EF4-FFF2-40B4-BE49-F238E27FC236}">
                <a16:creationId xmlns:a16="http://schemas.microsoft.com/office/drawing/2014/main" id="{A5F1410B-8C85-9E02-8702-5B01CD7F576D}"/>
              </a:ext>
            </a:extLst>
          </p:cNvPr>
          <p:cNvSpPr/>
          <p:nvPr/>
        </p:nvSpPr>
        <p:spPr>
          <a:xfrm>
            <a:off x="478128" y="5463162"/>
            <a:ext cx="6837072" cy="86376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67;p1">
            <a:extLst>
              <a:ext uri="{FF2B5EF4-FFF2-40B4-BE49-F238E27FC236}">
                <a16:creationId xmlns:a16="http://schemas.microsoft.com/office/drawing/2014/main" id="{31859300-F13C-3031-8201-66AF19F6C48F}"/>
              </a:ext>
            </a:extLst>
          </p:cNvPr>
          <p:cNvSpPr txBox="1">
            <a:spLocks noChangeArrowheads="1"/>
          </p:cNvSpPr>
          <p:nvPr/>
        </p:nvSpPr>
        <p:spPr bwMode="auto">
          <a:xfrm>
            <a:off x="639059" y="5605999"/>
            <a:ext cx="3551534" cy="58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200"/>
            </a:pPr>
            <a:r>
              <a:rPr lang="en-US" altLang="en-US" sz="1300" b="1" dirty="0">
                <a:solidFill>
                  <a:srgbClr val="0070C0"/>
                </a:solidFill>
                <a:latin typeface="Arial"/>
                <a:cs typeface="Arial"/>
              </a:rPr>
              <a:t>Enroll at www.legalplans.com/estateplanning </a:t>
            </a:r>
            <a:br>
              <a:rPr lang="en-US" altLang="en-US" sz="1200" b="1" strike="sngStrike" dirty="0"/>
            </a:br>
            <a:r>
              <a:rPr lang="en-US" altLang="en-US" sz="1200" dirty="0">
                <a:latin typeface="Arial"/>
                <a:cs typeface="Arial"/>
              </a:rPr>
              <a:t>or contact your HR representative to </a:t>
            </a:r>
            <a:r>
              <a:rPr lang="en-US" altLang="en-US" sz="1200" b="1" dirty="0">
                <a:solidFill>
                  <a:srgbClr val="0070C0"/>
                </a:solidFill>
                <a:latin typeface="Arial"/>
                <a:cs typeface="Arial"/>
              </a:rPr>
              <a:t>learn more</a:t>
            </a:r>
            <a:r>
              <a:rPr lang="en-US" altLang="en-US" sz="1200" dirty="0">
                <a:solidFill>
                  <a:schemeClr val="tx1"/>
                </a:solidFill>
                <a:latin typeface="Arial"/>
                <a:cs typeface="Arial"/>
              </a:rPr>
              <a:t>.</a:t>
            </a:r>
            <a:endParaRPr lang="en-US" altLang="en-US" sz="1300" dirty="0">
              <a:solidFill>
                <a:srgbClr val="FF00FF"/>
              </a:solidFill>
            </a:endParaRPr>
          </a:p>
        </p:txBody>
      </p:sp>
      <p:pic>
        <p:nvPicPr>
          <p:cNvPr id="13" name="Picture 12">
            <a:extLst>
              <a:ext uri="{FF2B5EF4-FFF2-40B4-BE49-F238E27FC236}">
                <a16:creationId xmlns:a16="http://schemas.microsoft.com/office/drawing/2014/main" id="{9F0AC608-9DF0-6893-27E0-D559DAC31E34}"/>
              </a:ext>
            </a:extLst>
          </p:cNvPr>
          <p:cNvPicPr>
            <a:picLocks/>
          </p:cNvPicPr>
          <p:nvPr/>
        </p:nvPicPr>
        <p:blipFill>
          <a:blip r:embed="rId6"/>
          <a:stretch>
            <a:fillRect/>
          </a:stretch>
        </p:blipFill>
        <p:spPr>
          <a:xfrm>
            <a:off x="478127" y="5442979"/>
            <a:ext cx="6837051" cy="70212"/>
          </a:xfrm>
          <a:prstGeom prst="rect">
            <a:avLst/>
          </a:prstGeom>
        </p:spPr>
      </p:pic>
      <p:sp>
        <p:nvSpPr>
          <p:cNvPr id="14" name="Google Shape;67;p1">
            <a:extLst>
              <a:ext uri="{FF2B5EF4-FFF2-40B4-BE49-F238E27FC236}">
                <a16:creationId xmlns:a16="http://schemas.microsoft.com/office/drawing/2014/main" id="{DAF2FA70-B966-1D48-9281-A9D2BC04A16B}"/>
              </a:ext>
            </a:extLst>
          </p:cNvPr>
          <p:cNvSpPr txBox="1">
            <a:spLocks noChangeArrowheads="1"/>
          </p:cNvSpPr>
          <p:nvPr/>
        </p:nvSpPr>
        <p:spPr bwMode="auto">
          <a:xfrm>
            <a:off x="4430714" y="5605999"/>
            <a:ext cx="2702628" cy="62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200"/>
            </a:pPr>
            <a:r>
              <a:rPr lang="en-US" altLang="en-US" sz="1300" b="1" dirty="0">
                <a:latin typeface="Arial"/>
                <a:cs typeface="Arial"/>
              </a:rPr>
              <a:t>Get started today by visiting </a:t>
            </a:r>
            <a:r>
              <a:rPr lang="en-US" altLang="en-US" sz="1200" dirty="0">
                <a:latin typeface="Arial"/>
                <a:cs typeface="Arial"/>
              </a:rPr>
              <a:t>www.legalplans.com/estateplanning</a:t>
            </a:r>
            <a:endParaRPr lang="en-US" altLang="en-US" sz="1200" dirty="0">
              <a:solidFill>
                <a:srgbClr val="FF00FF"/>
              </a:solidFill>
            </a:endParaRPr>
          </a:p>
          <a:p>
            <a:pPr eaLnBrk="1" hangingPunct="1">
              <a:spcBef>
                <a:spcPts val="600"/>
              </a:spcBef>
              <a:buSzPts val="1400"/>
            </a:pPr>
            <a:endParaRPr lang="en-US" altLang="en-US" sz="1300" b="1" dirty="0"/>
          </a:p>
        </p:txBody>
      </p:sp>
    </p:spTree>
    <p:custDataLst>
      <p:tags r:id="rId1"/>
    </p:custDataLst>
    <p:extLst>
      <p:ext uri="{BB962C8B-B14F-4D97-AF65-F5344CB8AC3E}">
        <p14:creationId xmlns:p14="http://schemas.microsoft.com/office/powerpoint/2010/main" val="37636931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oduct Overview Slipsheet">
  <a:themeElements>
    <a:clrScheme name="ML 2021">
      <a:dk1>
        <a:sysClr val="windowText" lastClr="000000"/>
      </a:dk1>
      <a:lt1>
        <a:sysClr val="window" lastClr="FFFFFF"/>
      </a:lt1>
      <a:dk2>
        <a:srgbClr val="A7A8AA"/>
      </a:dk2>
      <a:lt2>
        <a:srgbClr val="D9D9D6"/>
      </a:lt2>
      <a:accent1>
        <a:srgbClr val="0090DA"/>
      </a:accent1>
      <a:accent2>
        <a:srgbClr val="A4CE4E"/>
      </a:accent2>
      <a:accent3>
        <a:srgbClr val="00ACA0"/>
      </a:accent3>
      <a:accent4>
        <a:srgbClr val="0061A0"/>
      </a:accent4>
      <a:accent5>
        <a:srgbClr val="5F259F"/>
      </a:accent5>
      <a:accent6>
        <a:srgbClr val="DB0A5B"/>
      </a:accent6>
      <a:hlink>
        <a:srgbClr val="0061A0"/>
      </a:hlink>
      <a:folHlink>
        <a:srgbClr val="A7A8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2a93d74-f6e3-48a0-863c-b69df431d8ab" xsi:nil="true"/>
    <lcf76f155ced4ddcb4097134ff3c332f xmlns="52b899bb-61be-46f6-b3da-4738aecc4a2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FD400B042C484AAE59CED6CA0D2828" ma:contentTypeVersion="15" ma:contentTypeDescription="Create a new document." ma:contentTypeScope="" ma:versionID="5ba80ffe2721c21a944e73ebf6027c42">
  <xsd:schema xmlns:xsd="http://www.w3.org/2001/XMLSchema" xmlns:xs="http://www.w3.org/2001/XMLSchema" xmlns:p="http://schemas.microsoft.com/office/2006/metadata/properties" xmlns:ns2="52b899bb-61be-46f6-b3da-4738aecc4a2c" xmlns:ns3="d16cd803-aa81-4d8e-9784-62a0925efa55" xmlns:ns4="d2a93d74-f6e3-48a0-863c-b69df431d8ab" targetNamespace="http://schemas.microsoft.com/office/2006/metadata/properties" ma:root="true" ma:fieldsID="4c152b8538ce2c035bd33fe4a0d789f9" ns2:_="" ns3:_="" ns4:_="">
    <xsd:import namespace="52b899bb-61be-46f6-b3da-4738aecc4a2c"/>
    <xsd:import namespace="d16cd803-aa81-4d8e-9784-62a0925efa55"/>
    <xsd:import namespace="d2a93d74-f6e3-48a0-863c-b69df431d8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b899bb-61be-46f6-b3da-4738aecc4a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f2fb0f5-e63c-4e8e-9ea5-5963d22110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16cd803-aa81-4d8e-9784-62a0925efa5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a93d74-f6e3-48a0-863c-b69df431d8ab"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1399ba6-d309-4e85-863b-b7c54a2daf65}" ma:internalName="TaxCatchAll" ma:showField="CatchAllData" ma:web="d16cd803-aa81-4d8e-9784-62a0925efa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990AE5-BF9C-4CCB-B45D-65DDF7B64CA3}">
  <ds:schemaRefs>
    <ds:schemaRef ds:uri="52b899bb-61be-46f6-b3da-4738aecc4a2c"/>
    <ds:schemaRef ds:uri="http://schemas.microsoft.com/office/2006/metadata/properties"/>
    <ds:schemaRef ds:uri="http://schemas.microsoft.com/office/2006/documentManagement/types"/>
    <ds:schemaRef ds:uri="http://purl.org/dc/terms/"/>
    <ds:schemaRef ds:uri="http://purl.org/dc/elements/1.1/"/>
    <ds:schemaRef ds:uri="http://purl.org/dc/dcmitype/"/>
    <ds:schemaRef ds:uri="http://www.w3.org/XML/1998/namespace"/>
    <ds:schemaRef ds:uri="d16cd803-aa81-4d8e-9784-62a0925efa55"/>
    <ds:schemaRef ds:uri="http://schemas.microsoft.com/office/infopath/2007/PartnerControls"/>
    <ds:schemaRef ds:uri="http://schemas.openxmlformats.org/package/2006/metadata/core-properties"/>
    <ds:schemaRef ds:uri="d2a93d74-f6e3-48a0-863c-b69df431d8ab"/>
  </ds:schemaRefs>
</ds:datastoreItem>
</file>

<file path=customXml/itemProps2.xml><?xml version="1.0" encoding="utf-8"?>
<ds:datastoreItem xmlns:ds="http://schemas.openxmlformats.org/officeDocument/2006/customXml" ds:itemID="{4BFE0933-0125-431D-9496-977251208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b899bb-61be-46f6-b3da-4738aecc4a2c"/>
    <ds:schemaRef ds:uri="d16cd803-aa81-4d8e-9784-62a0925efa55"/>
    <ds:schemaRef ds:uri="d2a93d74-f6e3-48a0-863c-b69df431d8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8A99D2-2FC2-4DC8-A38B-A0A457CF12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2447</TotalTime>
  <Words>670</Words>
  <Application>Microsoft Office PowerPoint</Application>
  <PresentationFormat>Custom</PresentationFormat>
  <Paragraphs>26</Paragraphs>
  <Slides>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Georgia</vt:lpstr>
      <vt:lpstr>Product Overview Slipsheet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Butler Bradford</dc:creator>
  <cp:lastModifiedBy>Torres, Auruna</cp:lastModifiedBy>
  <cp:revision>118</cp:revision>
  <dcterms:created xsi:type="dcterms:W3CDTF">2021-03-15T20:34:38Z</dcterms:created>
  <dcterms:modified xsi:type="dcterms:W3CDTF">2024-03-29T11:52:24Z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B2562677-76A6-4BB6-AA93-B7AAE1DB77A4</vt:lpwstr>
  </property>
  <property fmtid="{D5CDD505-2E9C-101B-9397-08002B2CF9AE}" pid="3" name="ArticulatePath">
    <vt:lpwstr>Presentation1</vt:lpwstr>
  </property>
  <property fmtid="{D5CDD505-2E9C-101B-9397-08002B2CF9AE}" pid="4" name="ContentTypeId">
    <vt:lpwstr>0x010100E1FD400B042C484AAE59CED6CA0D2828</vt:lpwstr>
  </property>
  <property fmtid="{D5CDD505-2E9C-101B-9397-08002B2CF9AE}" pid="5" name="pc3a60732cff4bd6a1032848edf6a57b">
    <vt:lpwstr/>
  </property>
  <property fmtid="{D5CDD505-2E9C-101B-9397-08002B2CF9AE}" pid="6" name="TaxKeywordTaxHTField">
    <vt:lpwstr/>
  </property>
  <property fmtid="{D5CDD505-2E9C-101B-9397-08002B2CF9AE}" pid="7" name="aa413b61045448e6bc230aa29a84eb0b">
    <vt:lpwstr/>
  </property>
  <property fmtid="{D5CDD505-2E9C-101B-9397-08002B2CF9AE}" pid="8" name="hae69c9a3b974f6ea09ed5059cd93782">
    <vt:lpwstr/>
  </property>
  <property fmtid="{D5CDD505-2E9C-101B-9397-08002B2CF9AE}" pid="9" name="o2a67a7f239d463099c84f831d9f71a7">
    <vt:lpwstr/>
  </property>
  <property fmtid="{D5CDD505-2E9C-101B-9397-08002B2CF9AE}" pid="10" name="TaxCatchAll">
    <vt:lpwstr/>
  </property>
</Properties>
</file>