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
  </p:notesMasterIdLst>
  <p:sldIdLst>
    <p:sldId id="271" r:id="rId5"/>
    <p:sldId id="273" r:id="rId6"/>
  </p:sldIdLst>
  <p:sldSz cx="7772400" cy="10058400"/>
  <p:notesSz cx="6858000" cy="9144000"/>
  <p:custDataLst>
    <p:tags r:id="rId8"/>
  </p:custData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pos="288">
          <p15:clr>
            <a:srgbClr val="A4A3A4"/>
          </p15:clr>
        </p15:guide>
        <p15:guide id="2" orient="horz" pos="528">
          <p15:clr>
            <a:srgbClr val="A4A3A4"/>
          </p15:clr>
        </p15:guide>
        <p15:guide id="3" pos="4608">
          <p15:clr>
            <a:srgbClr val="A4A3A4"/>
          </p15:clr>
        </p15:guide>
        <p15:guide id="4" pos="624">
          <p15:clr>
            <a:srgbClr val="A4A3A4"/>
          </p15:clr>
        </p15:guide>
        <p15:guide id="5" pos="4272">
          <p15:clr>
            <a:srgbClr val="A4A3A4"/>
          </p15:clr>
        </p15:guide>
        <p15:guide id="6" pos="792">
          <p15:clr>
            <a:srgbClr val="A4A3A4"/>
          </p15:clr>
        </p15:guide>
        <p15:guide id="7" pos="1128">
          <p15:clr>
            <a:srgbClr val="A4A3A4"/>
          </p15:clr>
        </p15:guide>
        <p15:guide id="8" pos="4128">
          <p15:clr>
            <a:srgbClr val="A4A3A4"/>
          </p15:clr>
        </p15:guide>
        <p15:guide id="9" pos="3768">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0F2186-F6BE-179B-3E1E-8CDABFC7A6AD}" name="Brett Schindler" initials="BS" userId="S::brett.schindler@merkle.com::f035a0f5-57ce-4ad3-8cdb-bf4682a0cca4" providerId="AD"/>
  <p188:author id="{D0D9CC8C-6FF4-57F8-1148-51BA1037213B}" name="Lovin, Melissa" initials="LM" userId="S::melissa.lovin@metlife.com::b386df19-bfd6-4e62-91f6-8b365b78a94d" providerId="AD"/>
  <p188:author id="{A7EF16DA-FC08-DC0A-3D48-3F84FF124B0C}" name="Lauren McClusick" initials="LM" userId="S::lmcclusick@merkleinc.com::f6c313a3-8cd0-4f95-9d41-3f4bfc041312" providerId="AD"/>
  <p188:author id="{F18EC8DA-72F4-7224-7CDC-EDFD2272572F}" name="Babula, Melissa" initials="BM" userId="S::melissa.babula@metlife.com::64e604bb-df8c-46b7-9d35-686fa08f5181" providerId="AD"/>
  <p188:author id="{6AA9A3E3-047F-1EF9-89A1-DDF202A2B21D}" name="Stephanie O'Brien" initials="SO" userId="S::stephanie.obrien@merkle.com::ad7a391b-d1c7-4366-83f7-02b366d027a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ynn Butler Bradford" initials="" lastIdx="39" clrIdx="0"/>
  <p:cmAuthor id="1" name="Melva Claiborne" initials="" lastIdx="2" clrIdx="1"/>
  <p:cmAuthor id="2" name="Jeannette Bordeau" initials="" lastIdx="12" clrIdx="2"/>
  <p:cmAuthor id="3" name="Vicki White" initials="" lastIdx="2" clrIdx="3"/>
  <p:cmAuthor id="4" name="Maier, Stephen" initials="" lastIdx="1" clrIdx="4"/>
  <p:cmAuthor id="5" name="Kientzler, Tom" initials="" lastIdx="2" clrIdx="5"/>
  <p:cmAuthor id="6" name="Rebane, Kai" initials="" lastIdx="6"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0DA"/>
    <a:srgbClr val="EC008C"/>
    <a:srgbClr val="8889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650" autoAdjust="0"/>
    <p:restoredTop sz="96052" autoAdjust="0"/>
  </p:normalViewPr>
  <p:slideViewPr>
    <p:cSldViewPr snapToGrid="0">
      <p:cViewPr>
        <p:scale>
          <a:sx n="96" d="100"/>
          <a:sy n="96" d="100"/>
        </p:scale>
        <p:origin x="58" y="-2021"/>
      </p:cViewPr>
      <p:guideLst>
        <p:guide pos="288"/>
        <p:guide orient="horz" pos="528"/>
        <p:guide pos="4608"/>
        <p:guide pos="624"/>
        <p:guide pos="4272"/>
        <p:guide pos="792"/>
        <p:guide pos="1128"/>
        <p:guide pos="4128"/>
        <p:guide pos="37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commentAuthors" Target="commentAuthors.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400D15-727E-BEA9-4B5F-0A7E27D309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1FC57BBC-8298-7EC9-9981-7CB6EC1284D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8176BE0-321D-F042-9FB0-813744E420E7}" type="datetimeFigureOut">
              <a:rPr lang="en-US"/>
              <a:pPr>
                <a:defRPr/>
              </a:pPr>
              <a:t>3/29/2024</a:t>
            </a:fld>
            <a:endParaRPr lang="en-US" dirty="0"/>
          </a:p>
        </p:txBody>
      </p:sp>
      <p:sp>
        <p:nvSpPr>
          <p:cNvPr id="4" name="Slide Image Placeholder 3">
            <a:extLst>
              <a:ext uri="{FF2B5EF4-FFF2-40B4-BE49-F238E27FC236}">
                <a16:creationId xmlns:a16="http://schemas.microsoft.com/office/drawing/2014/main" id="{F04387EE-3B48-3CE7-A0B2-B00F439C0A17}"/>
              </a:ext>
            </a:extLst>
          </p:cNvPr>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537AE03A-159C-2543-609D-92F5C44AFD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A8BEC10-E534-65E4-A8E4-F5F8FC1A2E4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07C2522C-1BC9-5E1B-4EB1-9332A461B27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4F5EB78-9D73-AE46-A4D1-5A9CACE56C2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oduct Overview Slipsheet pg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18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Overview Slipsheet pg 3">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594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ustDataLst>
      <p:tags r:id="rId4"/>
    </p:custDataLst>
  </p:cSld>
  <p:clrMap bg1="lt1" tx1="dk1" bg2="lt2" tx2="dk2" accent1="accent1" accent2="accent2" accent3="accent3" accent4="accent4" accent5="accent5" accent6="accent6" hlink="hlink" folHlink="folHlink"/>
  <p:sldLayoutIdLst>
    <p:sldLayoutId id="2147483673" r:id="rId1"/>
    <p:sldLayoutId id="2147483674" r:id="rId2"/>
  </p:sldLayoutIdLst>
  <p:hf sldNum="0" hdr="0" dt="0"/>
  <p:txStyles>
    <p:titleStyle>
      <a:lvl1pPr algn="l" defTabSz="776288" rtl="0" eaLnBrk="0" fontAlgn="base" hangingPunct="0">
        <a:spcBef>
          <a:spcPct val="0"/>
        </a:spcBef>
        <a:spcAft>
          <a:spcPct val="0"/>
        </a:spcAft>
        <a:defRPr b="1" kern="1200" spc="-50">
          <a:solidFill>
            <a:schemeClr val="tx1"/>
          </a:solidFill>
          <a:latin typeface="+mj-lt"/>
          <a:ea typeface="+mj-ea"/>
          <a:cs typeface="+mj-cs"/>
        </a:defRPr>
      </a:lvl1pPr>
      <a:lvl2pPr algn="l" defTabSz="776288" rtl="0" eaLnBrk="0" fontAlgn="base" hangingPunct="0">
        <a:spcBef>
          <a:spcPct val="0"/>
        </a:spcBef>
        <a:spcAft>
          <a:spcPct val="0"/>
        </a:spcAft>
        <a:defRPr b="1">
          <a:solidFill>
            <a:schemeClr val="tx1"/>
          </a:solidFill>
          <a:latin typeface="Arial" panose="020B0604020202020204" pitchFamily="34" charset="0"/>
        </a:defRPr>
      </a:lvl2pPr>
      <a:lvl3pPr algn="l" defTabSz="776288" rtl="0" eaLnBrk="0" fontAlgn="base" hangingPunct="0">
        <a:spcBef>
          <a:spcPct val="0"/>
        </a:spcBef>
        <a:spcAft>
          <a:spcPct val="0"/>
        </a:spcAft>
        <a:defRPr b="1">
          <a:solidFill>
            <a:schemeClr val="tx1"/>
          </a:solidFill>
          <a:latin typeface="Arial" panose="020B0604020202020204" pitchFamily="34" charset="0"/>
        </a:defRPr>
      </a:lvl3pPr>
      <a:lvl4pPr algn="l" defTabSz="776288" rtl="0" eaLnBrk="0" fontAlgn="base" hangingPunct="0">
        <a:spcBef>
          <a:spcPct val="0"/>
        </a:spcBef>
        <a:spcAft>
          <a:spcPct val="0"/>
        </a:spcAft>
        <a:defRPr b="1">
          <a:solidFill>
            <a:schemeClr val="tx1"/>
          </a:solidFill>
          <a:latin typeface="Arial" panose="020B0604020202020204" pitchFamily="34" charset="0"/>
        </a:defRPr>
      </a:lvl4pPr>
      <a:lvl5pPr algn="l" defTabSz="776288" rtl="0" eaLnBrk="0" fontAlgn="base" hangingPunct="0">
        <a:spcBef>
          <a:spcPct val="0"/>
        </a:spcBef>
        <a:spcAft>
          <a:spcPct val="0"/>
        </a:spcAft>
        <a:defRPr b="1">
          <a:solidFill>
            <a:schemeClr val="tx1"/>
          </a:solidFill>
          <a:latin typeface="Arial" panose="020B0604020202020204" pitchFamily="34" charset="0"/>
        </a:defRPr>
      </a:lvl5pPr>
      <a:lvl6pPr marL="457200" algn="l" defTabSz="776288" rtl="0" fontAlgn="base">
        <a:spcBef>
          <a:spcPct val="0"/>
        </a:spcBef>
        <a:spcAft>
          <a:spcPct val="0"/>
        </a:spcAft>
        <a:defRPr b="1">
          <a:solidFill>
            <a:schemeClr val="tx1"/>
          </a:solidFill>
          <a:latin typeface="Arial" panose="020B0604020202020204" pitchFamily="34" charset="0"/>
        </a:defRPr>
      </a:lvl6pPr>
      <a:lvl7pPr marL="914400" algn="l" defTabSz="776288" rtl="0" fontAlgn="base">
        <a:spcBef>
          <a:spcPct val="0"/>
        </a:spcBef>
        <a:spcAft>
          <a:spcPct val="0"/>
        </a:spcAft>
        <a:defRPr b="1">
          <a:solidFill>
            <a:schemeClr val="tx1"/>
          </a:solidFill>
          <a:latin typeface="Arial" panose="020B0604020202020204" pitchFamily="34" charset="0"/>
        </a:defRPr>
      </a:lvl7pPr>
      <a:lvl8pPr marL="1371600" algn="l" defTabSz="776288" rtl="0" fontAlgn="base">
        <a:spcBef>
          <a:spcPct val="0"/>
        </a:spcBef>
        <a:spcAft>
          <a:spcPct val="0"/>
        </a:spcAft>
        <a:defRPr b="1">
          <a:solidFill>
            <a:schemeClr val="tx1"/>
          </a:solidFill>
          <a:latin typeface="Arial" panose="020B0604020202020204" pitchFamily="34" charset="0"/>
        </a:defRPr>
      </a:lvl8pPr>
      <a:lvl9pPr marL="1828800" algn="l" defTabSz="776288" rtl="0" fontAlgn="base">
        <a:spcBef>
          <a:spcPct val="0"/>
        </a:spcBef>
        <a:spcAft>
          <a:spcPct val="0"/>
        </a:spcAft>
        <a:defRPr b="1">
          <a:solidFill>
            <a:schemeClr val="tx1"/>
          </a:solidFill>
          <a:latin typeface="Arial" panose="020B0604020202020204" pitchFamily="34" charset="0"/>
        </a:defRPr>
      </a:lvl9pPr>
    </p:titleStyle>
    <p:body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EC8BF6-7837-DBA8-983D-12E4332B9D18}"/>
              </a:ext>
            </a:extLst>
          </p:cNvPr>
          <p:cNvSpPr/>
          <p:nvPr/>
        </p:nvSpPr>
        <p:spPr>
          <a:xfrm>
            <a:off x="0" y="1434146"/>
            <a:ext cx="5090512" cy="2679192"/>
          </a:xfrm>
          <a:prstGeom prst="rect">
            <a:avLst/>
          </a:prstGeom>
          <a:solidFill>
            <a:srgbClr val="006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3">
            <a:extLst>
              <a:ext uri="{FF2B5EF4-FFF2-40B4-BE49-F238E27FC236}">
                <a16:creationId xmlns:a16="http://schemas.microsoft.com/office/drawing/2014/main" id="{58639CF2-9EC5-5911-86FC-69C80374F65E}"/>
              </a:ext>
            </a:extLst>
          </p:cNvPr>
          <p:cNvSpPr txBox="1">
            <a:spLocks/>
          </p:cNvSpPr>
          <p:nvPr/>
        </p:nvSpPr>
        <p:spPr>
          <a:xfrm>
            <a:off x="457199" y="2930220"/>
            <a:ext cx="3165475" cy="544512"/>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777240" eaLnBrk="1" fontAlgn="auto" hangingPunct="1">
              <a:spcBef>
                <a:spcPts val="0"/>
              </a:spcBef>
              <a:defRPr/>
            </a:pPr>
            <a:endParaRPr lang="en-US" kern="0" dirty="0">
              <a:solidFill>
                <a:schemeClr val="bg1"/>
              </a:solidFill>
            </a:endParaRPr>
          </a:p>
        </p:txBody>
      </p:sp>
      <p:sp>
        <p:nvSpPr>
          <p:cNvPr id="11" name="Title 2">
            <a:extLst>
              <a:ext uri="{FF2B5EF4-FFF2-40B4-BE49-F238E27FC236}">
                <a16:creationId xmlns:a16="http://schemas.microsoft.com/office/drawing/2014/main" id="{CFF1E65A-84F0-C57F-46A1-A5F26BA8E184}"/>
              </a:ext>
            </a:extLst>
          </p:cNvPr>
          <p:cNvSpPr txBox="1">
            <a:spLocks/>
          </p:cNvSpPr>
          <p:nvPr/>
        </p:nvSpPr>
        <p:spPr>
          <a:xfrm>
            <a:off x="457200" y="1721855"/>
            <a:ext cx="2373924" cy="1132869"/>
          </a:xfrm>
          <a:prstGeom prst="rect">
            <a:avLst/>
          </a:prstGeom>
        </p:spPr>
        <p:txBody>
          <a:bodyPr lIns="0" rIns="0"/>
          <a:lstStyle>
            <a:lvl1pPr algn="l" defTabSz="776288" rtl="0" eaLnBrk="0" fontAlgn="base" hangingPunct="0">
              <a:spcBef>
                <a:spcPct val="0"/>
              </a:spcBef>
              <a:spcAft>
                <a:spcPct val="0"/>
              </a:spcAft>
              <a:defRPr b="1" kern="1200" spc="-50">
                <a:solidFill>
                  <a:schemeClr val="tx1"/>
                </a:solidFill>
                <a:latin typeface="+mj-lt"/>
                <a:ea typeface="+mj-ea"/>
                <a:cs typeface="+mj-cs"/>
              </a:defRPr>
            </a:lvl1pPr>
            <a:lvl2pPr algn="l" defTabSz="776288" rtl="0" eaLnBrk="0" fontAlgn="base" hangingPunct="0">
              <a:spcBef>
                <a:spcPct val="0"/>
              </a:spcBef>
              <a:spcAft>
                <a:spcPct val="0"/>
              </a:spcAft>
              <a:defRPr b="1">
                <a:solidFill>
                  <a:schemeClr val="tx1"/>
                </a:solidFill>
                <a:latin typeface="Arial" panose="020B0604020202020204" pitchFamily="34" charset="0"/>
              </a:defRPr>
            </a:lvl2pPr>
            <a:lvl3pPr algn="l" defTabSz="776288" rtl="0" eaLnBrk="0" fontAlgn="base" hangingPunct="0">
              <a:spcBef>
                <a:spcPct val="0"/>
              </a:spcBef>
              <a:spcAft>
                <a:spcPct val="0"/>
              </a:spcAft>
              <a:defRPr b="1">
                <a:solidFill>
                  <a:schemeClr val="tx1"/>
                </a:solidFill>
                <a:latin typeface="Arial" panose="020B0604020202020204" pitchFamily="34" charset="0"/>
              </a:defRPr>
            </a:lvl3pPr>
            <a:lvl4pPr algn="l" defTabSz="776288" rtl="0" eaLnBrk="0" fontAlgn="base" hangingPunct="0">
              <a:spcBef>
                <a:spcPct val="0"/>
              </a:spcBef>
              <a:spcAft>
                <a:spcPct val="0"/>
              </a:spcAft>
              <a:defRPr b="1">
                <a:solidFill>
                  <a:schemeClr val="tx1"/>
                </a:solidFill>
                <a:latin typeface="Arial" panose="020B0604020202020204" pitchFamily="34" charset="0"/>
              </a:defRPr>
            </a:lvl4pPr>
            <a:lvl5pPr algn="l" defTabSz="776288" rtl="0" eaLnBrk="0" fontAlgn="base" hangingPunct="0">
              <a:spcBef>
                <a:spcPct val="0"/>
              </a:spcBef>
              <a:spcAft>
                <a:spcPct val="0"/>
              </a:spcAft>
              <a:defRPr b="1">
                <a:solidFill>
                  <a:schemeClr val="tx1"/>
                </a:solidFill>
                <a:latin typeface="Arial" panose="020B0604020202020204" pitchFamily="34" charset="0"/>
              </a:defRPr>
            </a:lvl5pPr>
            <a:lvl6pPr marL="457200" algn="l" defTabSz="776288" rtl="0" fontAlgn="base">
              <a:spcBef>
                <a:spcPct val="0"/>
              </a:spcBef>
              <a:spcAft>
                <a:spcPct val="0"/>
              </a:spcAft>
              <a:defRPr b="1">
                <a:solidFill>
                  <a:schemeClr val="tx1"/>
                </a:solidFill>
                <a:latin typeface="Arial" panose="020B0604020202020204" pitchFamily="34" charset="0"/>
              </a:defRPr>
            </a:lvl6pPr>
            <a:lvl7pPr marL="914400" algn="l" defTabSz="776288" rtl="0" fontAlgn="base">
              <a:spcBef>
                <a:spcPct val="0"/>
              </a:spcBef>
              <a:spcAft>
                <a:spcPct val="0"/>
              </a:spcAft>
              <a:defRPr b="1">
                <a:solidFill>
                  <a:schemeClr val="tx1"/>
                </a:solidFill>
                <a:latin typeface="Arial" panose="020B0604020202020204" pitchFamily="34" charset="0"/>
              </a:defRPr>
            </a:lvl7pPr>
            <a:lvl8pPr marL="1371600" algn="l" defTabSz="776288" rtl="0" fontAlgn="base">
              <a:spcBef>
                <a:spcPct val="0"/>
              </a:spcBef>
              <a:spcAft>
                <a:spcPct val="0"/>
              </a:spcAft>
              <a:defRPr b="1">
                <a:solidFill>
                  <a:schemeClr val="tx1"/>
                </a:solidFill>
                <a:latin typeface="Arial" panose="020B0604020202020204" pitchFamily="34" charset="0"/>
              </a:defRPr>
            </a:lvl8pPr>
            <a:lvl9pPr marL="1828800" algn="l" defTabSz="776288" rtl="0" fontAlgn="base">
              <a:spcBef>
                <a:spcPct val="0"/>
              </a:spcBef>
              <a:spcAft>
                <a:spcPct val="0"/>
              </a:spcAft>
              <a:defRPr b="1">
                <a:solidFill>
                  <a:schemeClr val="tx1"/>
                </a:solidFill>
                <a:latin typeface="Arial" panose="020B0604020202020204" pitchFamily="34" charset="0"/>
              </a:defRPr>
            </a:lvl9pPr>
          </a:lstStyle>
          <a:p>
            <a:pPr defTabSz="777240" eaLnBrk="1" fontAlgn="auto" hangingPunct="1">
              <a:spcAft>
                <a:spcPts val="0"/>
              </a:spcAft>
              <a:defRPr/>
            </a:pPr>
            <a:r>
              <a:rPr lang="en-US" sz="2200" b="0" dirty="0">
                <a:solidFill>
                  <a:schemeClr val="bg1"/>
                </a:solidFill>
                <a:latin typeface="Georgia" panose="02040502050405020303" pitchFamily="18" charset="0"/>
              </a:rPr>
              <a:t>Settle an estate  with ease</a:t>
            </a:r>
          </a:p>
        </p:txBody>
      </p:sp>
      <p:sp>
        <p:nvSpPr>
          <p:cNvPr id="30" name="Rectangle 29">
            <a:extLst>
              <a:ext uri="{FF2B5EF4-FFF2-40B4-BE49-F238E27FC236}">
                <a16:creationId xmlns:a16="http://schemas.microsoft.com/office/drawing/2014/main" id="{6AF1719E-E541-7FD7-4934-34A96BB1DD1E}"/>
              </a:ext>
            </a:extLst>
          </p:cNvPr>
          <p:cNvSpPr/>
          <p:nvPr/>
        </p:nvSpPr>
        <p:spPr bwMode="auto">
          <a:xfrm>
            <a:off x="3946525" y="1581150"/>
            <a:ext cx="3449638" cy="1703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84" name="Text Placeholder 58">
            <a:extLst>
              <a:ext uri="{FF2B5EF4-FFF2-40B4-BE49-F238E27FC236}">
                <a16:creationId xmlns:a16="http://schemas.microsoft.com/office/drawing/2014/main" id="{F0CB25A7-E597-79FE-6D81-1D7DE6919D29}"/>
              </a:ext>
            </a:extLst>
          </p:cNvPr>
          <p:cNvSpPr>
            <a:spLocks noGrp="1" noChangeArrowheads="1"/>
          </p:cNvSpPr>
          <p:nvPr>
            <p:ph type="body" sz="quarter" idx="4294967295"/>
          </p:nvPr>
        </p:nvSpPr>
        <p:spPr bwMode="auto">
          <a:xfrm>
            <a:off x="457199" y="4657267"/>
            <a:ext cx="6107113" cy="1630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p>
            <a:pPr eaLnBrk="1" hangingPunct="1">
              <a:lnSpc>
                <a:spcPts val="1425"/>
              </a:lnSpc>
            </a:pPr>
            <a:r>
              <a:rPr lang="en-US" altLang="en-US" sz="1100" dirty="0"/>
              <a:t>Settling an estate can be a complex and lengthy process, but it doesn’t have to be. The resources and services we offer you and your beneficiaries through MetLife Legal Plans are there to help. With your </a:t>
            </a:r>
            <a:r>
              <a:rPr lang="en-US" altLang="en-US" sz="1100" dirty="0">
                <a:solidFill>
                  <a:schemeClr val="accent6"/>
                </a:solidFill>
              </a:rPr>
              <a:t>Life </a:t>
            </a:r>
            <a:r>
              <a:rPr lang="en-US" altLang="en-US" sz="1100" dirty="0"/>
              <a:t>coverage, you get expert legal guidance at no additional cost. Whenever you or your representative have a question about the probate process or the court representation needed, unlimited consultations with a plan attorney can leave you feeling confident with your decisions. </a:t>
            </a:r>
          </a:p>
          <a:p>
            <a:pPr eaLnBrk="1" hangingPunct="1">
              <a:lnSpc>
                <a:spcPts val="1425"/>
              </a:lnSpc>
            </a:pPr>
            <a:endParaRPr lang="en-US" altLang="en-US" sz="1100" dirty="0"/>
          </a:p>
        </p:txBody>
      </p:sp>
      <p:sp>
        <p:nvSpPr>
          <p:cNvPr id="3085" name="Text Placeholder 64">
            <a:extLst>
              <a:ext uri="{FF2B5EF4-FFF2-40B4-BE49-F238E27FC236}">
                <a16:creationId xmlns:a16="http://schemas.microsoft.com/office/drawing/2014/main" id="{9099318F-252B-E924-C128-6B5066E893A4}"/>
              </a:ext>
            </a:extLst>
          </p:cNvPr>
          <p:cNvSpPr>
            <a:spLocks noGrp="1" noChangeArrowheads="1"/>
          </p:cNvSpPr>
          <p:nvPr>
            <p:ph type="body" sz="quarter" idx="4294967295"/>
          </p:nvPr>
        </p:nvSpPr>
        <p:spPr bwMode="auto">
          <a:xfrm>
            <a:off x="457200" y="4314323"/>
            <a:ext cx="4259263" cy="307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p>
            <a:pPr eaLnBrk="1" hangingPunct="1">
              <a:spcAft>
                <a:spcPct val="0"/>
              </a:spcAft>
            </a:pPr>
            <a:r>
              <a:rPr lang="en-US" altLang="en-US" sz="1800" dirty="0">
                <a:solidFill>
                  <a:schemeClr val="accent2"/>
                </a:solidFill>
                <a:latin typeface="Georgia" panose="02040502050405020303" pitchFamily="18" charset="0"/>
              </a:rPr>
              <a:t>Experts at hand</a:t>
            </a:r>
          </a:p>
        </p:txBody>
      </p:sp>
      <p:sp>
        <p:nvSpPr>
          <p:cNvPr id="31" name="Text Placeholder 3">
            <a:extLst>
              <a:ext uri="{FF2B5EF4-FFF2-40B4-BE49-F238E27FC236}">
                <a16:creationId xmlns:a16="http://schemas.microsoft.com/office/drawing/2014/main" id="{764A0848-B7DE-F638-0A8F-EE628762953C}"/>
              </a:ext>
            </a:extLst>
          </p:cNvPr>
          <p:cNvSpPr txBox="1">
            <a:spLocks/>
          </p:cNvSpPr>
          <p:nvPr/>
        </p:nvSpPr>
        <p:spPr>
          <a:xfrm>
            <a:off x="11428413" y="3454400"/>
            <a:ext cx="3492500" cy="723900"/>
          </a:xfrm>
          <a:prstGeom prst="rect">
            <a:avLst/>
          </a:prstGeom>
        </p:spPr>
        <p:txBody>
          <a:bodyPr lIns="0" tIns="0" rIns="0" bIns="0"/>
          <a:lstStyle>
            <a:lvl1pPr marL="0" indent="0" algn="l" defTabSz="777240" rtl="0" eaLnBrk="1" latinLnBrk="0" hangingPunct="1">
              <a:lnSpc>
                <a:spcPct val="100000"/>
              </a:lnSpc>
              <a:spcBef>
                <a:spcPts val="0"/>
              </a:spcBef>
              <a:spcAft>
                <a:spcPts val="0"/>
              </a:spcAft>
              <a:buFont typeface="Arial" panose="020B0604020202020204" pitchFamily="34" charset="0"/>
              <a:buNone/>
              <a:defRPr sz="1400" kern="1200" spc="-30" baseline="0">
                <a:solidFill>
                  <a:schemeClr val="tx1"/>
                </a:solidFill>
                <a:latin typeface="+mn-lt"/>
                <a:ea typeface="+mn-ea"/>
                <a:cs typeface="+mn-cs"/>
              </a:defRPr>
            </a:lvl1pPr>
            <a:lvl2pPr marL="115888" indent="-115888"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n-lt"/>
                <a:ea typeface="+mn-ea"/>
                <a:cs typeface="+mn-cs"/>
              </a:defRPr>
            </a:lvl2pPr>
            <a:lvl3pPr marL="230188" indent="-111125"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n-lt"/>
                <a:ea typeface="+mn-ea"/>
                <a:cs typeface="+mn-cs"/>
              </a:defRPr>
            </a:lvl3pPr>
            <a:lvl4pPr marL="341313" indent="-111125"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n-lt"/>
                <a:ea typeface="+mn-ea"/>
                <a:cs typeface="+mn-cs"/>
              </a:defRPr>
            </a:lvl4pPr>
            <a:lvl5pPr marL="457200" indent="-115888"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fontAlgn="auto">
              <a:defRPr/>
            </a:pPr>
            <a:endParaRPr lang="en-US" dirty="0"/>
          </a:p>
        </p:txBody>
      </p:sp>
      <p:sp>
        <p:nvSpPr>
          <p:cNvPr id="32" name="Title 1">
            <a:extLst>
              <a:ext uri="{FF2B5EF4-FFF2-40B4-BE49-F238E27FC236}">
                <a16:creationId xmlns:a16="http://schemas.microsoft.com/office/drawing/2014/main" id="{7FA09C0A-67CB-D7A3-6E2F-F46AFF757F4A}"/>
              </a:ext>
            </a:extLst>
          </p:cNvPr>
          <p:cNvSpPr txBox="1">
            <a:spLocks/>
          </p:cNvSpPr>
          <p:nvPr/>
        </p:nvSpPr>
        <p:spPr>
          <a:xfrm>
            <a:off x="11428413" y="2820988"/>
            <a:ext cx="3492500" cy="612775"/>
          </a:xfrm>
          <a:prstGeom prst="rect">
            <a:avLst/>
          </a:prstGeom>
        </p:spPr>
        <p:txBody>
          <a:bodyPr lIns="0" tIns="0" rIns="0" bIns="0"/>
          <a:lstStyle>
            <a:lvl1pPr algn="l" defTabSz="777240" rtl="0" eaLnBrk="1" latinLnBrk="0" hangingPunct="1">
              <a:lnSpc>
                <a:spcPct val="100000"/>
              </a:lnSpc>
              <a:spcBef>
                <a:spcPct val="0"/>
              </a:spcBef>
              <a:buNone/>
              <a:defRPr sz="1800" b="1" kern="1200" spc="-50" baseline="0">
                <a:solidFill>
                  <a:schemeClr val="tx1"/>
                </a:solidFill>
                <a:latin typeface="+mj-lt"/>
                <a:ea typeface="+mj-ea"/>
                <a:cs typeface="+mj-cs"/>
              </a:defRPr>
            </a:lvl1pPr>
          </a:lstStyle>
          <a:p>
            <a:pPr fontAlgn="auto">
              <a:spcAft>
                <a:spcPts val="0"/>
              </a:spcAft>
              <a:defRPr/>
            </a:pPr>
            <a:endParaRPr lang="en-US" dirty="0"/>
          </a:p>
        </p:txBody>
      </p:sp>
      <p:sp>
        <p:nvSpPr>
          <p:cNvPr id="17" name="Text Placeholder 65">
            <a:extLst>
              <a:ext uri="{FF2B5EF4-FFF2-40B4-BE49-F238E27FC236}">
                <a16:creationId xmlns:a16="http://schemas.microsoft.com/office/drawing/2014/main" id="{06672C50-3F17-EE66-D8A6-0CEA9F9F1FB3}"/>
              </a:ext>
            </a:extLst>
          </p:cNvPr>
          <p:cNvSpPr txBox="1">
            <a:spLocks noChangeArrowheads="1"/>
          </p:cNvSpPr>
          <p:nvPr/>
        </p:nvSpPr>
        <p:spPr bwMode="auto">
          <a:xfrm>
            <a:off x="3563375" y="5622479"/>
            <a:ext cx="692073" cy="36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defTabSz="776288">
              <a:defRPr>
                <a:solidFill>
                  <a:schemeClr val="tx1"/>
                </a:solidFill>
                <a:latin typeface="Arial" panose="020B0604020202020204" pitchFamily="34" charset="0"/>
              </a:defRPr>
            </a:lvl1pPr>
            <a:lvl2pPr marL="115888" indent="-115888" defTabSz="776288">
              <a:defRPr>
                <a:solidFill>
                  <a:schemeClr val="tx1"/>
                </a:solidFill>
                <a:latin typeface="Arial" panose="020B0604020202020204" pitchFamily="34" charset="0"/>
              </a:defRPr>
            </a:lvl2pPr>
            <a:lvl3pPr marL="230188" indent="-111125" defTabSz="776288">
              <a:defRPr>
                <a:solidFill>
                  <a:schemeClr val="tx1"/>
                </a:solidFill>
                <a:latin typeface="Arial" panose="020B0604020202020204" pitchFamily="34" charset="0"/>
              </a:defRPr>
            </a:lvl3pPr>
            <a:lvl4pPr marL="341313" indent="-111125" defTabSz="776288">
              <a:defRPr>
                <a:solidFill>
                  <a:schemeClr val="tx1"/>
                </a:solidFill>
                <a:latin typeface="Arial" panose="020B0604020202020204" pitchFamily="34" charset="0"/>
              </a:defRPr>
            </a:lvl4pPr>
            <a:lvl5pPr marL="457200" indent="-115888" defTabSz="776288">
              <a:defRPr>
                <a:solidFill>
                  <a:schemeClr val="tx1"/>
                </a:solidFill>
                <a:latin typeface="Arial" panose="020B0604020202020204" pitchFamily="34" charset="0"/>
              </a:defRPr>
            </a:lvl5pPr>
            <a:lvl6pPr marL="914400" indent="-115888" defTabSz="776288" eaLnBrk="0" fontAlgn="base" hangingPunct="0">
              <a:spcBef>
                <a:spcPct val="0"/>
              </a:spcBef>
              <a:spcAft>
                <a:spcPct val="0"/>
              </a:spcAft>
              <a:defRPr>
                <a:solidFill>
                  <a:schemeClr val="tx1"/>
                </a:solidFill>
                <a:latin typeface="Arial" panose="020B0604020202020204" pitchFamily="34" charset="0"/>
              </a:defRPr>
            </a:lvl6pPr>
            <a:lvl7pPr marL="1371600" indent="-115888" defTabSz="776288" eaLnBrk="0" fontAlgn="base" hangingPunct="0">
              <a:spcBef>
                <a:spcPct val="0"/>
              </a:spcBef>
              <a:spcAft>
                <a:spcPct val="0"/>
              </a:spcAft>
              <a:defRPr>
                <a:solidFill>
                  <a:schemeClr val="tx1"/>
                </a:solidFill>
                <a:latin typeface="Arial" panose="020B0604020202020204" pitchFamily="34" charset="0"/>
              </a:defRPr>
            </a:lvl7pPr>
            <a:lvl8pPr marL="1828800" indent="-115888" defTabSz="776288" eaLnBrk="0" fontAlgn="base" hangingPunct="0">
              <a:spcBef>
                <a:spcPct val="0"/>
              </a:spcBef>
              <a:spcAft>
                <a:spcPct val="0"/>
              </a:spcAft>
              <a:defRPr>
                <a:solidFill>
                  <a:schemeClr val="tx1"/>
                </a:solidFill>
                <a:latin typeface="Arial" panose="020B0604020202020204" pitchFamily="34" charset="0"/>
              </a:defRPr>
            </a:lvl8pPr>
            <a:lvl9pPr marL="2286000" indent="-115888" defTabSz="776288"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200"/>
              </a:spcBef>
            </a:pPr>
            <a:endParaRPr lang="en-US" altLang="en-US" sz="1000" dirty="0"/>
          </a:p>
        </p:txBody>
      </p:sp>
      <p:sp>
        <p:nvSpPr>
          <p:cNvPr id="14" name="Google Shape;88;p1">
            <a:extLst>
              <a:ext uri="{FF2B5EF4-FFF2-40B4-BE49-F238E27FC236}">
                <a16:creationId xmlns:a16="http://schemas.microsoft.com/office/drawing/2014/main" id="{863CF400-7E56-B0D7-9525-F97A9F6D249B}"/>
              </a:ext>
            </a:extLst>
          </p:cNvPr>
          <p:cNvSpPr txBox="1">
            <a:spLocks noChangeArrowheads="1"/>
          </p:cNvSpPr>
          <p:nvPr/>
        </p:nvSpPr>
        <p:spPr bwMode="auto">
          <a:xfrm>
            <a:off x="2217970" y="433878"/>
            <a:ext cx="3890729" cy="550744"/>
          </a:xfrm>
          <a:prstGeom prst="rect">
            <a:avLst/>
          </a:prstGeom>
          <a:noFill/>
          <a:ln>
            <a:noFill/>
          </a:ln>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5000"/>
              </a:lnSpc>
              <a:buClr>
                <a:schemeClr val="accent1"/>
              </a:buClr>
              <a:buSzPts val="1900"/>
              <a:defRPr/>
            </a:pPr>
            <a:r>
              <a:rPr lang="en-US" altLang="en-US" sz="1600">
                <a:solidFill>
                  <a:schemeClr val="accent2"/>
                </a:solidFill>
                <a:latin typeface="+mj-lt"/>
                <a:cs typeface="Arial"/>
              </a:rPr>
              <a:t>Estate Resolution </a:t>
            </a:r>
            <a:endParaRPr lang="en-US" altLang="en-US" sz="1600" dirty="0">
              <a:solidFill>
                <a:schemeClr val="accent2"/>
              </a:solidFill>
              <a:latin typeface="+mj-lt"/>
              <a:cs typeface="Arial"/>
            </a:endParaRPr>
          </a:p>
        </p:txBody>
      </p:sp>
      <p:pic>
        <p:nvPicPr>
          <p:cNvPr id="15" name="Picture 14">
            <a:extLst>
              <a:ext uri="{FF2B5EF4-FFF2-40B4-BE49-F238E27FC236}">
                <a16:creationId xmlns:a16="http://schemas.microsoft.com/office/drawing/2014/main" id="{02D62A1F-70A8-9E5D-28A1-6BD6287F1B96}"/>
              </a:ext>
            </a:extLst>
          </p:cNvPr>
          <p:cNvPicPr>
            <a:picLocks noChangeAspect="1"/>
          </p:cNvPicPr>
          <p:nvPr/>
        </p:nvPicPr>
        <p:blipFill rotWithShape="1">
          <a:blip r:embed="rId3"/>
          <a:srcRect l="1" t="37609" r="49729" b="40707"/>
          <a:stretch/>
        </p:blipFill>
        <p:spPr>
          <a:xfrm>
            <a:off x="156232" y="287561"/>
            <a:ext cx="1920240" cy="640080"/>
          </a:xfrm>
          <a:prstGeom prst="rect">
            <a:avLst/>
          </a:prstGeom>
        </p:spPr>
      </p:pic>
      <p:sp>
        <p:nvSpPr>
          <p:cNvPr id="3" name="Text Placeholder 58">
            <a:extLst>
              <a:ext uri="{FF2B5EF4-FFF2-40B4-BE49-F238E27FC236}">
                <a16:creationId xmlns:a16="http://schemas.microsoft.com/office/drawing/2014/main" id="{198C7EB3-3E9B-05B5-519B-337E4E8992A3}"/>
              </a:ext>
            </a:extLst>
          </p:cNvPr>
          <p:cNvSpPr txBox="1">
            <a:spLocks noChangeArrowheads="1"/>
          </p:cNvSpPr>
          <p:nvPr/>
        </p:nvSpPr>
        <p:spPr bwMode="auto">
          <a:xfrm>
            <a:off x="457199" y="6242243"/>
            <a:ext cx="6107113" cy="13225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eaLnBrk="1" hangingPunct="1">
              <a:lnSpc>
                <a:spcPts val="1425"/>
              </a:lnSpc>
            </a:pPr>
            <a:r>
              <a:rPr lang="en-US" altLang="en-US" sz="1100" dirty="0"/>
              <a:t>With over 18,500 plan attorneys in network, consultations are tailored to suit you. Consultations can either be over the phone or in person, giving you peace of mind that you can talk through your options in a private and supportive environment. This is all part of your coverage, so there are no forms to fill out, but there’s always the option to use an out-of-network attorney if you’d prefer. The cost for these services are based on a set fee schedule.*</a:t>
            </a:r>
          </a:p>
        </p:txBody>
      </p:sp>
      <p:sp>
        <p:nvSpPr>
          <p:cNvPr id="4" name="Text Placeholder 64">
            <a:extLst>
              <a:ext uri="{FF2B5EF4-FFF2-40B4-BE49-F238E27FC236}">
                <a16:creationId xmlns:a16="http://schemas.microsoft.com/office/drawing/2014/main" id="{F898D7E0-1138-3368-B607-5C2668405A39}"/>
              </a:ext>
            </a:extLst>
          </p:cNvPr>
          <p:cNvSpPr txBox="1">
            <a:spLocks noChangeArrowheads="1"/>
          </p:cNvSpPr>
          <p:nvPr/>
        </p:nvSpPr>
        <p:spPr bwMode="auto">
          <a:xfrm>
            <a:off x="457199" y="5899298"/>
            <a:ext cx="4259263" cy="307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eaLnBrk="1" hangingPunct="1">
              <a:spcAft>
                <a:spcPct val="0"/>
              </a:spcAft>
            </a:pPr>
            <a:r>
              <a:rPr lang="en-US" altLang="en-US" sz="1800" dirty="0">
                <a:solidFill>
                  <a:schemeClr val="accent2"/>
                </a:solidFill>
                <a:latin typeface="Georgia" panose="02040502050405020303" pitchFamily="18" charset="0"/>
              </a:rPr>
              <a:t>Tailored guidance when it matters most</a:t>
            </a:r>
          </a:p>
        </p:txBody>
      </p:sp>
      <p:sp>
        <p:nvSpPr>
          <p:cNvPr id="7" name="Text Placeholder 39">
            <a:extLst>
              <a:ext uri="{FF2B5EF4-FFF2-40B4-BE49-F238E27FC236}">
                <a16:creationId xmlns:a16="http://schemas.microsoft.com/office/drawing/2014/main" id="{012A08CD-580E-31D5-C2DA-BA73C782572F}"/>
              </a:ext>
            </a:extLst>
          </p:cNvPr>
          <p:cNvSpPr>
            <a:spLocks noGrp="1" noChangeArrowheads="1"/>
          </p:cNvSpPr>
          <p:nvPr/>
        </p:nvSpPr>
        <p:spPr bwMode="auto">
          <a:xfrm>
            <a:off x="457200" y="7333285"/>
            <a:ext cx="6456624" cy="266472"/>
          </a:xfrm>
          <a:prstGeom prst="rect">
            <a:avLst/>
          </a:prstGeom>
          <a:noFill/>
          <a:ln>
            <a:noFill/>
          </a:ln>
        </p:spPr>
        <p:style>
          <a:lnRef idx="0">
            <a:scrgbClr r="0" g="0" b="0"/>
          </a:lnRef>
          <a:fillRef idx="0">
            <a:scrgbClr r="0" g="0" b="0"/>
          </a:fillRef>
          <a:effectRef idx="0">
            <a:scrgbClr r="0" g="0" b="0"/>
          </a:effectRef>
          <a:fontRef idx="major"/>
        </p:style>
        <p:txBody>
          <a:bodyPr lIns="0" tIns="0" rIns="0" bIns="0"/>
          <a:lstStyle>
            <a:lvl1pPr algn="l" defTabSz="776288" rtl="0" eaLnBrk="0" fontAlgn="base" hangingPunct="0">
              <a:spcBef>
                <a:spcPct val="0"/>
              </a:spcBef>
              <a:spcAft>
                <a:spcPts val="0"/>
              </a:spcAft>
              <a:buFont typeface="Arial" panose="020B0604020202020204" pitchFamily="34" charset="0"/>
              <a:defRPr sz="1200" b="1" kern="1200" spc="0" baseline="0">
                <a:solidFill>
                  <a:schemeClr val="tx1"/>
                </a:solidFill>
                <a:latin typeface="+mj-lt"/>
                <a:ea typeface="+mj-ea"/>
                <a:cs typeface="+mj-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9pPr>
          </a:lstStyle>
          <a:p>
            <a:pPr eaLnBrk="1" hangingPunct="1">
              <a:spcAft>
                <a:spcPct val="0"/>
              </a:spcAft>
              <a:defRPr/>
            </a:pPr>
            <a:r>
              <a:rPr lang="en-US" altLang="en-US" sz="1800" b="0" dirty="0">
                <a:solidFill>
                  <a:schemeClr val="accent2"/>
                </a:solidFill>
                <a:latin typeface="Georgia" panose="02040502050405020303" pitchFamily="18" charset="0"/>
              </a:rPr>
              <a:t>You’ve got it covered</a:t>
            </a:r>
          </a:p>
          <a:p>
            <a:pPr eaLnBrk="1" hangingPunct="1">
              <a:spcAft>
                <a:spcPct val="0"/>
              </a:spcAft>
              <a:defRPr/>
            </a:pPr>
            <a:endParaRPr lang="en-US" altLang="en-US" sz="1800" b="0" dirty="0">
              <a:solidFill>
                <a:srgbClr val="0290DA"/>
              </a:solidFill>
              <a:latin typeface="Georgia" panose="02040502050405020303" pitchFamily="18" charset="0"/>
            </a:endParaRPr>
          </a:p>
        </p:txBody>
      </p:sp>
      <p:sp>
        <p:nvSpPr>
          <p:cNvPr id="9" name="Text Placeholder 1">
            <a:extLst>
              <a:ext uri="{FF2B5EF4-FFF2-40B4-BE49-F238E27FC236}">
                <a16:creationId xmlns:a16="http://schemas.microsoft.com/office/drawing/2014/main" id="{86845798-7442-18AC-B8A0-38A2B19C0A88}"/>
              </a:ext>
            </a:extLst>
          </p:cNvPr>
          <p:cNvSpPr>
            <a:spLocks noGrp="1" noChangeArrowheads="1"/>
          </p:cNvSpPr>
          <p:nvPr/>
        </p:nvSpPr>
        <p:spPr bwMode="auto">
          <a:xfrm>
            <a:off x="457200" y="7656906"/>
            <a:ext cx="6107112" cy="1648786"/>
          </a:xfrm>
          <a:prstGeom prst="rect">
            <a:avLst/>
          </a:prstGeom>
          <a:noFill/>
          <a:ln>
            <a:noFill/>
          </a:ln>
        </p:spPr>
        <p:style>
          <a:lnRef idx="0">
            <a:scrgbClr r="0" g="0" b="0"/>
          </a:lnRef>
          <a:fillRef idx="0">
            <a:scrgbClr r="0" g="0" b="0"/>
          </a:fillRef>
          <a:effectRef idx="0">
            <a:scrgbClr r="0" g="0" b="0"/>
          </a:effectRef>
          <a:fontRef idx="major"/>
        </p:style>
        <p:txBody>
          <a:bodyPr lIns="0" tIns="0" rIns="0" bIns="0"/>
          <a:lstStyle>
            <a:lvl1pPr algn="l" defTabSz="776288" rtl="0" eaLnBrk="0" fontAlgn="base" hangingPunct="0">
              <a:spcBef>
                <a:spcPct val="0"/>
              </a:spcBef>
              <a:spcAft>
                <a:spcPts val="0"/>
              </a:spcAft>
              <a:buFont typeface="Arial" panose="020B0604020202020204" pitchFamily="34" charset="0"/>
              <a:defRPr sz="900" b="0" kern="1200" spc="0" baseline="0">
                <a:solidFill>
                  <a:schemeClr val="tx1"/>
                </a:solidFill>
                <a:latin typeface="+mj-lt"/>
                <a:ea typeface="+mj-ea"/>
                <a:cs typeface="+mj-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9pPr>
          </a:lstStyle>
          <a:p>
            <a:pPr eaLnBrk="1" hangingPunct="1">
              <a:spcBef>
                <a:spcPts val="500"/>
              </a:spcBef>
              <a:spcAft>
                <a:spcPct val="0"/>
              </a:spcAft>
              <a:defRPr/>
            </a:pPr>
            <a:r>
              <a:rPr lang="en-US" altLang="en-US" sz="1100" dirty="0"/>
              <a:t>We offer an array of services, all covered in your plan. Working together, we’ll find the best solutions for you or your beneficiary when settling an estate.</a:t>
            </a:r>
          </a:p>
          <a:p>
            <a:pPr marL="171450" indent="-171450" eaLnBrk="1" hangingPunct="1">
              <a:spcBef>
                <a:spcPts val="500"/>
              </a:spcBef>
              <a:spcAft>
                <a:spcPct val="0"/>
              </a:spcAft>
              <a:buFont typeface="Arial" panose="020B0604020202020204" pitchFamily="34" charset="0"/>
              <a:buChar char="•"/>
              <a:defRPr/>
            </a:pPr>
            <a:r>
              <a:rPr lang="en-US" altLang="en-US" sz="1100" b="1" dirty="0"/>
              <a:t>Unlimited one-on-one consultations </a:t>
            </a:r>
            <a:r>
              <a:rPr lang="en-US" altLang="en-US" sz="1100" dirty="0"/>
              <a:t>to talk to an attorney about authenticating an estate.</a:t>
            </a:r>
          </a:p>
          <a:p>
            <a:pPr marL="171450" indent="-171450" eaLnBrk="1" hangingPunct="1">
              <a:spcBef>
                <a:spcPts val="500"/>
              </a:spcBef>
              <a:spcAft>
                <a:spcPct val="0"/>
              </a:spcAft>
              <a:buFont typeface="Arial" panose="020B0604020202020204" pitchFamily="34" charset="0"/>
              <a:buChar char="•"/>
              <a:defRPr/>
            </a:pPr>
            <a:r>
              <a:rPr lang="en-US" altLang="en-US" sz="1100" b="1" dirty="0"/>
              <a:t>Preparation and court representation </a:t>
            </a:r>
            <a:r>
              <a:rPr lang="en-US" altLang="en-US" sz="1100" dirty="0"/>
              <a:t>means you receive prepared estate documents and in-court professional representation to help execute the transfer of probate assets from the estate.</a:t>
            </a:r>
          </a:p>
          <a:p>
            <a:pPr marL="171450" indent="-171450" eaLnBrk="1" hangingPunct="1">
              <a:spcBef>
                <a:spcPts val="500"/>
              </a:spcBef>
              <a:spcAft>
                <a:spcPct val="0"/>
              </a:spcAft>
              <a:buFont typeface="Arial" panose="020B0604020202020204" pitchFamily="34" charset="0"/>
              <a:buChar char="•"/>
              <a:defRPr/>
            </a:pPr>
            <a:r>
              <a:rPr lang="en-US" altLang="en-US" sz="1100" b="1" dirty="0"/>
              <a:t>Help with correspondence and tax filing </a:t>
            </a:r>
            <a:r>
              <a:rPr lang="en-US" altLang="en-US" sz="1100" dirty="0"/>
              <a:t>needed to transfer non-probate assets. </a:t>
            </a:r>
          </a:p>
          <a:p>
            <a:pPr eaLnBrk="1" hangingPunct="1">
              <a:spcBef>
                <a:spcPts val="500"/>
              </a:spcBef>
              <a:spcAft>
                <a:spcPct val="0"/>
              </a:spcAft>
              <a:defRPr/>
            </a:pPr>
            <a:r>
              <a:rPr lang="en-US" altLang="en-US" sz="1100" dirty="0"/>
              <a:t>When your life insurance coverage begins, you’ll automatically have each of these services at your fingertips.</a:t>
            </a:r>
          </a:p>
        </p:txBody>
      </p:sp>
      <p:pic>
        <p:nvPicPr>
          <p:cNvPr id="2" name="Picture 1">
            <a:extLst>
              <a:ext uri="{FF2B5EF4-FFF2-40B4-BE49-F238E27FC236}">
                <a16:creationId xmlns:a16="http://schemas.microsoft.com/office/drawing/2014/main" id="{2ADB38F0-2517-2A5B-BD0D-649DD1FD5E0C}"/>
              </a:ext>
            </a:extLst>
          </p:cNvPr>
          <p:cNvPicPr>
            <a:picLocks noChangeAspect="1"/>
          </p:cNvPicPr>
          <p:nvPr/>
        </p:nvPicPr>
        <p:blipFill rotWithShape="1">
          <a:blip r:embed="rId4"/>
          <a:srcRect t="28592" r="35273"/>
          <a:stretch/>
        </p:blipFill>
        <p:spPr>
          <a:xfrm>
            <a:off x="4163334" y="1436666"/>
            <a:ext cx="3640630" cy="2679193"/>
          </a:xfrm>
          <a:prstGeom prst="rect">
            <a:avLst/>
          </a:prstGeom>
        </p:spPr>
      </p:pic>
      <p:sp>
        <p:nvSpPr>
          <p:cNvPr id="16" name="Rectangle 15">
            <a:extLst>
              <a:ext uri="{FF2B5EF4-FFF2-40B4-BE49-F238E27FC236}">
                <a16:creationId xmlns:a16="http://schemas.microsoft.com/office/drawing/2014/main" id="{F3DDD2FE-807D-4494-D1CA-FB239ABC109C}"/>
              </a:ext>
            </a:extLst>
          </p:cNvPr>
          <p:cNvSpPr/>
          <p:nvPr/>
        </p:nvSpPr>
        <p:spPr>
          <a:xfrm>
            <a:off x="2217970" y="824437"/>
            <a:ext cx="1116652" cy="461665"/>
          </a:xfrm>
          <a:prstGeom prst="rect">
            <a:avLst/>
          </a:prstGeom>
        </p:spPr>
        <p:txBody>
          <a:bodyPr wrap="none" lIns="0">
            <a:spAutoFit/>
          </a:bodyPr>
          <a:lstStyle/>
          <a:p>
            <a:pPr eaLnBrk="1" fontAlgn="auto" hangingPunct="1">
              <a:spcBef>
                <a:spcPts val="0"/>
              </a:spcBef>
              <a:spcAft>
                <a:spcPts val="0"/>
              </a:spcAft>
              <a:defRPr/>
            </a:pPr>
            <a:r>
              <a:rPr lang="en-US" sz="1200" b="1" dirty="0">
                <a:latin typeface="+mn-lt"/>
              </a:rPr>
              <a:t>MetLife </a:t>
            </a:r>
            <a:br>
              <a:rPr lang="en-US" sz="1200" b="1" dirty="0">
                <a:latin typeface="+mn-lt"/>
              </a:rPr>
            </a:br>
            <a:r>
              <a:rPr lang="en-US" sz="1200" b="1" dirty="0">
                <a:latin typeface="+mn-lt"/>
              </a:rPr>
              <a:t>Advantages</a:t>
            </a:r>
            <a:r>
              <a:rPr lang="en-US" sz="1200" b="1" baseline="30000" dirty="0">
                <a:latin typeface="+mn-lt"/>
              </a:rPr>
              <a:t>SM</a:t>
            </a:r>
            <a:endParaRPr lang="en-US" sz="1200" baseline="30000" dirty="0">
              <a:latin typeface="+mn-lt"/>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8;p1">
            <a:extLst>
              <a:ext uri="{FF2B5EF4-FFF2-40B4-BE49-F238E27FC236}">
                <a16:creationId xmlns:a16="http://schemas.microsoft.com/office/drawing/2014/main" id="{B588E761-A0B8-AD7A-7AF7-637B4A00CC55}"/>
              </a:ext>
            </a:extLst>
          </p:cNvPr>
          <p:cNvSpPr txBox="1">
            <a:spLocks noChangeArrowheads="1"/>
          </p:cNvSpPr>
          <p:nvPr/>
        </p:nvSpPr>
        <p:spPr bwMode="auto">
          <a:xfrm>
            <a:off x="4430713" y="357188"/>
            <a:ext cx="1717675" cy="557212"/>
          </a:xfrm>
          <a:prstGeom prst="rect">
            <a:avLst/>
          </a:prstGeom>
          <a:noFill/>
          <a:ln>
            <a:noFill/>
          </a:ln>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95000"/>
              </a:lnSpc>
              <a:buClr>
                <a:schemeClr val="accent1"/>
              </a:buClr>
              <a:buSzPts val="1900"/>
              <a:defRPr/>
            </a:pPr>
            <a:r>
              <a:rPr lang="en-US" altLang="en-US" sz="1200" dirty="0">
                <a:solidFill>
                  <a:schemeClr val="accent2"/>
                </a:solidFill>
                <a:latin typeface="Arial"/>
                <a:cs typeface="Arial"/>
              </a:rPr>
              <a:t>Estate Resolution</a:t>
            </a:r>
            <a:endParaRPr lang="en-US" altLang="en-US" sz="1200" b="1" dirty="0">
              <a:solidFill>
                <a:schemeClr val="accent2"/>
              </a:solidFill>
            </a:endParaRPr>
          </a:p>
        </p:txBody>
      </p:sp>
      <p:cxnSp>
        <p:nvCxnSpPr>
          <p:cNvPr id="7" name="Straight Connector 6">
            <a:extLst>
              <a:ext uri="{FF2B5EF4-FFF2-40B4-BE49-F238E27FC236}">
                <a16:creationId xmlns:a16="http://schemas.microsoft.com/office/drawing/2014/main" id="{4B017A48-1E9E-25E4-9D63-23E139899B02}"/>
              </a:ext>
            </a:extLst>
          </p:cNvPr>
          <p:cNvCxnSpPr/>
          <p:nvPr/>
        </p:nvCxnSpPr>
        <p:spPr>
          <a:xfrm>
            <a:off x="6334125" y="442913"/>
            <a:ext cx="0" cy="3857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Google Shape;86;p2">
            <a:extLst>
              <a:ext uri="{FF2B5EF4-FFF2-40B4-BE49-F238E27FC236}">
                <a16:creationId xmlns:a16="http://schemas.microsoft.com/office/drawing/2014/main" id="{F0F28846-EF77-C091-0C22-960229098F89}"/>
              </a:ext>
            </a:extLst>
          </p:cNvPr>
          <p:cNvSpPr txBox="1">
            <a:spLocks/>
          </p:cNvSpPr>
          <p:nvPr/>
        </p:nvSpPr>
        <p:spPr>
          <a:xfrm>
            <a:off x="3425825" y="9717545"/>
            <a:ext cx="3889375" cy="274637"/>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marR="0" lvl="0" indent="-228600" algn="r" rtl="0">
              <a:lnSpc>
                <a:spcPct val="100000"/>
              </a:lnSpc>
              <a:spcBef>
                <a:spcPts val="0"/>
              </a:spcBef>
              <a:spcAft>
                <a:spcPts val="0"/>
              </a:spcAft>
              <a:buClr>
                <a:srgbClr val="7C7D80"/>
              </a:buClr>
              <a:buSzPts val="650"/>
              <a:buFont typeface="Arial"/>
              <a:buNone/>
              <a:defRPr sz="650" b="0" i="0" u="none" strike="noStrike" cap="none">
                <a:solidFill>
                  <a:srgbClr val="7C7D80"/>
                </a:solidFill>
                <a:latin typeface="Arial"/>
                <a:ea typeface="Arial"/>
                <a:cs typeface="Arial"/>
                <a:sym typeface="Arial"/>
              </a:defRPr>
            </a:lvl1pPr>
            <a:lvl2pPr marL="914400" marR="0" lvl="1" indent="-342900" algn="l" rtl="0">
              <a:lnSpc>
                <a:spcPct val="100000"/>
              </a:lnSpc>
              <a:spcBef>
                <a:spcPts val="3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2pPr>
            <a:lvl3pPr marL="1371600" marR="0" lvl="2"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3pPr>
            <a:lvl4pPr marL="1828800" marR="0" lvl="3"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4pPr>
            <a:lvl5pPr marL="2286000" marR="0" lvl="4"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6pPr>
            <a:lvl7pPr marL="3200400" marR="0" lvl="6"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7pPr>
            <a:lvl8pPr marL="3657600" marR="0" lvl="7"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8pPr>
            <a:lvl9pPr marL="4114800" marR="0" lvl="8"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9pPr>
          </a:lstStyle>
          <a:p>
            <a:pPr marL="0" indent="0" eaLnBrk="1" fontAlgn="auto" hangingPunct="1">
              <a:buSzPts val="600"/>
              <a:defRPr/>
            </a:pPr>
            <a:r>
              <a:rPr lang="nb-NO" kern="0" dirty="0"/>
              <a:t>L0523031514[exp0525][All States][DC,GU,MP,PR,VI]  </a:t>
            </a:r>
            <a:r>
              <a:rPr lang="en-US" kern="0" dirty="0"/>
              <a:t>© 2023 MetLife Services and Solutions, LLC.</a:t>
            </a:r>
          </a:p>
          <a:p>
            <a:pPr marL="0" indent="0" eaLnBrk="1" fontAlgn="auto" hangingPunct="1">
              <a:buSzPts val="600"/>
              <a:defRPr/>
            </a:pPr>
            <a:endParaRPr lang="en-US" kern="0" dirty="0"/>
          </a:p>
        </p:txBody>
      </p:sp>
      <p:sp>
        <p:nvSpPr>
          <p:cNvPr id="4103" name="Google Shape;99;p2">
            <a:extLst>
              <a:ext uri="{FF2B5EF4-FFF2-40B4-BE49-F238E27FC236}">
                <a16:creationId xmlns:a16="http://schemas.microsoft.com/office/drawing/2014/main" id="{08202085-EE64-FA8C-6CA9-D05AA8EB0B41}"/>
              </a:ext>
            </a:extLst>
          </p:cNvPr>
          <p:cNvSpPr txBox="1">
            <a:spLocks noChangeArrowheads="1"/>
          </p:cNvSpPr>
          <p:nvPr/>
        </p:nvSpPr>
        <p:spPr bwMode="auto">
          <a:xfrm>
            <a:off x="2565400" y="9582607"/>
            <a:ext cx="47498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914400" indent="-342900">
              <a:defRPr>
                <a:solidFill>
                  <a:schemeClr val="tx1"/>
                </a:solidFill>
                <a:latin typeface="Arial" panose="020B0604020202020204" pitchFamily="34" charset="0"/>
              </a:defRPr>
            </a:lvl2pPr>
            <a:lvl3pPr marL="1371600" indent="-342900">
              <a:defRPr>
                <a:solidFill>
                  <a:schemeClr val="tx1"/>
                </a:solidFill>
                <a:latin typeface="Arial" panose="020B0604020202020204" pitchFamily="34" charset="0"/>
              </a:defRPr>
            </a:lvl3pPr>
            <a:lvl4pPr marL="1828800" indent="-342900">
              <a:defRPr>
                <a:solidFill>
                  <a:schemeClr val="tx1"/>
                </a:solidFill>
                <a:latin typeface="Arial" panose="020B0604020202020204" pitchFamily="34" charset="0"/>
              </a:defRPr>
            </a:lvl4pPr>
            <a:lvl5pPr marL="2286000" indent="-342900">
              <a:defRPr>
                <a:solidFill>
                  <a:schemeClr val="tx1"/>
                </a:solidFill>
                <a:latin typeface="Arial" panose="020B0604020202020204" pitchFamily="34" charset="0"/>
              </a:defRPr>
            </a:lvl5pPr>
            <a:lvl6pPr marL="2743200" indent="-342900" defTabSz="457200" eaLnBrk="0" fontAlgn="base" hangingPunct="0">
              <a:spcBef>
                <a:spcPct val="0"/>
              </a:spcBef>
              <a:spcAft>
                <a:spcPct val="0"/>
              </a:spcAft>
              <a:defRPr>
                <a:solidFill>
                  <a:schemeClr val="tx1"/>
                </a:solidFill>
                <a:latin typeface="Arial" panose="020B0604020202020204" pitchFamily="34" charset="0"/>
              </a:defRPr>
            </a:lvl6pPr>
            <a:lvl7pPr marL="3200400" indent="-342900" defTabSz="457200" eaLnBrk="0" fontAlgn="base" hangingPunct="0">
              <a:spcBef>
                <a:spcPct val="0"/>
              </a:spcBef>
              <a:spcAft>
                <a:spcPct val="0"/>
              </a:spcAft>
              <a:defRPr>
                <a:solidFill>
                  <a:schemeClr val="tx1"/>
                </a:solidFill>
                <a:latin typeface="Arial" panose="020B0604020202020204" pitchFamily="34" charset="0"/>
              </a:defRPr>
            </a:lvl7pPr>
            <a:lvl8pPr marL="3657600" indent="-342900" defTabSz="457200" eaLnBrk="0" fontAlgn="base" hangingPunct="0">
              <a:spcBef>
                <a:spcPct val="0"/>
              </a:spcBef>
              <a:spcAft>
                <a:spcPct val="0"/>
              </a:spcAft>
              <a:defRPr>
                <a:solidFill>
                  <a:schemeClr val="tx1"/>
                </a:solidFill>
                <a:latin typeface="Arial" panose="020B0604020202020204" pitchFamily="34" charset="0"/>
              </a:defRPr>
            </a:lvl8pPr>
            <a:lvl9pPr marL="4114800" indent="-3429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Clr>
                <a:srgbClr val="7C7D80"/>
              </a:buClr>
              <a:buSzPts val="800"/>
              <a:buFont typeface="Arial" panose="020B0604020202020204" pitchFamily="34" charset="0"/>
              <a:buNone/>
            </a:pPr>
            <a:r>
              <a:rPr lang="en-US" altLang="en-US" sz="800" b="1" dirty="0">
                <a:solidFill>
                  <a:srgbClr val="7C7D80"/>
                </a:solidFill>
                <a:cs typeface="Arial" panose="020B0604020202020204" pitchFamily="34" charset="0"/>
                <a:sym typeface="Arial" panose="020B0604020202020204" pitchFamily="34" charset="0"/>
              </a:rPr>
              <a:t>Metropolitan Life Insurance Company  |  200 Park Avenue  |  New York, NY 10166</a:t>
            </a:r>
          </a:p>
        </p:txBody>
      </p:sp>
      <p:sp>
        <p:nvSpPr>
          <p:cNvPr id="20" name="Text Placeholder 78">
            <a:extLst>
              <a:ext uri="{FF2B5EF4-FFF2-40B4-BE49-F238E27FC236}">
                <a16:creationId xmlns:a16="http://schemas.microsoft.com/office/drawing/2014/main" id="{17A42B26-0F75-7610-D0E0-83EC2C07003F}"/>
              </a:ext>
            </a:extLst>
          </p:cNvPr>
          <p:cNvSpPr>
            <a:spLocks noGrp="1"/>
          </p:cNvSpPr>
          <p:nvPr/>
        </p:nvSpPr>
        <p:spPr bwMode="auto">
          <a:xfrm>
            <a:off x="360363" y="5605592"/>
            <a:ext cx="6858000" cy="3481258"/>
          </a:xfrm>
          <a:prstGeom prst="rect">
            <a:avLst/>
          </a:prstGeom>
          <a:noFill/>
          <a:ln>
            <a:noFill/>
          </a:ln>
        </p:spPr>
        <p:style>
          <a:lnRef idx="0">
            <a:scrgbClr r="0" g="0" b="0"/>
          </a:lnRef>
          <a:fillRef idx="0">
            <a:scrgbClr r="0" g="0" b="0"/>
          </a:fillRef>
          <a:effectRef idx="0">
            <a:scrgbClr r="0" g="0" b="0"/>
          </a:effectRef>
          <a:fontRef idx="major"/>
        </p:style>
        <p:txBody>
          <a:bodyPr lIns="0" tIns="0" rIns="0" bIns="0" anchor="t" anchorCtr="0"/>
          <a:lstStyle>
            <a:lvl1pPr marL="114300" indent="-114300" algn="l" defTabSz="776288" rtl="0" eaLnBrk="0" fontAlgn="base" hangingPunct="0">
              <a:spcBef>
                <a:spcPct val="0"/>
              </a:spcBef>
              <a:spcAft>
                <a:spcPts val="400"/>
              </a:spcAft>
              <a:buFont typeface="+mj-lt"/>
              <a:buAutoNum type="arabicPeriod"/>
              <a:defRPr sz="700" kern="1200">
                <a:solidFill>
                  <a:schemeClr val="tx2">
                    <a:lumMod val="75000"/>
                  </a:schemeClr>
                </a:solidFill>
                <a:latin typeface="+mj-lt"/>
                <a:ea typeface="+mj-ea"/>
                <a:cs typeface="+mj-cs"/>
              </a:defRPr>
            </a:lvl1pPr>
            <a:lvl2pPr marL="0" indent="0" algn="l" defTabSz="776288" rtl="0" eaLnBrk="0" fontAlgn="base" hangingPunct="0">
              <a:spcBef>
                <a:spcPts val="200"/>
              </a:spcBef>
              <a:spcAft>
                <a:spcPct val="0"/>
              </a:spcAft>
              <a:buFont typeface="Arial" panose="020B0604020202020204" pitchFamily="34" charset="0"/>
              <a:buNone/>
              <a:defRPr sz="1000" kern="1200">
                <a:solidFill>
                  <a:schemeClr val="tx1"/>
                </a:solidFill>
                <a:latin typeface="+mj-lt"/>
                <a:ea typeface="+mj-ea"/>
                <a:cs typeface="+mj-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9pPr>
          </a:lstStyle>
          <a:p>
            <a:pPr marL="109728" indent="-109728" defTabSz="777240" eaLnBrk="1" fontAlgn="auto" hangingPunct="1">
              <a:lnSpc>
                <a:spcPts val="740"/>
              </a:lnSpc>
              <a:spcBef>
                <a:spcPts val="0"/>
              </a:spcBef>
              <a:spcAft>
                <a:spcPts val="200"/>
              </a:spcAft>
              <a:buFont typeface="System Font Regular"/>
              <a:buChar char="*"/>
              <a:defRPr/>
            </a:pPr>
            <a:r>
              <a:rPr lang="en-US" kern="850" dirty="0">
                <a:solidFill>
                  <a:schemeClr val="tx1"/>
                </a:solidFill>
              </a:rPr>
              <a:t>Individuals have the option to use the out-of-network reimbursement feature to retain an attorney who does not participate in MetLife Legal Plans’ network of plan attorneys. If a non-network attorney is chosen, the individual will be responsible for any attorneys’ fees that exceed the reimbursed amount.</a:t>
            </a:r>
          </a:p>
          <a:p>
            <a:pPr marL="109728" indent="-109728" defTabSz="777240" eaLnBrk="1" fontAlgn="auto" hangingPunct="1">
              <a:lnSpc>
                <a:spcPts val="740"/>
              </a:lnSpc>
              <a:spcBef>
                <a:spcPts val="0"/>
              </a:spcBef>
              <a:spcAft>
                <a:spcPts val="200"/>
              </a:spcAft>
              <a:buFont typeface="System Font Regular"/>
              <a:buChar char="*"/>
              <a:defRPr/>
            </a:pPr>
            <a:endParaRPr lang="en-US" kern="850" dirty="0">
              <a:solidFill>
                <a:schemeClr val="tx1"/>
              </a:solidFill>
            </a:endParaRPr>
          </a:p>
          <a:p>
            <a:pPr marL="0" indent="0" defTabSz="777240" eaLnBrk="1" fontAlgn="auto" hangingPunct="1">
              <a:lnSpc>
                <a:spcPts val="740"/>
              </a:lnSpc>
              <a:spcBef>
                <a:spcPts val="0"/>
              </a:spcBef>
              <a:spcAft>
                <a:spcPts val="200"/>
              </a:spcAft>
              <a:buNone/>
              <a:defRPr/>
            </a:pPr>
            <a:r>
              <a:rPr lang="en-US" kern="850" dirty="0">
                <a:solidFill>
                  <a:schemeClr val="tx1"/>
                </a:solidFill>
              </a:rPr>
              <a:t>Estate Resolution Services are offered by MetLife Legal Plans, Inc., Cleveland, Ohio. In certain states, legal services benefits are provided through insurance coverage underwritten by Metropolitan General Insurance Company, Warwick, Rhode Island. Certain services are not covered by Estate Resolution Services, including matters in which there is a conflict of interest between the executor and any beneficiary or heir and the estate; any disputes with the group policyholder, MetLife and/or any of its affiliates; any disputes involving statutory benefits; will contests or litigation outside probate court; appeals; court costs, filing fees, recording fees, transcripts, witness fees, expenses to a third party, judgments or fines; and frivolous or unethical matters. </a:t>
            </a:r>
          </a:p>
          <a:p>
            <a:pPr marL="109728" indent="-109728" defTabSz="777240" eaLnBrk="1" fontAlgn="auto" hangingPunct="1">
              <a:lnSpc>
                <a:spcPts val="740"/>
              </a:lnSpc>
              <a:spcBef>
                <a:spcPts val="0"/>
              </a:spcBef>
              <a:spcAft>
                <a:spcPts val="200"/>
              </a:spcAft>
              <a:buNone/>
              <a:defRPr/>
            </a:pPr>
            <a:r>
              <a:rPr lang="en-US" kern="850" dirty="0"/>
              <a:t>	</a:t>
            </a:r>
          </a:p>
          <a:p>
            <a:pPr defTabSz="777240" eaLnBrk="1" fontAlgn="auto" hangingPunct="1">
              <a:lnSpc>
                <a:spcPts val="740"/>
              </a:lnSpc>
              <a:spcBef>
                <a:spcPts val="0"/>
              </a:spcBef>
              <a:spcAft>
                <a:spcPts val="200"/>
              </a:spcAft>
              <a:defRPr/>
            </a:pPr>
            <a:r>
              <a:rPr lang="en-US" kern="850" dirty="0">
                <a:solidFill>
                  <a:schemeClr val="tx1"/>
                </a:solidFill>
              </a:rPr>
              <a:t>Included with Supplemental Life. Will Preparation is offered by MetLife Legal Plans, Inc., Cleveland, Ohio. In certain states, legal services benefits are provided through insurance coverage underwritten by Metropolitan General Insurance Company, Warwick, Rhode Island. For New York </a:t>
            </a:r>
            <a:r>
              <a:rPr lang="en-US" kern="850" dirty="0" err="1">
                <a:solidFill>
                  <a:schemeClr val="tx1"/>
                </a:solidFill>
              </a:rPr>
              <a:t>sitused</a:t>
            </a:r>
            <a:r>
              <a:rPr lang="en-US" kern="850" dirty="0">
                <a:solidFill>
                  <a:schemeClr val="tx1"/>
                </a:solidFill>
              </a:rPr>
              <a:t> or principally located cases, the Will Preparation service is an expanded offering that includes office consultations and telephone advice for certain other legal matters beyond Will Preparation. Tax Planning and preparation of Living Trusts are not covered by the Will Preparation Service.</a:t>
            </a:r>
          </a:p>
        </p:txBody>
      </p:sp>
      <p:sp>
        <p:nvSpPr>
          <p:cNvPr id="21" name="Text Placeholder 73">
            <a:extLst>
              <a:ext uri="{FF2B5EF4-FFF2-40B4-BE49-F238E27FC236}">
                <a16:creationId xmlns:a16="http://schemas.microsoft.com/office/drawing/2014/main" id="{551DB578-F99B-02BF-8EFC-D951399620FC}"/>
              </a:ext>
            </a:extLst>
          </p:cNvPr>
          <p:cNvSpPr>
            <a:spLocks noGrp="1"/>
          </p:cNvSpPr>
          <p:nvPr/>
        </p:nvSpPr>
        <p:spPr bwMode="auto">
          <a:xfrm>
            <a:off x="499914" y="1448330"/>
            <a:ext cx="5922962" cy="1222915"/>
          </a:xfrm>
          <a:prstGeom prst="rect">
            <a:avLst/>
          </a:prstGeom>
          <a:noFill/>
          <a:ln>
            <a:noFill/>
          </a:ln>
        </p:spPr>
        <p:style>
          <a:lnRef idx="0">
            <a:scrgbClr r="0" g="0" b="0"/>
          </a:lnRef>
          <a:fillRef idx="0">
            <a:scrgbClr r="0" g="0" b="0"/>
          </a:fillRef>
          <a:effectRef idx="0">
            <a:scrgbClr r="0" g="0" b="0"/>
          </a:effectRef>
          <a:fontRef idx="major"/>
        </p:style>
        <p:txBody>
          <a:bodyPr lIns="0" tIns="0" rIns="0" bIns="0"/>
          <a:lstStyle>
            <a:lvl1pPr marL="117475" indent="-117475" algn="l" defTabSz="776288" rtl="0" eaLnBrk="0" fontAlgn="base" hangingPunct="0">
              <a:spcBef>
                <a:spcPts val="500"/>
              </a:spcBef>
              <a:spcAft>
                <a:spcPts val="0"/>
              </a:spcAft>
              <a:buFont typeface="Arial" panose="020B0604020202020204" pitchFamily="34" charset="0"/>
              <a:buChar char="•"/>
              <a:defRPr sz="1000" b="0" kern="1200">
                <a:solidFill>
                  <a:schemeClr val="tx1"/>
                </a:solidFill>
                <a:latin typeface="+mj-lt"/>
                <a:ea typeface="+mj-ea"/>
                <a:cs typeface="+mj-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9pPr>
          </a:lstStyle>
          <a:p>
            <a:pPr marL="0" indent="0" defTabSz="777240" eaLnBrk="1" fontAlgn="auto" hangingPunct="1">
              <a:buNone/>
              <a:defRPr/>
            </a:pPr>
            <a:r>
              <a:rPr lang="en-US" sz="1100" dirty="0">
                <a:latin typeface="+mn-lt"/>
              </a:rPr>
              <a:t>Simply contact a Client Services Representative to get started. We’ll give you an eligibility ID </a:t>
            </a:r>
            <a:br>
              <a:rPr lang="en-US" sz="1100" dirty="0">
                <a:latin typeface="+mn-lt"/>
              </a:rPr>
            </a:br>
            <a:r>
              <a:rPr lang="en-US" sz="1100" dirty="0">
                <a:latin typeface="+mn-lt"/>
              </a:rPr>
              <a:t>and help you find a participating plan attorney.   </a:t>
            </a:r>
          </a:p>
          <a:p>
            <a:pPr marL="171450" indent="-171450" defTabSz="777240" eaLnBrk="1" fontAlgn="auto" hangingPunct="1">
              <a:defRPr/>
            </a:pPr>
            <a:r>
              <a:rPr lang="en-US" sz="1100" dirty="0">
                <a:latin typeface="+mn-lt"/>
              </a:rPr>
              <a:t>Call MetLife Legal Plans’ toll-free number on </a:t>
            </a:r>
            <a:r>
              <a:rPr lang="en-US" sz="1100" b="1" dirty="0">
                <a:latin typeface="+mn-lt"/>
              </a:rPr>
              <a:t>1-800-821-6400</a:t>
            </a:r>
          </a:p>
          <a:p>
            <a:pPr marL="171450" indent="-171450" defTabSz="777240" eaLnBrk="1" fontAlgn="auto" hangingPunct="1">
              <a:defRPr/>
            </a:pPr>
            <a:r>
              <a:rPr lang="en-US" sz="1100" dirty="0">
                <a:latin typeface="+mn-lt"/>
              </a:rPr>
              <a:t>Provide the company name, customer number customer (if available) and the last four digits of the policyholder’s social security number.</a:t>
            </a:r>
          </a:p>
          <a:p>
            <a:pPr marL="171450" indent="-171450" defTabSz="777240" eaLnBrk="1" fontAlgn="auto" hangingPunct="1">
              <a:defRPr/>
            </a:pPr>
            <a:r>
              <a:rPr lang="en-US" sz="1100" dirty="0">
                <a:latin typeface="+mn-lt"/>
              </a:rPr>
              <a:t>And find the best participating plan attorney for you.</a:t>
            </a:r>
          </a:p>
        </p:txBody>
      </p:sp>
      <p:sp>
        <p:nvSpPr>
          <p:cNvPr id="26" name="Text Placeholder 64">
            <a:extLst>
              <a:ext uri="{FF2B5EF4-FFF2-40B4-BE49-F238E27FC236}">
                <a16:creationId xmlns:a16="http://schemas.microsoft.com/office/drawing/2014/main" id="{1FC8DC90-C631-EBFB-4889-FE8E1CE72B18}"/>
              </a:ext>
            </a:extLst>
          </p:cNvPr>
          <p:cNvSpPr txBox="1">
            <a:spLocks noChangeArrowheads="1"/>
          </p:cNvSpPr>
          <p:nvPr/>
        </p:nvSpPr>
        <p:spPr bwMode="auto">
          <a:xfrm>
            <a:off x="499913" y="1060481"/>
            <a:ext cx="5922962" cy="385762"/>
          </a:xfrm>
          <a:prstGeom prst="rect">
            <a:avLst/>
          </a:prstGeom>
          <a:noFill/>
          <a:ln>
            <a:noFill/>
          </a:ln>
        </p:spPr>
        <p:style>
          <a:lnRef idx="0">
            <a:scrgbClr r="0" g="0" b="0"/>
          </a:lnRef>
          <a:fillRef idx="0">
            <a:scrgbClr r="0" g="0" b="0"/>
          </a:fillRef>
          <a:effectRef idx="0">
            <a:scrgbClr r="0" g="0" b="0"/>
          </a:effectRef>
          <a:fontRef idx="major"/>
        </p:style>
        <p:txBody>
          <a:bodyPr lIns="0" r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r>
              <a:rPr lang="en-US" altLang="en-US" dirty="0">
                <a:solidFill>
                  <a:srgbClr val="0290DA"/>
                </a:solidFill>
                <a:latin typeface="Georgia" panose="02040502050405020303" pitchFamily="18" charset="0"/>
              </a:rPr>
              <a:t>Expert guidance is just a phone call away</a:t>
            </a:r>
          </a:p>
        </p:txBody>
      </p:sp>
      <p:pic>
        <p:nvPicPr>
          <p:cNvPr id="6" name="Picture 5">
            <a:extLst>
              <a:ext uri="{FF2B5EF4-FFF2-40B4-BE49-F238E27FC236}">
                <a16:creationId xmlns:a16="http://schemas.microsoft.com/office/drawing/2014/main" id="{1047033A-9C1A-E4E0-9073-4B62AA41A217}"/>
              </a:ext>
            </a:extLst>
          </p:cNvPr>
          <p:cNvPicPr>
            <a:picLocks noChangeAspect="1"/>
          </p:cNvPicPr>
          <p:nvPr/>
        </p:nvPicPr>
        <p:blipFill rotWithShape="1">
          <a:blip r:embed="rId3"/>
          <a:srcRect l="1" t="37609" r="53078" b="40707"/>
          <a:stretch/>
        </p:blipFill>
        <p:spPr>
          <a:xfrm>
            <a:off x="238151" y="9361029"/>
            <a:ext cx="1280160" cy="457200"/>
          </a:xfrm>
          <a:prstGeom prst="rect">
            <a:avLst/>
          </a:prstGeom>
        </p:spPr>
      </p:pic>
      <p:sp>
        <p:nvSpPr>
          <p:cNvPr id="8" name="Text Placeholder 73">
            <a:extLst>
              <a:ext uri="{FF2B5EF4-FFF2-40B4-BE49-F238E27FC236}">
                <a16:creationId xmlns:a16="http://schemas.microsoft.com/office/drawing/2014/main" id="{8FD950B9-D978-6FB7-6B2C-0752D8402364}"/>
              </a:ext>
            </a:extLst>
          </p:cNvPr>
          <p:cNvSpPr>
            <a:spLocks noGrp="1"/>
          </p:cNvSpPr>
          <p:nvPr/>
        </p:nvSpPr>
        <p:spPr bwMode="auto">
          <a:xfrm>
            <a:off x="499914" y="3234340"/>
            <a:ext cx="6064400" cy="385762"/>
          </a:xfrm>
          <a:prstGeom prst="rect">
            <a:avLst/>
          </a:prstGeom>
          <a:noFill/>
          <a:ln>
            <a:noFill/>
          </a:ln>
        </p:spPr>
        <p:style>
          <a:lnRef idx="0">
            <a:scrgbClr r="0" g="0" b="0"/>
          </a:lnRef>
          <a:fillRef idx="0">
            <a:scrgbClr r="0" g="0" b="0"/>
          </a:fillRef>
          <a:effectRef idx="0">
            <a:scrgbClr r="0" g="0" b="0"/>
          </a:effectRef>
          <a:fontRef idx="major"/>
        </p:style>
        <p:txBody>
          <a:bodyPr lIns="0" tIns="0" rIns="0" bIns="0"/>
          <a:lstStyle>
            <a:lvl1pPr marL="117475" indent="-117475" algn="l" defTabSz="776288" rtl="0" eaLnBrk="0" fontAlgn="base" hangingPunct="0">
              <a:spcBef>
                <a:spcPts val="500"/>
              </a:spcBef>
              <a:spcAft>
                <a:spcPts val="0"/>
              </a:spcAft>
              <a:buFont typeface="Arial" panose="020B0604020202020204" pitchFamily="34" charset="0"/>
              <a:buChar char="•"/>
              <a:defRPr sz="1000" b="0" kern="1200">
                <a:solidFill>
                  <a:schemeClr val="tx1"/>
                </a:solidFill>
                <a:latin typeface="+mj-lt"/>
                <a:ea typeface="+mj-ea"/>
                <a:cs typeface="+mj-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9pPr>
          </a:lstStyle>
          <a:p>
            <a:pPr marL="171450" indent="-171450" defTabSz="777240" eaLnBrk="1" fontAlgn="auto" hangingPunct="1">
              <a:defRPr/>
            </a:pPr>
            <a:r>
              <a:rPr lang="en-US" sz="1100" b="1" dirty="0">
                <a:latin typeface="+mn-lt"/>
              </a:rPr>
              <a:t>Will Preparation</a:t>
            </a:r>
            <a:r>
              <a:rPr lang="en-US" sz="1100" b="1" baseline="30000" dirty="0">
                <a:latin typeface="+mn-lt"/>
              </a:rPr>
              <a:t>1</a:t>
            </a:r>
            <a:r>
              <a:rPr lang="en-US" sz="1100" dirty="0">
                <a:latin typeface="+mn-lt"/>
              </a:rPr>
              <a:t>: Help ensure final wishes are clear.</a:t>
            </a:r>
          </a:p>
          <a:p>
            <a:pPr marL="171450" indent="-171450" defTabSz="777240" eaLnBrk="1" fontAlgn="auto" hangingPunct="1">
              <a:defRPr/>
            </a:pPr>
            <a:endParaRPr lang="en-US" sz="1100" dirty="0">
              <a:solidFill>
                <a:schemeClr val="accent6"/>
              </a:solidFill>
              <a:latin typeface="+mn-lt"/>
            </a:endParaRPr>
          </a:p>
        </p:txBody>
      </p:sp>
      <p:sp>
        <p:nvSpPr>
          <p:cNvPr id="9" name="Text Placeholder 64">
            <a:extLst>
              <a:ext uri="{FF2B5EF4-FFF2-40B4-BE49-F238E27FC236}">
                <a16:creationId xmlns:a16="http://schemas.microsoft.com/office/drawing/2014/main" id="{E686C95F-3FBB-BF97-3F3B-E11522D1AD7B}"/>
              </a:ext>
            </a:extLst>
          </p:cNvPr>
          <p:cNvSpPr txBox="1">
            <a:spLocks noChangeArrowheads="1"/>
          </p:cNvSpPr>
          <p:nvPr/>
        </p:nvSpPr>
        <p:spPr bwMode="auto">
          <a:xfrm>
            <a:off x="499912" y="2789806"/>
            <a:ext cx="6915179" cy="385762"/>
          </a:xfrm>
          <a:prstGeom prst="rect">
            <a:avLst/>
          </a:prstGeom>
          <a:noFill/>
          <a:ln>
            <a:noFill/>
          </a:ln>
        </p:spPr>
        <p:style>
          <a:lnRef idx="0">
            <a:scrgbClr r="0" g="0" b="0"/>
          </a:lnRef>
          <a:fillRef idx="0">
            <a:scrgbClr r="0" g="0" b="0"/>
          </a:fillRef>
          <a:effectRef idx="0">
            <a:scrgbClr r="0" g="0" b="0"/>
          </a:effectRef>
          <a:fontRef idx="major"/>
        </p:style>
        <p:txBody>
          <a:bodyPr lIns="0" r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r>
              <a:rPr lang="en-US" altLang="en-US" dirty="0">
                <a:solidFill>
                  <a:srgbClr val="0290DA"/>
                </a:solidFill>
                <a:latin typeface="Georgia" panose="02040502050405020303" pitchFamily="18" charset="0"/>
              </a:rPr>
              <a:t>Other services that may also be included with your life coverage</a:t>
            </a:r>
          </a:p>
        </p:txBody>
      </p:sp>
      <p:sp>
        <p:nvSpPr>
          <p:cNvPr id="3" name="Rectangle 2">
            <a:extLst>
              <a:ext uri="{FF2B5EF4-FFF2-40B4-BE49-F238E27FC236}">
                <a16:creationId xmlns:a16="http://schemas.microsoft.com/office/drawing/2014/main" id="{69B3C533-0CE1-7F3C-4151-AAD15DF0F569}"/>
              </a:ext>
            </a:extLst>
          </p:cNvPr>
          <p:cNvSpPr/>
          <p:nvPr/>
        </p:nvSpPr>
        <p:spPr>
          <a:xfrm>
            <a:off x="558026" y="442913"/>
            <a:ext cx="1116652" cy="461665"/>
          </a:xfrm>
          <a:prstGeom prst="rect">
            <a:avLst/>
          </a:prstGeom>
        </p:spPr>
        <p:txBody>
          <a:bodyPr wrap="none" lIns="0">
            <a:spAutoFit/>
          </a:bodyPr>
          <a:lstStyle/>
          <a:p>
            <a:pPr eaLnBrk="1" fontAlgn="auto" hangingPunct="1">
              <a:spcBef>
                <a:spcPts val="0"/>
              </a:spcBef>
              <a:spcAft>
                <a:spcPts val="0"/>
              </a:spcAft>
              <a:defRPr/>
            </a:pPr>
            <a:r>
              <a:rPr lang="en-US" sz="1200" b="1" dirty="0">
                <a:latin typeface="+mn-lt"/>
              </a:rPr>
              <a:t>MetLife </a:t>
            </a:r>
            <a:br>
              <a:rPr lang="en-US" sz="1200" b="1" dirty="0">
                <a:latin typeface="+mn-lt"/>
              </a:rPr>
            </a:br>
            <a:r>
              <a:rPr lang="en-US" sz="1200" b="1" dirty="0">
                <a:latin typeface="+mn-lt"/>
              </a:rPr>
              <a:t>Advantages</a:t>
            </a:r>
            <a:r>
              <a:rPr lang="en-US" sz="1200" b="1" baseline="30000" dirty="0">
                <a:latin typeface="+mn-lt"/>
              </a:rPr>
              <a:t>SM</a:t>
            </a:r>
            <a:endParaRPr lang="en-US" sz="1200" baseline="30000" dirty="0">
              <a:latin typeface="+mn-lt"/>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oduct Overview Slipsheet">
  <a:themeElements>
    <a:clrScheme name="Custom 33">
      <a:dk1>
        <a:srgbClr val="000000"/>
      </a:dk1>
      <a:lt1>
        <a:srgbClr val="FFFFFF"/>
      </a:lt1>
      <a:dk2>
        <a:srgbClr val="00A3AD"/>
      </a:dk2>
      <a:lt2>
        <a:srgbClr val="75787B"/>
      </a:lt2>
      <a:accent1>
        <a:srgbClr val="0061A0"/>
      </a:accent1>
      <a:accent2>
        <a:srgbClr val="0090DA"/>
      </a:accent2>
      <a:accent3>
        <a:srgbClr val="A3CE4E"/>
      </a:accent3>
      <a:accent4>
        <a:srgbClr val="FFC600"/>
      </a:accent4>
      <a:accent5>
        <a:srgbClr val="6024A9"/>
      </a:accent5>
      <a:accent6>
        <a:srgbClr val="DB0A5B"/>
      </a:accent6>
      <a:hlink>
        <a:srgbClr val="0090DA"/>
      </a:hlink>
      <a:folHlink>
        <a:srgbClr val="0090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FD400B042C484AAE59CED6CA0D2828" ma:contentTypeVersion="15" ma:contentTypeDescription="Create a new document." ma:contentTypeScope="" ma:versionID="5ba80ffe2721c21a944e73ebf6027c42">
  <xsd:schema xmlns:xsd="http://www.w3.org/2001/XMLSchema" xmlns:xs="http://www.w3.org/2001/XMLSchema" xmlns:p="http://schemas.microsoft.com/office/2006/metadata/properties" xmlns:ns2="52b899bb-61be-46f6-b3da-4738aecc4a2c" xmlns:ns3="d16cd803-aa81-4d8e-9784-62a0925efa55" xmlns:ns4="d2a93d74-f6e3-48a0-863c-b69df431d8ab" targetNamespace="http://schemas.microsoft.com/office/2006/metadata/properties" ma:root="true" ma:fieldsID="4c152b8538ce2c035bd33fe4a0d789f9" ns2:_="" ns3:_="" ns4:_="">
    <xsd:import namespace="52b899bb-61be-46f6-b3da-4738aecc4a2c"/>
    <xsd:import namespace="d16cd803-aa81-4d8e-9784-62a0925efa55"/>
    <xsd:import namespace="d2a93d74-f6e3-48a0-863c-b69df431d8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b899bb-61be-46f6-b3da-4738aecc4a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f2fb0f5-e63c-4e8e-9ea5-5963d22110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16cd803-aa81-4d8e-9784-62a0925efa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a93d74-f6e3-48a0-863c-b69df431d8ab"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1399ba6-d309-4e85-863b-b7c54a2daf65}" ma:internalName="TaxCatchAll" ma:showField="CatchAllData" ma:web="d16cd803-aa81-4d8e-9784-62a0925efa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2a93d74-f6e3-48a0-863c-b69df431d8ab" xsi:nil="true"/>
    <lcf76f155ced4ddcb4097134ff3c332f xmlns="52b899bb-61be-46f6-b3da-4738aecc4a2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BFE0933-0125-431D-9496-977251208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b899bb-61be-46f6-b3da-4738aecc4a2c"/>
    <ds:schemaRef ds:uri="d16cd803-aa81-4d8e-9784-62a0925efa55"/>
    <ds:schemaRef ds:uri="d2a93d74-f6e3-48a0-863c-b69df431d8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8A99D2-2FC2-4DC8-A38B-A0A457CF12EF}">
  <ds:schemaRefs>
    <ds:schemaRef ds:uri="http://schemas.microsoft.com/sharepoint/v3/contenttype/forms"/>
  </ds:schemaRefs>
</ds:datastoreItem>
</file>

<file path=customXml/itemProps3.xml><?xml version="1.0" encoding="utf-8"?>
<ds:datastoreItem xmlns:ds="http://schemas.openxmlformats.org/officeDocument/2006/customXml" ds:itemID="{FE990AE5-BF9C-4CCB-B45D-65DDF7B64CA3}">
  <ds:schemaRefs>
    <ds:schemaRef ds:uri="23dd889f-a4ff-49a8-9722-df1176044cfa"/>
    <ds:schemaRef ds:uri="d18c1617-1ac8-4b22-9cef-b2ac240d88cb"/>
    <ds:schemaRef ds:uri="e7f96ce4-eb7c-49a0-b67b-a2651f3a09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d2a93d74-f6e3-48a0-863c-b69df431d8ab"/>
    <ds:schemaRef ds:uri="52b899bb-61be-46f6-b3da-4738aecc4a2c"/>
  </ds:schemaRefs>
</ds:datastoreItem>
</file>

<file path=docProps/app.xml><?xml version="1.0" encoding="utf-8"?>
<Properties xmlns="http://schemas.openxmlformats.org/officeDocument/2006/extended-properties" xmlns:vt="http://schemas.openxmlformats.org/officeDocument/2006/docPropsVTypes">
  <Template>Office Theme</Template>
  <TotalTime>955</TotalTime>
  <Words>719</Words>
  <Application>Microsoft Office PowerPoint</Application>
  <PresentationFormat>Custom</PresentationFormat>
  <Paragraphs>29</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Georgia</vt:lpstr>
      <vt:lpstr>System Font Regular</vt:lpstr>
      <vt:lpstr>Product Overview Slipsheet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Butler Bradford</dc:creator>
  <cp:lastModifiedBy>Torres, Auruna</cp:lastModifiedBy>
  <cp:revision>140</cp:revision>
  <dcterms:created xsi:type="dcterms:W3CDTF">2021-03-15T20:34:38Z</dcterms:created>
  <dcterms:modified xsi:type="dcterms:W3CDTF">2024-03-29T11:29:05Z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B2562677-76A6-4BB6-AA93-B7AAE1DB77A4</vt:lpwstr>
  </property>
  <property fmtid="{D5CDD505-2E9C-101B-9397-08002B2CF9AE}" pid="3" name="ArticulatePath">
    <vt:lpwstr>Presentation1</vt:lpwstr>
  </property>
  <property fmtid="{D5CDD505-2E9C-101B-9397-08002B2CF9AE}" pid="4" name="ContentTypeId">
    <vt:lpwstr>0x010100E1FD400B042C484AAE59CED6CA0D2828</vt:lpwstr>
  </property>
  <property fmtid="{D5CDD505-2E9C-101B-9397-08002B2CF9AE}" pid="5" name="pc3a60732cff4bd6a1032848edf6a57b">
    <vt:lpwstr/>
  </property>
  <property fmtid="{D5CDD505-2E9C-101B-9397-08002B2CF9AE}" pid="6" name="TaxKeywordTaxHTField">
    <vt:lpwstr/>
  </property>
  <property fmtid="{D5CDD505-2E9C-101B-9397-08002B2CF9AE}" pid="7" name="aa413b61045448e6bc230aa29a84eb0b">
    <vt:lpwstr/>
  </property>
  <property fmtid="{D5CDD505-2E9C-101B-9397-08002B2CF9AE}" pid="8" name="hae69c9a3b974f6ea09ed5059cd93782">
    <vt:lpwstr/>
  </property>
  <property fmtid="{D5CDD505-2E9C-101B-9397-08002B2CF9AE}" pid="9" name="o2a67a7f239d463099c84f831d9f71a7">
    <vt:lpwstr/>
  </property>
  <property fmtid="{D5CDD505-2E9C-101B-9397-08002B2CF9AE}" pid="10" name="TaxCatchAll">
    <vt:lpwstr/>
  </property>
</Properties>
</file>