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7"/>
  </p:notesMasterIdLst>
  <p:sldIdLst>
    <p:sldId id="271" r:id="rId5"/>
    <p:sldId id="273" r:id="rId6"/>
  </p:sldIdLst>
  <p:sldSz cx="7772400" cy="10058400"/>
  <p:notesSz cx="6858000" cy="9144000"/>
  <p:custDataLst>
    <p:tags r:id="rId8"/>
  </p:custDataLst>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pos="288">
          <p15:clr>
            <a:srgbClr val="A4A3A4"/>
          </p15:clr>
        </p15:guide>
        <p15:guide id="2" orient="horz" pos="528">
          <p15:clr>
            <a:srgbClr val="A4A3A4"/>
          </p15:clr>
        </p15:guide>
        <p15:guide id="3" pos="4608">
          <p15:clr>
            <a:srgbClr val="A4A3A4"/>
          </p15:clr>
        </p15:guide>
        <p15:guide id="4" pos="624">
          <p15:clr>
            <a:srgbClr val="A4A3A4"/>
          </p15:clr>
        </p15:guide>
        <p15:guide id="5" pos="4272">
          <p15:clr>
            <a:srgbClr val="A4A3A4"/>
          </p15:clr>
        </p15:guide>
        <p15:guide id="6" pos="792">
          <p15:clr>
            <a:srgbClr val="A4A3A4"/>
          </p15:clr>
        </p15:guide>
        <p15:guide id="7" pos="1128">
          <p15:clr>
            <a:srgbClr val="A4A3A4"/>
          </p15:clr>
        </p15:guide>
        <p15:guide id="8" pos="4128">
          <p15:clr>
            <a:srgbClr val="A4A3A4"/>
          </p15:clr>
        </p15:guide>
        <p15:guide id="9" pos="37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677383-7595-1652-E6EB-AAA4ACD8D4B2}" name="Jo Mynhardt" initials="JM" userId="Jo Mynhardt" providerId="None"/>
  <p188:author id="{A10F2186-F6BE-179B-3E1E-8CDABFC7A6AD}" name="Brett Schindler" initials="BS" userId="S::brett.schindler@merkle.com::f035a0f5-57ce-4ad3-8cdb-bf4682a0cca4" providerId="AD"/>
  <p188:author id="{D0D9CC8C-6FF4-57F8-1148-51BA1037213B}" name="Lovin, Melissa" initials="LM" userId="S::melissa.lovin@metlife.com::b386df19-bfd6-4e62-91f6-8b365b78a94d" providerId="AD"/>
  <p188:author id="{A7EF16DA-FC08-DC0A-3D48-3F84FF124B0C}" name="Lauren McClusick" initials="LM" userId="S::lmcclusick@merkleinc.com::f6c313a3-8cd0-4f95-9d41-3f4bfc041312" providerId="AD"/>
  <p188:author id="{F18EC8DA-72F4-7224-7CDC-EDFD2272572F}" name="Babula, Melissa" initials="BM" userId="S::melissa.babula@metlife.com::64e604bb-df8c-46b7-9d35-686fa08f5181" providerId="AD"/>
  <p188:author id="{6AA9A3E3-047F-1EF9-89A1-DDF202A2B21D}" name="Stephanie O'Brien" initials="SO" userId="S::stephanie.obrien@merkle.com::ad7a391b-d1c7-4366-83f7-02b366d027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ynn Butler Bradford" initials="" lastIdx="39" clrIdx="0"/>
  <p:cmAuthor id="1" name="Melva Claiborne" initials="" lastIdx="2" clrIdx="1"/>
  <p:cmAuthor id="2" name="Jeannette Bordeau" initials="" lastIdx="12" clrIdx="2"/>
  <p:cmAuthor id="3" name="Vicki White" initials="" lastIdx="2" clrIdx="3"/>
  <p:cmAuthor id="4" name="Maier, Stephen" initials="" lastIdx="1" clrIdx="4"/>
  <p:cmAuthor id="5" name="Kientzler, Tom" initials="" lastIdx="2" clrIdx="5"/>
  <p:cmAuthor id="6" name="Rebane, Kai" initials="" lastIdx="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0DA"/>
    <a:srgbClr val="EC00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63" autoAdjust="0"/>
    <p:restoredTop sz="96052" autoAdjust="0"/>
  </p:normalViewPr>
  <p:slideViewPr>
    <p:cSldViewPr snapToGrid="0">
      <p:cViewPr>
        <p:scale>
          <a:sx n="122" d="100"/>
          <a:sy n="122" d="100"/>
        </p:scale>
        <p:origin x="72" y="72"/>
      </p:cViewPr>
      <p:guideLst>
        <p:guide pos="288"/>
        <p:guide orient="horz" pos="528"/>
        <p:guide pos="4608"/>
        <p:guide pos="624"/>
        <p:guide pos="4272"/>
        <p:guide pos="792"/>
        <p:guide pos="1128"/>
        <p:guide pos="4128"/>
        <p:guide pos="37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8400D15-727E-BEA9-4B5F-0A7E27D309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1FC57BBC-8298-7EC9-9981-7CB6EC1284D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8176BE0-321D-F042-9FB0-813744E420E7}" type="datetimeFigureOut">
              <a:rPr lang="en-US"/>
              <a:pPr>
                <a:defRPr/>
              </a:pPr>
              <a:t>3/29/2024</a:t>
            </a:fld>
            <a:endParaRPr lang="en-US" dirty="0"/>
          </a:p>
        </p:txBody>
      </p:sp>
      <p:sp>
        <p:nvSpPr>
          <p:cNvPr id="4" name="Slide Image Placeholder 3">
            <a:extLst>
              <a:ext uri="{FF2B5EF4-FFF2-40B4-BE49-F238E27FC236}">
                <a16:creationId xmlns:a16="http://schemas.microsoft.com/office/drawing/2014/main" id="{F04387EE-3B48-3CE7-A0B2-B00F439C0A17}"/>
              </a:ext>
            </a:extLst>
          </p:cNvPr>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37AE03A-159C-2543-609D-92F5C44AFD2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A8BEC10-E534-65E4-A8E4-F5F8FC1A2E4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07C2522C-1BC9-5E1B-4EB1-9332A461B27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4F5EB78-9D73-AE46-A4D1-5A9CACE56C2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duct Overview Slipsheet pg 1">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18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duct Overview Slipsheet pg 3">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594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ustDataLst>
      <p:tags r:id="rId4"/>
    </p:custDataLst>
  </p:cSld>
  <p:clrMap bg1="lt1" tx1="dk1" bg2="lt2" tx2="dk2" accent1="accent1" accent2="accent2" accent3="accent3" accent4="accent4" accent5="accent5" accent6="accent6" hlink="hlink" folHlink="folHlink"/>
  <p:sldLayoutIdLst>
    <p:sldLayoutId id="2147483673" r:id="rId1"/>
    <p:sldLayoutId id="2147483674" r:id="rId2"/>
  </p:sldLayoutIdLst>
  <p:hf sldNum="0" hdr="0" dt="0"/>
  <p:txStyles>
    <p:titleStyle>
      <a:lvl1pPr algn="l" defTabSz="776288" rtl="0" eaLnBrk="0" fontAlgn="base" hangingPunct="0">
        <a:spcBef>
          <a:spcPct val="0"/>
        </a:spcBef>
        <a:spcAft>
          <a:spcPct val="0"/>
        </a:spcAft>
        <a:defRPr b="1" kern="1200" spc="-50">
          <a:solidFill>
            <a:schemeClr val="tx1"/>
          </a:solidFill>
          <a:latin typeface="+mj-lt"/>
          <a:ea typeface="+mj-ea"/>
          <a:cs typeface="+mj-cs"/>
        </a:defRPr>
      </a:lvl1pPr>
      <a:lvl2pPr algn="l" defTabSz="776288" rtl="0" eaLnBrk="0" fontAlgn="base" hangingPunct="0">
        <a:spcBef>
          <a:spcPct val="0"/>
        </a:spcBef>
        <a:spcAft>
          <a:spcPct val="0"/>
        </a:spcAft>
        <a:defRPr b="1">
          <a:solidFill>
            <a:schemeClr val="tx1"/>
          </a:solidFill>
          <a:latin typeface="Arial" panose="020B0604020202020204" pitchFamily="34" charset="0"/>
        </a:defRPr>
      </a:lvl2pPr>
      <a:lvl3pPr algn="l" defTabSz="776288" rtl="0" eaLnBrk="0" fontAlgn="base" hangingPunct="0">
        <a:spcBef>
          <a:spcPct val="0"/>
        </a:spcBef>
        <a:spcAft>
          <a:spcPct val="0"/>
        </a:spcAft>
        <a:defRPr b="1">
          <a:solidFill>
            <a:schemeClr val="tx1"/>
          </a:solidFill>
          <a:latin typeface="Arial" panose="020B0604020202020204" pitchFamily="34" charset="0"/>
        </a:defRPr>
      </a:lvl3pPr>
      <a:lvl4pPr algn="l" defTabSz="776288" rtl="0" eaLnBrk="0" fontAlgn="base" hangingPunct="0">
        <a:spcBef>
          <a:spcPct val="0"/>
        </a:spcBef>
        <a:spcAft>
          <a:spcPct val="0"/>
        </a:spcAft>
        <a:defRPr b="1">
          <a:solidFill>
            <a:schemeClr val="tx1"/>
          </a:solidFill>
          <a:latin typeface="Arial" panose="020B0604020202020204" pitchFamily="34" charset="0"/>
        </a:defRPr>
      </a:lvl4pPr>
      <a:lvl5pPr algn="l" defTabSz="776288" rtl="0" eaLnBrk="0" fontAlgn="base" hangingPunct="0">
        <a:spcBef>
          <a:spcPct val="0"/>
        </a:spcBef>
        <a:spcAft>
          <a:spcPct val="0"/>
        </a:spcAft>
        <a:defRPr b="1">
          <a:solidFill>
            <a:schemeClr val="tx1"/>
          </a:solidFill>
          <a:latin typeface="Arial" panose="020B0604020202020204" pitchFamily="34" charset="0"/>
        </a:defRPr>
      </a:lvl5pPr>
      <a:lvl6pPr marL="457200" algn="l" defTabSz="776288" rtl="0" fontAlgn="base">
        <a:spcBef>
          <a:spcPct val="0"/>
        </a:spcBef>
        <a:spcAft>
          <a:spcPct val="0"/>
        </a:spcAft>
        <a:defRPr b="1">
          <a:solidFill>
            <a:schemeClr val="tx1"/>
          </a:solidFill>
          <a:latin typeface="Arial" panose="020B0604020202020204" pitchFamily="34" charset="0"/>
        </a:defRPr>
      </a:lvl6pPr>
      <a:lvl7pPr marL="914400" algn="l" defTabSz="776288" rtl="0" fontAlgn="base">
        <a:spcBef>
          <a:spcPct val="0"/>
        </a:spcBef>
        <a:spcAft>
          <a:spcPct val="0"/>
        </a:spcAft>
        <a:defRPr b="1">
          <a:solidFill>
            <a:schemeClr val="tx1"/>
          </a:solidFill>
          <a:latin typeface="Arial" panose="020B0604020202020204" pitchFamily="34" charset="0"/>
        </a:defRPr>
      </a:lvl7pPr>
      <a:lvl8pPr marL="1371600" algn="l" defTabSz="776288" rtl="0" fontAlgn="base">
        <a:spcBef>
          <a:spcPct val="0"/>
        </a:spcBef>
        <a:spcAft>
          <a:spcPct val="0"/>
        </a:spcAft>
        <a:defRPr b="1">
          <a:solidFill>
            <a:schemeClr val="tx1"/>
          </a:solidFill>
          <a:latin typeface="Arial" panose="020B0604020202020204" pitchFamily="34" charset="0"/>
        </a:defRPr>
      </a:lvl8pPr>
      <a:lvl9pPr marL="1828800" algn="l" defTabSz="776288" rtl="0" fontAlgn="base">
        <a:spcBef>
          <a:spcPct val="0"/>
        </a:spcBef>
        <a:spcAft>
          <a:spcPct val="0"/>
        </a:spcAft>
        <a:defRPr b="1">
          <a:solidFill>
            <a:schemeClr val="tx1"/>
          </a:solidFill>
          <a:latin typeface="Arial" panose="020B0604020202020204" pitchFamily="34" charset="0"/>
        </a:defRPr>
      </a:lvl9pPr>
    </p:titleStyle>
    <p:body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EC8BF6-7837-DBA8-983D-12E4332B9D18}"/>
              </a:ext>
            </a:extLst>
          </p:cNvPr>
          <p:cNvSpPr/>
          <p:nvPr/>
        </p:nvSpPr>
        <p:spPr>
          <a:xfrm>
            <a:off x="15984" y="1258212"/>
            <a:ext cx="5090512" cy="2679192"/>
          </a:xfrm>
          <a:prstGeom prst="rect">
            <a:avLst/>
          </a:prstGeom>
          <a:solidFill>
            <a:srgbClr val="0061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0755888D-CC2E-D8CC-6CBF-E1741880B78F}"/>
              </a:ext>
            </a:extLst>
          </p:cNvPr>
          <p:cNvSpPr/>
          <p:nvPr/>
        </p:nvSpPr>
        <p:spPr>
          <a:xfrm>
            <a:off x="5184494" y="4828936"/>
            <a:ext cx="2600325" cy="39863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 name="Rectangle 37">
            <a:extLst>
              <a:ext uri="{FF2B5EF4-FFF2-40B4-BE49-F238E27FC236}">
                <a16:creationId xmlns:a16="http://schemas.microsoft.com/office/drawing/2014/main" id="{E3861F9A-1589-F8CA-DBBA-9CE72A6E5634}"/>
              </a:ext>
            </a:extLst>
          </p:cNvPr>
          <p:cNvSpPr/>
          <p:nvPr/>
        </p:nvSpPr>
        <p:spPr>
          <a:xfrm>
            <a:off x="5249430" y="4704844"/>
            <a:ext cx="2601912" cy="500539"/>
          </a:xfrm>
          <a:prstGeom prst="rect">
            <a:avLst/>
          </a:prstGeom>
          <a:solidFill>
            <a:srgbClr val="0290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itle 2">
            <a:extLst>
              <a:ext uri="{FF2B5EF4-FFF2-40B4-BE49-F238E27FC236}">
                <a16:creationId xmlns:a16="http://schemas.microsoft.com/office/drawing/2014/main" id="{CFF1E65A-84F0-C57F-46A1-A5F26BA8E184}"/>
              </a:ext>
            </a:extLst>
          </p:cNvPr>
          <p:cNvSpPr txBox="1">
            <a:spLocks/>
          </p:cNvSpPr>
          <p:nvPr/>
        </p:nvSpPr>
        <p:spPr>
          <a:xfrm>
            <a:off x="457200" y="1817775"/>
            <a:ext cx="3034146" cy="1631078"/>
          </a:xfrm>
          <a:prstGeom prst="rect">
            <a:avLst/>
          </a:prstGeom>
        </p:spPr>
        <p:txBody>
          <a:bodyPr lIns="0" rIns="0"/>
          <a:lstStyle>
            <a:lvl1pPr algn="l" defTabSz="776288" rtl="0" eaLnBrk="0" fontAlgn="base" hangingPunct="0">
              <a:spcBef>
                <a:spcPct val="0"/>
              </a:spcBef>
              <a:spcAft>
                <a:spcPct val="0"/>
              </a:spcAft>
              <a:defRPr b="1" kern="1200" spc="-50">
                <a:solidFill>
                  <a:schemeClr val="tx1"/>
                </a:solidFill>
                <a:latin typeface="+mj-lt"/>
                <a:ea typeface="+mj-ea"/>
                <a:cs typeface="+mj-cs"/>
              </a:defRPr>
            </a:lvl1pPr>
            <a:lvl2pPr algn="l" defTabSz="776288" rtl="0" eaLnBrk="0" fontAlgn="base" hangingPunct="0">
              <a:spcBef>
                <a:spcPct val="0"/>
              </a:spcBef>
              <a:spcAft>
                <a:spcPct val="0"/>
              </a:spcAft>
              <a:defRPr b="1">
                <a:solidFill>
                  <a:schemeClr val="tx1"/>
                </a:solidFill>
                <a:latin typeface="Arial" panose="020B0604020202020204" pitchFamily="34" charset="0"/>
              </a:defRPr>
            </a:lvl2pPr>
            <a:lvl3pPr algn="l" defTabSz="776288" rtl="0" eaLnBrk="0" fontAlgn="base" hangingPunct="0">
              <a:spcBef>
                <a:spcPct val="0"/>
              </a:spcBef>
              <a:spcAft>
                <a:spcPct val="0"/>
              </a:spcAft>
              <a:defRPr b="1">
                <a:solidFill>
                  <a:schemeClr val="tx1"/>
                </a:solidFill>
                <a:latin typeface="Arial" panose="020B0604020202020204" pitchFamily="34" charset="0"/>
              </a:defRPr>
            </a:lvl3pPr>
            <a:lvl4pPr algn="l" defTabSz="776288" rtl="0" eaLnBrk="0" fontAlgn="base" hangingPunct="0">
              <a:spcBef>
                <a:spcPct val="0"/>
              </a:spcBef>
              <a:spcAft>
                <a:spcPct val="0"/>
              </a:spcAft>
              <a:defRPr b="1">
                <a:solidFill>
                  <a:schemeClr val="tx1"/>
                </a:solidFill>
                <a:latin typeface="Arial" panose="020B0604020202020204" pitchFamily="34" charset="0"/>
              </a:defRPr>
            </a:lvl4pPr>
            <a:lvl5pPr algn="l" defTabSz="776288" rtl="0" eaLnBrk="0" fontAlgn="base" hangingPunct="0">
              <a:spcBef>
                <a:spcPct val="0"/>
              </a:spcBef>
              <a:spcAft>
                <a:spcPct val="0"/>
              </a:spcAft>
              <a:defRPr b="1">
                <a:solidFill>
                  <a:schemeClr val="tx1"/>
                </a:solidFill>
                <a:latin typeface="Arial" panose="020B0604020202020204" pitchFamily="34" charset="0"/>
              </a:defRPr>
            </a:lvl5pPr>
            <a:lvl6pPr marL="457200" algn="l" defTabSz="776288" rtl="0" fontAlgn="base">
              <a:spcBef>
                <a:spcPct val="0"/>
              </a:spcBef>
              <a:spcAft>
                <a:spcPct val="0"/>
              </a:spcAft>
              <a:defRPr b="1">
                <a:solidFill>
                  <a:schemeClr val="tx1"/>
                </a:solidFill>
                <a:latin typeface="Arial" panose="020B0604020202020204" pitchFamily="34" charset="0"/>
              </a:defRPr>
            </a:lvl6pPr>
            <a:lvl7pPr marL="914400" algn="l" defTabSz="776288" rtl="0" fontAlgn="base">
              <a:spcBef>
                <a:spcPct val="0"/>
              </a:spcBef>
              <a:spcAft>
                <a:spcPct val="0"/>
              </a:spcAft>
              <a:defRPr b="1">
                <a:solidFill>
                  <a:schemeClr val="tx1"/>
                </a:solidFill>
                <a:latin typeface="Arial" panose="020B0604020202020204" pitchFamily="34" charset="0"/>
              </a:defRPr>
            </a:lvl7pPr>
            <a:lvl8pPr marL="1371600" algn="l" defTabSz="776288" rtl="0" fontAlgn="base">
              <a:spcBef>
                <a:spcPct val="0"/>
              </a:spcBef>
              <a:spcAft>
                <a:spcPct val="0"/>
              </a:spcAft>
              <a:defRPr b="1">
                <a:solidFill>
                  <a:schemeClr val="tx1"/>
                </a:solidFill>
                <a:latin typeface="Arial" panose="020B0604020202020204" pitchFamily="34" charset="0"/>
              </a:defRPr>
            </a:lvl8pPr>
            <a:lvl9pPr marL="1828800" algn="l" defTabSz="776288" rtl="0" fontAlgn="base">
              <a:spcBef>
                <a:spcPct val="0"/>
              </a:spcBef>
              <a:spcAft>
                <a:spcPct val="0"/>
              </a:spcAft>
              <a:defRPr b="1">
                <a:solidFill>
                  <a:schemeClr val="tx1"/>
                </a:solidFill>
                <a:latin typeface="Arial" panose="020B0604020202020204" pitchFamily="34" charset="0"/>
              </a:defRPr>
            </a:lvl9pPr>
          </a:lstStyle>
          <a:p>
            <a:pPr defTabSz="777240" eaLnBrk="1" fontAlgn="auto" hangingPunct="1">
              <a:spcAft>
                <a:spcPts val="0"/>
              </a:spcAft>
              <a:defRPr/>
            </a:pPr>
            <a:r>
              <a:rPr lang="en-US" sz="2200" b="0" dirty="0">
                <a:solidFill>
                  <a:schemeClr val="bg1"/>
                </a:solidFill>
                <a:latin typeface="Georgia" panose="02040502050405020303" pitchFamily="18" charset="0"/>
              </a:rPr>
              <a:t>Help ensure your family is provided for in the future with our will preparation services</a:t>
            </a:r>
            <a:r>
              <a:rPr lang="en-US" sz="2200" b="0" baseline="30000" dirty="0">
                <a:solidFill>
                  <a:schemeClr val="bg1"/>
                </a:solidFill>
                <a:latin typeface="Georgia" panose="02040502050405020303" pitchFamily="18" charset="0"/>
              </a:rPr>
              <a:t>1</a:t>
            </a:r>
          </a:p>
        </p:txBody>
      </p:sp>
      <p:sp>
        <p:nvSpPr>
          <p:cNvPr id="30" name="Rectangle 29">
            <a:extLst>
              <a:ext uri="{FF2B5EF4-FFF2-40B4-BE49-F238E27FC236}">
                <a16:creationId xmlns:a16="http://schemas.microsoft.com/office/drawing/2014/main" id="{6AF1719E-E541-7FD7-4934-34A96BB1DD1E}"/>
              </a:ext>
            </a:extLst>
          </p:cNvPr>
          <p:cNvSpPr/>
          <p:nvPr/>
        </p:nvSpPr>
        <p:spPr bwMode="auto">
          <a:xfrm>
            <a:off x="3946525" y="1581150"/>
            <a:ext cx="3449638" cy="1703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083" name="Text Placeholder 234">
            <a:extLst>
              <a:ext uri="{FF2B5EF4-FFF2-40B4-BE49-F238E27FC236}">
                <a16:creationId xmlns:a16="http://schemas.microsoft.com/office/drawing/2014/main" id="{9BDAA992-CD3E-28A4-F5D1-0F4515847BEC}"/>
              </a:ext>
            </a:extLst>
          </p:cNvPr>
          <p:cNvSpPr>
            <a:spLocks noGrp="1" noChangeArrowheads="1"/>
          </p:cNvSpPr>
          <p:nvPr>
            <p:ph type="body" sz="quarter" idx="4294967295"/>
          </p:nvPr>
        </p:nvSpPr>
        <p:spPr bwMode="auto">
          <a:xfrm>
            <a:off x="5466918" y="5343497"/>
            <a:ext cx="2193644" cy="12811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eaLnBrk="1" hangingPunct="1">
              <a:spcAft>
                <a:spcPts val="300"/>
              </a:spcAft>
            </a:pPr>
            <a:r>
              <a:rPr lang="en-US" altLang="en-US" sz="1100" dirty="0"/>
              <a:t>Take advantage of covered services including:  </a:t>
            </a:r>
          </a:p>
          <a:p>
            <a:pPr eaLnBrk="1" hangingPunct="1">
              <a:spcAft>
                <a:spcPts val="300"/>
              </a:spcAft>
            </a:pPr>
            <a:endParaRPr lang="en-US" altLang="en-US" sz="1100" dirty="0"/>
          </a:p>
          <a:p>
            <a:pPr marL="171450" indent="-171450" eaLnBrk="1" hangingPunct="1">
              <a:spcAft>
                <a:spcPts val="300"/>
              </a:spcAft>
              <a:buFont typeface="Arial" panose="020B0604020202020204" pitchFamily="34" charset="0"/>
              <a:buChar char="•"/>
            </a:pPr>
            <a:r>
              <a:rPr lang="en-US" altLang="en-US" sz="1100" b="1" dirty="0"/>
              <a:t>Unlimited access: </a:t>
            </a:r>
            <a:r>
              <a:rPr lang="en-US" altLang="en-US" sz="1100" dirty="0"/>
              <a:t>Talk to </a:t>
            </a:r>
            <a:br>
              <a:rPr lang="en-US" altLang="en-US" sz="1100" dirty="0"/>
            </a:br>
            <a:r>
              <a:rPr lang="en-US" altLang="en-US" sz="1100" dirty="0"/>
              <a:t>an attorney as many times as needed to prepare, update or revise a will.</a:t>
            </a:r>
          </a:p>
          <a:p>
            <a:pPr marL="171450" indent="-171450" eaLnBrk="1" hangingPunct="1">
              <a:spcAft>
                <a:spcPts val="300"/>
              </a:spcAft>
              <a:buFont typeface="Arial" panose="020B0604020202020204" pitchFamily="34" charset="0"/>
              <a:buChar char="•"/>
            </a:pPr>
            <a:endParaRPr lang="en-US" altLang="en-US" sz="1100" dirty="0"/>
          </a:p>
          <a:p>
            <a:pPr marL="171450" indent="-171450" eaLnBrk="1" hangingPunct="1">
              <a:spcAft>
                <a:spcPts val="300"/>
              </a:spcAft>
              <a:buFont typeface="Arial" panose="020B0604020202020204" pitchFamily="34" charset="0"/>
              <a:buChar char="•"/>
            </a:pPr>
            <a:r>
              <a:rPr lang="en-US" altLang="en-US" sz="1100" b="1" dirty="0"/>
              <a:t>Protection for the unexpected: </a:t>
            </a:r>
            <a:r>
              <a:rPr lang="en-US" altLang="en-US" sz="1100" dirty="0"/>
              <a:t>Prepare living wills and powers of attorney </a:t>
            </a:r>
            <a:br>
              <a:rPr lang="en-US" altLang="en-US" sz="1100" dirty="0"/>
            </a:br>
            <a:r>
              <a:rPr lang="en-US" altLang="en-US" sz="1100" dirty="0"/>
              <a:t>to help ease the stress if individuals become unable to make decisions for themselves.</a:t>
            </a:r>
          </a:p>
          <a:p>
            <a:pPr marL="171450" indent="-171450" eaLnBrk="1" hangingPunct="1">
              <a:spcAft>
                <a:spcPts val="300"/>
              </a:spcAft>
              <a:buFont typeface="Arial" panose="020B0604020202020204" pitchFamily="34" charset="0"/>
              <a:buChar char="•"/>
            </a:pPr>
            <a:endParaRPr lang="en-US" altLang="en-US" sz="1100" dirty="0"/>
          </a:p>
          <a:p>
            <a:pPr eaLnBrk="1" hangingPunct="1">
              <a:spcAft>
                <a:spcPts val="300"/>
              </a:spcAft>
            </a:pPr>
            <a:r>
              <a:rPr lang="en-US" altLang="en-US" sz="1100" dirty="0"/>
              <a:t>These services are automatically be available to you when your life insurance coverage starts. </a:t>
            </a:r>
          </a:p>
        </p:txBody>
      </p:sp>
      <p:sp>
        <p:nvSpPr>
          <p:cNvPr id="3084" name="Text Placeholder 58">
            <a:extLst>
              <a:ext uri="{FF2B5EF4-FFF2-40B4-BE49-F238E27FC236}">
                <a16:creationId xmlns:a16="http://schemas.microsoft.com/office/drawing/2014/main" id="{F0CB25A7-E597-79FE-6D81-1D7DE6919D29}"/>
              </a:ext>
            </a:extLst>
          </p:cNvPr>
          <p:cNvSpPr>
            <a:spLocks noGrp="1" noChangeArrowheads="1"/>
          </p:cNvSpPr>
          <p:nvPr>
            <p:ph type="body" sz="quarter" idx="4294967295"/>
          </p:nvPr>
        </p:nvSpPr>
        <p:spPr bwMode="auto">
          <a:xfrm>
            <a:off x="506846" y="4741511"/>
            <a:ext cx="4032250" cy="14774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eaLnBrk="1" hangingPunct="1">
              <a:lnSpc>
                <a:spcPts val="1425"/>
              </a:lnSpc>
            </a:pPr>
            <a:r>
              <a:rPr lang="en-US" altLang="en-US" sz="1100" dirty="0"/>
              <a:t>Having a will prevents unnecessary stress and ensures your final wishes are clear. We offer valuable legal resources through MetLife Legal Plans to assist you with creating or updating a will at no additional cost, with your Life coverage. Get legal guidance and unlimited consultations with Network Attorneys so you can feel confident you’re making the right decisions.</a:t>
            </a:r>
          </a:p>
        </p:txBody>
      </p:sp>
      <p:sp>
        <p:nvSpPr>
          <p:cNvPr id="3085" name="Text Placeholder 64">
            <a:extLst>
              <a:ext uri="{FF2B5EF4-FFF2-40B4-BE49-F238E27FC236}">
                <a16:creationId xmlns:a16="http://schemas.microsoft.com/office/drawing/2014/main" id="{9099318F-252B-E924-C128-6B5066E893A4}"/>
              </a:ext>
            </a:extLst>
          </p:cNvPr>
          <p:cNvSpPr>
            <a:spLocks noGrp="1" noChangeArrowheads="1"/>
          </p:cNvSpPr>
          <p:nvPr>
            <p:ph type="body" sz="quarter" idx="4294967295"/>
          </p:nvPr>
        </p:nvSpPr>
        <p:spPr bwMode="auto">
          <a:xfrm>
            <a:off x="457199" y="4267061"/>
            <a:ext cx="4259263"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p>
            <a:pPr eaLnBrk="1" hangingPunct="1">
              <a:spcAft>
                <a:spcPct val="0"/>
              </a:spcAft>
            </a:pPr>
            <a:r>
              <a:rPr lang="en-US" altLang="en-US" sz="1800" dirty="0">
                <a:solidFill>
                  <a:srgbClr val="0090DA"/>
                </a:solidFill>
                <a:latin typeface="Georgia" panose="02040502050405020303" pitchFamily="18" charset="0"/>
              </a:rPr>
              <a:t>Experts at hand</a:t>
            </a:r>
            <a:endParaRPr lang="en-US" altLang="en-US" dirty="0"/>
          </a:p>
        </p:txBody>
      </p:sp>
      <p:sp>
        <p:nvSpPr>
          <p:cNvPr id="31" name="Text Placeholder 3">
            <a:extLst>
              <a:ext uri="{FF2B5EF4-FFF2-40B4-BE49-F238E27FC236}">
                <a16:creationId xmlns:a16="http://schemas.microsoft.com/office/drawing/2014/main" id="{764A0848-B7DE-F638-0A8F-EE628762953C}"/>
              </a:ext>
            </a:extLst>
          </p:cNvPr>
          <p:cNvSpPr txBox="1">
            <a:spLocks/>
          </p:cNvSpPr>
          <p:nvPr/>
        </p:nvSpPr>
        <p:spPr>
          <a:xfrm>
            <a:off x="11428413" y="3454400"/>
            <a:ext cx="3492500" cy="723900"/>
          </a:xfrm>
          <a:prstGeom prst="rect">
            <a:avLst/>
          </a:prstGeom>
        </p:spPr>
        <p:txBody>
          <a:bodyPr lIns="0" tIns="0" rIns="0" bIns="0"/>
          <a:lstStyle>
            <a:lvl1pPr marL="0" indent="0" algn="l" defTabSz="777240" rtl="0" eaLnBrk="1" latinLnBrk="0" hangingPunct="1">
              <a:lnSpc>
                <a:spcPct val="100000"/>
              </a:lnSpc>
              <a:spcBef>
                <a:spcPts val="0"/>
              </a:spcBef>
              <a:spcAft>
                <a:spcPts val="0"/>
              </a:spcAft>
              <a:buFont typeface="Arial" panose="020B0604020202020204" pitchFamily="34" charset="0"/>
              <a:buNone/>
              <a:defRPr sz="1400" kern="1200" spc="-30" baseline="0">
                <a:solidFill>
                  <a:schemeClr val="tx1"/>
                </a:solidFill>
                <a:latin typeface="+mn-lt"/>
                <a:ea typeface="+mn-ea"/>
                <a:cs typeface="+mn-cs"/>
              </a:defRPr>
            </a:lvl1pPr>
            <a:lvl2pPr marL="115888"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2pPr>
            <a:lvl3pPr marL="230188"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3pPr>
            <a:lvl4pPr marL="341313"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4pPr>
            <a:lvl5pPr marL="457200"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fontAlgn="auto">
              <a:defRPr/>
            </a:pPr>
            <a:endParaRPr lang="en-US" dirty="0"/>
          </a:p>
        </p:txBody>
      </p:sp>
      <p:sp>
        <p:nvSpPr>
          <p:cNvPr id="32" name="Title 1">
            <a:extLst>
              <a:ext uri="{FF2B5EF4-FFF2-40B4-BE49-F238E27FC236}">
                <a16:creationId xmlns:a16="http://schemas.microsoft.com/office/drawing/2014/main" id="{7FA09C0A-67CB-D7A3-6E2F-F46AFF757F4A}"/>
              </a:ext>
            </a:extLst>
          </p:cNvPr>
          <p:cNvSpPr txBox="1">
            <a:spLocks/>
          </p:cNvSpPr>
          <p:nvPr/>
        </p:nvSpPr>
        <p:spPr>
          <a:xfrm>
            <a:off x="11428413" y="2820988"/>
            <a:ext cx="3492500" cy="612775"/>
          </a:xfrm>
          <a:prstGeom prst="rect">
            <a:avLst/>
          </a:prstGeom>
        </p:spPr>
        <p:txBody>
          <a:bodyPr lIns="0" tIns="0" rIns="0" bIns="0"/>
          <a:lstStyle>
            <a:lvl1pPr algn="l" defTabSz="777240" rtl="0" eaLnBrk="1" latinLnBrk="0" hangingPunct="1">
              <a:lnSpc>
                <a:spcPct val="100000"/>
              </a:lnSpc>
              <a:spcBef>
                <a:spcPct val="0"/>
              </a:spcBef>
              <a:buNone/>
              <a:defRPr sz="1800" b="1" kern="1200" spc="-50" baseline="0">
                <a:solidFill>
                  <a:schemeClr val="tx1"/>
                </a:solidFill>
                <a:latin typeface="+mj-lt"/>
                <a:ea typeface="+mj-ea"/>
                <a:cs typeface="+mj-cs"/>
              </a:defRPr>
            </a:lvl1pPr>
          </a:lstStyle>
          <a:p>
            <a:pPr fontAlgn="auto">
              <a:spcAft>
                <a:spcPts val="0"/>
              </a:spcAft>
              <a:defRPr/>
            </a:pPr>
            <a:endParaRPr lang="en-US" dirty="0"/>
          </a:p>
        </p:txBody>
      </p:sp>
      <p:sp>
        <p:nvSpPr>
          <p:cNvPr id="5" name="Google Shape;87;p1">
            <a:extLst>
              <a:ext uri="{FF2B5EF4-FFF2-40B4-BE49-F238E27FC236}">
                <a16:creationId xmlns:a16="http://schemas.microsoft.com/office/drawing/2014/main" id="{D776CC2D-129E-0CE3-C44D-8E7FAC50DC47}"/>
              </a:ext>
            </a:extLst>
          </p:cNvPr>
          <p:cNvSpPr txBox="1">
            <a:spLocks noChangeArrowheads="1"/>
          </p:cNvSpPr>
          <p:nvPr/>
        </p:nvSpPr>
        <p:spPr bwMode="auto">
          <a:xfrm>
            <a:off x="5466917" y="4869514"/>
            <a:ext cx="2008188" cy="300037"/>
          </a:xfrm>
          <a:prstGeom prst="rect">
            <a:avLst/>
          </a:prstGeom>
          <a:noFill/>
          <a:ln>
            <a:noFill/>
          </a:ln>
        </p:spPr>
        <p:txBody>
          <a:bodyPr spcFirstLastPara="1" lIns="0" tIns="0" rIns="0" bIns="0"/>
          <a:lstStyle>
            <a:defPPr marR="0" lvl="0" algn="l" rtl="0">
              <a:lnSpc>
                <a:spcPct val="100000"/>
              </a:lnSpc>
              <a:spcBef>
                <a:spcPts val="0"/>
              </a:spcBef>
              <a:spcAft>
                <a:spcPts val="0"/>
              </a:spcAft>
            </a:defPPr>
            <a:lvl1pPr marL="457200" lvl="0" indent="-228600" algn="l" rtl="0" eaLnBrk="0" fontAlgn="base" hangingPunct="0">
              <a:spcBef>
                <a:spcPts val="0"/>
              </a:spcBef>
              <a:spcAft>
                <a:spcPts val="0"/>
              </a:spcAft>
              <a:buClr>
                <a:srgbClr val="000000"/>
              </a:buClr>
              <a:buSzPts val="1400"/>
              <a:buFont typeface="Arial" panose="020B0604020202020204" pitchFamily="34" charset="0"/>
              <a:buNone/>
              <a:defRPr sz="400">
                <a:solidFill>
                  <a:schemeClr val="accent3"/>
                </a:solidFill>
                <a:latin typeface="Arial"/>
                <a:ea typeface="Arial"/>
                <a:cs typeface="Arial"/>
                <a:sym typeface="Arial" panose="020B0604020202020204" pitchFamily="34" charset="0"/>
              </a:defRPr>
            </a:lvl1pPr>
            <a:lvl2pPr marL="914400" lvl="1" indent="-228600" algn="l" rtl="0" eaLnBrk="0" fontAlgn="base" hangingPunct="0">
              <a:spcBef>
                <a:spcPts val="600"/>
              </a:spcBef>
              <a:spcAft>
                <a:spcPts val="0"/>
              </a:spcAft>
              <a:buClr>
                <a:schemeClr val="dk1"/>
              </a:buClr>
              <a:buSzPts val="1000"/>
              <a:buFont typeface="Arial" panose="020B0604020202020204" pitchFamily="34" charset="0"/>
              <a:buNone/>
              <a:defRPr sz="1400">
                <a:solidFill>
                  <a:srgbClr val="000000"/>
                </a:solidFill>
                <a:latin typeface="Arial"/>
                <a:ea typeface="Arial"/>
                <a:cs typeface="Arial"/>
                <a:sym typeface="Arial" panose="020B0604020202020204" pitchFamily="34" charset="0"/>
              </a:defRPr>
            </a:lvl2pPr>
            <a:lvl3pPr marL="1371600" lvl="2" indent="-342900" algn="l" rtl="0" eaLnBrk="0" fontAlgn="base" hangingPunct="0">
              <a:spcBef>
                <a:spcPts val="200"/>
              </a:spcBef>
              <a:spcAft>
                <a:spcPts val="0"/>
              </a:spcAft>
              <a:buClr>
                <a:schemeClr val="dk1"/>
              </a:buClr>
              <a:buSzPts val="1800"/>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828800" lvl="3" indent="-342900" algn="l" rtl="0" eaLnBrk="0" fontAlgn="base" hangingPunct="0">
              <a:spcBef>
                <a:spcPts val="200"/>
              </a:spcBef>
              <a:spcAft>
                <a:spcPts val="0"/>
              </a:spcAft>
              <a:buClr>
                <a:schemeClr val="dk1"/>
              </a:buClr>
              <a:buSzPts val="1800"/>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286000" lvl="4" indent="-342900" algn="l" rtl="0" eaLnBrk="0" fontAlgn="base" hangingPunct="0">
              <a:spcBef>
                <a:spcPts val="200"/>
              </a:spcBef>
              <a:spcAft>
                <a:spcPts val="0"/>
              </a:spcAft>
              <a:buClr>
                <a:schemeClr val="dk1"/>
              </a:buClr>
              <a:buSzPts val="1800"/>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L="2743200" marR="0" lvl="5" indent="-342900" algn="l" rtl="0">
              <a:lnSpc>
                <a:spcPct val="90000"/>
              </a:lnSpc>
              <a:spcBef>
                <a:spcPts val="425"/>
              </a:spcBef>
              <a:spcAft>
                <a:spcPts val="0"/>
              </a:spcAft>
              <a:buClr>
                <a:schemeClr val="dk1"/>
              </a:buClr>
              <a:buSzPts val="1800"/>
              <a:buFont typeface="Arial"/>
              <a:buChar char="•"/>
              <a:defRPr sz="1400" b="0" i="0" u="none" strike="noStrike" cap="none">
                <a:solidFill>
                  <a:srgbClr val="000000"/>
                </a:solidFill>
                <a:latin typeface="Arial"/>
                <a:ea typeface="Arial"/>
                <a:cs typeface="Arial"/>
                <a:sym typeface="Arial"/>
              </a:defRPr>
            </a:lvl6pPr>
            <a:lvl7pPr marL="3200400" marR="0" lvl="6" indent="-342900" algn="l" rtl="0">
              <a:lnSpc>
                <a:spcPct val="90000"/>
              </a:lnSpc>
              <a:spcBef>
                <a:spcPts val="425"/>
              </a:spcBef>
              <a:spcAft>
                <a:spcPts val="0"/>
              </a:spcAft>
              <a:buClr>
                <a:schemeClr val="dk1"/>
              </a:buClr>
              <a:buSzPts val="1800"/>
              <a:buFont typeface="Arial"/>
              <a:buChar char="•"/>
              <a:defRPr sz="1400" b="0" i="0" u="none" strike="noStrike" cap="none">
                <a:solidFill>
                  <a:srgbClr val="000000"/>
                </a:solidFill>
                <a:latin typeface="Arial"/>
                <a:ea typeface="Arial"/>
                <a:cs typeface="Arial"/>
                <a:sym typeface="Arial"/>
              </a:defRPr>
            </a:lvl7pPr>
            <a:lvl8pPr marL="3657600" marR="0" lvl="7" indent="-342900" algn="l" rtl="0">
              <a:lnSpc>
                <a:spcPct val="90000"/>
              </a:lnSpc>
              <a:spcBef>
                <a:spcPts val="425"/>
              </a:spcBef>
              <a:spcAft>
                <a:spcPts val="0"/>
              </a:spcAft>
              <a:buClr>
                <a:schemeClr val="dk1"/>
              </a:buClr>
              <a:buSzPts val="1800"/>
              <a:buFont typeface="Arial"/>
              <a:buChar char="•"/>
              <a:defRPr sz="1400" b="0" i="0" u="none" strike="noStrike" cap="none">
                <a:solidFill>
                  <a:srgbClr val="000000"/>
                </a:solidFill>
                <a:latin typeface="Arial"/>
                <a:ea typeface="Arial"/>
                <a:cs typeface="Arial"/>
                <a:sym typeface="Arial"/>
              </a:defRPr>
            </a:lvl8pPr>
            <a:lvl9pPr marL="4114800" marR="0" lvl="8" indent="-342900" algn="l" rtl="0">
              <a:lnSpc>
                <a:spcPct val="90000"/>
              </a:lnSpc>
              <a:spcBef>
                <a:spcPts val="425"/>
              </a:spcBef>
              <a:spcAft>
                <a:spcPts val="0"/>
              </a:spcAft>
              <a:buClr>
                <a:schemeClr val="dk1"/>
              </a:buClr>
              <a:buSzPts val="1800"/>
              <a:buFont typeface="Arial"/>
              <a:buChar char="•"/>
              <a:defRPr sz="1400" b="0" i="0" u="none" strike="noStrike" cap="none">
                <a:solidFill>
                  <a:srgbClr val="000000"/>
                </a:solidFill>
                <a:latin typeface="Arial"/>
                <a:ea typeface="Arial"/>
                <a:cs typeface="Arial"/>
                <a:sym typeface="Arial"/>
              </a:defRPr>
            </a:lvl9pPr>
          </a:lstStyle>
          <a:p>
            <a:pPr marL="0" indent="0" eaLnBrk="1" hangingPunct="1">
              <a:spcBef>
                <a:spcPct val="0"/>
              </a:spcBef>
              <a:spcAft>
                <a:spcPct val="0"/>
              </a:spcAft>
              <a:buSzPts val="1000"/>
              <a:defRPr/>
            </a:pPr>
            <a:r>
              <a:rPr lang="en-US" altLang="en-US" sz="1200" b="1" kern="0" dirty="0">
                <a:solidFill>
                  <a:schemeClr val="bg1"/>
                </a:solidFill>
                <a:latin typeface="+mj-lt"/>
                <a:cs typeface="Arial" panose="020B0604020202020204" pitchFamily="34" charset="0"/>
              </a:rPr>
              <a:t>You’ve got it covered</a:t>
            </a:r>
          </a:p>
        </p:txBody>
      </p:sp>
      <p:sp>
        <p:nvSpPr>
          <p:cNvPr id="17" name="Text Placeholder 65">
            <a:extLst>
              <a:ext uri="{FF2B5EF4-FFF2-40B4-BE49-F238E27FC236}">
                <a16:creationId xmlns:a16="http://schemas.microsoft.com/office/drawing/2014/main" id="{06672C50-3F17-EE66-D8A6-0CEA9F9F1FB3}"/>
              </a:ext>
            </a:extLst>
          </p:cNvPr>
          <p:cNvSpPr txBox="1">
            <a:spLocks noChangeArrowheads="1"/>
          </p:cNvSpPr>
          <p:nvPr/>
        </p:nvSpPr>
        <p:spPr bwMode="auto">
          <a:xfrm>
            <a:off x="3563375" y="5622479"/>
            <a:ext cx="692073" cy="361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chorCtr="0"/>
          <a:lstStyle>
            <a:lvl1pPr defTabSz="776288">
              <a:defRPr>
                <a:solidFill>
                  <a:schemeClr val="tx1"/>
                </a:solidFill>
                <a:latin typeface="Arial" panose="020B0604020202020204" pitchFamily="34" charset="0"/>
              </a:defRPr>
            </a:lvl1pPr>
            <a:lvl2pPr marL="115888" indent="-115888" defTabSz="776288">
              <a:defRPr>
                <a:solidFill>
                  <a:schemeClr val="tx1"/>
                </a:solidFill>
                <a:latin typeface="Arial" panose="020B0604020202020204" pitchFamily="34" charset="0"/>
              </a:defRPr>
            </a:lvl2pPr>
            <a:lvl3pPr marL="230188" indent="-111125" defTabSz="776288">
              <a:defRPr>
                <a:solidFill>
                  <a:schemeClr val="tx1"/>
                </a:solidFill>
                <a:latin typeface="Arial" panose="020B0604020202020204" pitchFamily="34" charset="0"/>
              </a:defRPr>
            </a:lvl3pPr>
            <a:lvl4pPr marL="341313" indent="-111125" defTabSz="776288">
              <a:defRPr>
                <a:solidFill>
                  <a:schemeClr val="tx1"/>
                </a:solidFill>
                <a:latin typeface="Arial" panose="020B0604020202020204" pitchFamily="34" charset="0"/>
              </a:defRPr>
            </a:lvl4pPr>
            <a:lvl5pPr marL="457200" indent="-115888" defTabSz="776288">
              <a:defRPr>
                <a:solidFill>
                  <a:schemeClr val="tx1"/>
                </a:solidFill>
                <a:latin typeface="Arial" panose="020B0604020202020204" pitchFamily="34" charset="0"/>
              </a:defRPr>
            </a:lvl5pPr>
            <a:lvl6pPr marL="914400" indent="-115888" defTabSz="776288" eaLnBrk="0" fontAlgn="base" hangingPunct="0">
              <a:spcBef>
                <a:spcPct val="0"/>
              </a:spcBef>
              <a:spcAft>
                <a:spcPct val="0"/>
              </a:spcAft>
              <a:defRPr>
                <a:solidFill>
                  <a:schemeClr val="tx1"/>
                </a:solidFill>
                <a:latin typeface="Arial" panose="020B0604020202020204" pitchFamily="34" charset="0"/>
              </a:defRPr>
            </a:lvl6pPr>
            <a:lvl7pPr marL="1371600" indent="-115888" defTabSz="776288" eaLnBrk="0" fontAlgn="base" hangingPunct="0">
              <a:spcBef>
                <a:spcPct val="0"/>
              </a:spcBef>
              <a:spcAft>
                <a:spcPct val="0"/>
              </a:spcAft>
              <a:defRPr>
                <a:solidFill>
                  <a:schemeClr val="tx1"/>
                </a:solidFill>
                <a:latin typeface="Arial" panose="020B0604020202020204" pitchFamily="34" charset="0"/>
              </a:defRPr>
            </a:lvl7pPr>
            <a:lvl8pPr marL="1828800" indent="-115888" defTabSz="776288" eaLnBrk="0" fontAlgn="base" hangingPunct="0">
              <a:spcBef>
                <a:spcPct val="0"/>
              </a:spcBef>
              <a:spcAft>
                <a:spcPct val="0"/>
              </a:spcAft>
              <a:defRPr>
                <a:solidFill>
                  <a:schemeClr val="tx1"/>
                </a:solidFill>
                <a:latin typeface="Arial" panose="020B0604020202020204" pitchFamily="34" charset="0"/>
              </a:defRPr>
            </a:lvl8pPr>
            <a:lvl9pPr marL="2286000" indent="-115888" defTabSz="776288"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200"/>
              </a:spcBef>
            </a:pPr>
            <a:endParaRPr lang="en-US" altLang="en-US" sz="1000" dirty="0"/>
          </a:p>
        </p:txBody>
      </p:sp>
      <p:pic>
        <p:nvPicPr>
          <p:cNvPr id="15" name="Picture 14">
            <a:extLst>
              <a:ext uri="{FF2B5EF4-FFF2-40B4-BE49-F238E27FC236}">
                <a16:creationId xmlns:a16="http://schemas.microsoft.com/office/drawing/2014/main" id="{02D62A1F-70A8-9E5D-28A1-6BD6287F1B96}"/>
              </a:ext>
            </a:extLst>
          </p:cNvPr>
          <p:cNvPicPr>
            <a:picLocks noChangeAspect="1"/>
          </p:cNvPicPr>
          <p:nvPr/>
        </p:nvPicPr>
        <p:blipFill rotWithShape="1">
          <a:blip r:embed="rId3"/>
          <a:srcRect l="1" t="37609" r="49729" b="40707"/>
          <a:stretch/>
        </p:blipFill>
        <p:spPr>
          <a:xfrm>
            <a:off x="140607" y="333160"/>
            <a:ext cx="1920240" cy="640080"/>
          </a:xfrm>
          <a:prstGeom prst="rect">
            <a:avLst/>
          </a:prstGeom>
        </p:spPr>
      </p:pic>
      <p:sp>
        <p:nvSpPr>
          <p:cNvPr id="9" name="Text Placeholder 58">
            <a:extLst>
              <a:ext uri="{FF2B5EF4-FFF2-40B4-BE49-F238E27FC236}">
                <a16:creationId xmlns:a16="http://schemas.microsoft.com/office/drawing/2014/main" id="{5416A18F-D5F1-DFCF-0E8D-D5D62E64CE46}"/>
              </a:ext>
            </a:extLst>
          </p:cNvPr>
          <p:cNvSpPr txBox="1">
            <a:spLocks noChangeArrowheads="1"/>
          </p:cNvSpPr>
          <p:nvPr/>
        </p:nvSpPr>
        <p:spPr bwMode="auto">
          <a:xfrm>
            <a:off x="458275" y="6309953"/>
            <a:ext cx="4032250" cy="14774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lnSpc>
                <a:spcPts val="1425"/>
              </a:lnSpc>
            </a:pPr>
            <a:r>
              <a:rPr lang="en-US" altLang="en-US" sz="1100" dirty="0"/>
              <a:t>Choose to meet with any of our more than 18,500 network attorneys in-person or by phone for a one-on-one consultation in a private and supportive environment. There are no claim forms to file for covered services when using a network attorney – fees are taken care of through your plan. To help you find the right fit for you, you can use an out-of-network attorney, the fees reimbursed for these services are based on a set fee schedule.*</a:t>
            </a:r>
          </a:p>
        </p:txBody>
      </p:sp>
      <p:sp>
        <p:nvSpPr>
          <p:cNvPr id="10" name="Text Placeholder 64">
            <a:extLst>
              <a:ext uri="{FF2B5EF4-FFF2-40B4-BE49-F238E27FC236}">
                <a16:creationId xmlns:a16="http://schemas.microsoft.com/office/drawing/2014/main" id="{64075E16-E044-B479-DA12-EDFB637F8F36}"/>
              </a:ext>
            </a:extLst>
          </p:cNvPr>
          <p:cNvSpPr txBox="1">
            <a:spLocks noChangeArrowheads="1"/>
          </p:cNvSpPr>
          <p:nvPr/>
        </p:nvSpPr>
        <p:spPr bwMode="auto">
          <a:xfrm>
            <a:off x="458275" y="5967009"/>
            <a:ext cx="4259263"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spcAft>
                <a:spcPct val="0"/>
              </a:spcAft>
            </a:pPr>
            <a:r>
              <a:rPr lang="en-US" altLang="en-US" sz="1800" dirty="0">
                <a:solidFill>
                  <a:srgbClr val="0090DA"/>
                </a:solidFill>
                <a:latin typeface="Georgia" panose="02040502050405020303" pitchFamily="18" charset="0"/>
              </a:rPr>
              <a:t>Tailored guidance when it matters most</a:t>
            </a:r>
            <a:endParaRPr lang="en-US" altLang="en-US" dirty="0"/>
          </a:p>
        </p:txBody>
      </p:sp>
      <p:sp>
        <p:nvSpPr>
          <p:cNvPr id="12" name="Text Placeholder 58">
            <a:extLst>
              <a:ext uri="{FF2B5EF4-FFF2-40B4-BE49-F238E27FC236}">
                <a16:creationId xmlns:a16="http://schemas.microsoft.com/office/drawing/2014/main" id="{A4D0DF17-418D-E819-619E-11AF08F890B6}"/>
              </a:ext>
            </a:extLst>
          </p:cNvPr>
          <p:cNvSpPr txBox="1">
            <a:spLocks noChangeArrowheads="1"/>
          </p:cNvSpPr>
          <p:nvPr/>
        </p:nvSpPr>
        <p:spPr bwMode="auto">
          <a:xfrm>
            <a:off x="458276" y="8005681"/>
            <a:ext cx="403225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lnSpc>
                <a:spcPts val="1425"/>
              </a:lnSpc>
            </a:pPr>
            <a:r>
              <a:rPr lang="en-US" altLang="en-US" sz="1100" dirty="0"/>
              <a:t>Simply visit </a:t>
            </a:r>
            <a:r>
              <a:rPr lang="en-US" sz="1100" b="1" dirty="0">
                <a:latin typeface="+mn-lt"/>
              </a:rPr>
              <a:t>legalplans.com/estateplanning</a:t>
            </a:r>
            <a:r>
              <a:rPr lang="en-US" sz="1100" dirty="0">
                <a:latin typeface="+mn-lt"/>
              </a:rPr>
              <a:t> </a:t>
            </a:r>
            <a:r>
              <a:rPr lang="en-US" altLang="en-US" sz="1100" dirty="0"/>
              <a:t>to get started!</a:t>
            </a:r>
          </a:p>
          <a:p>
            <a:pPr eaLnBrk="1" hangingPunct="1">
              <a:lnSpc>
                <a:spcPts val="1425"/>
              </a:lnSpc>
            </a:pPr>
            <a:endParaRPr lang="en-US" altLang="en-US" sz="1100" dirty="0"/>
          </a:p>
        </p:txBody>
      </p:sp>
      <p:sp>
        <p:nvSpPr>
          <p:cNvPr id="18" name="Text Placeholder 64">
            <a:extLst>
              <a:ext uri="{FF2B5EF4-FFF2-40B4-BE49-F238E27FC236}">
                <a16:creationId xmlns:a16="http://schemas.microsoft.com/office/drawing/2014/main" id="{33CCFD0C-4FAD-1A77-216B-8EC584FC5204}"/>
              </a:ext>
            </a:extLst>
          </p:cNvPr>
          <p:cNvSpPr txBox="1">
            <a:spLocks noChangeArrowheads="1"/>
          </p:cNvSpPr>
          <p:nvPr/>
        </p:nvSpPr>
        <p:spPr bwMode="auto">
          <a:xfrm>
            <a:off x="458275" y="7684332"/>
            <a:ext cx="4259263"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lgn="l" defTabSz="776288" rtl="0" eaLnBrk="0" fontAlgn="base" hangingPunct="0">
              <a:spcBef>
                <a:spcPct val="0"/>
              </a:spcBef>
              <a:spcAft>
                <a:spcPts val="600"/>
              </a:spcAft>
              <a:buFont typeface="Arial" panose="020B0604020202020204" pitchFamily="34" charset="0"/>
              <a:defRPr sz="1000" kern="1200">
                <a:solidFill>
                  <a:schemeClr val="tx1"/>
                </a:solidFill>
                <a:latin typeface="+mn-lt"/>
                <a:ea typeface="+mn-ea"/>
                <a:cs typeface="+mn-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eaLnBrk="1" hangingPunct="1">
              <a:spcAft>
                <a:spcPct val="0"/>
              </a:spcAft>
            </a:pPr>
            <a:r>
              <a:rPr lang="en-US" altLang="en-US" sz="1800" dirty="0">
                <a:solidFill>
                  <a:srgbClr val="0090DA"/>
                </a:solidFill>
                <a:latin typeface="Georgia" panose="02040502050405020303" pitchFamily="18" charset="0"/>
              </a:rPr>
              <a:t>Expert guidance is just a click away</a:t>
            </a:r>
          </a:p>
        </p:txBody>
      </p:sp>
      <p:sp>
        <p:nvSpPr>
          <p:cNvPr id="16" name="Rectangle 15">
            <a:extLst>
              <a:ext uri="{FF2B5EF4-FFF2-40B4-BE49-F238E27FC236}">
                <a16:creationId xmlns:a16="http://schemas.microsoft.com/office/drawing/2014/main" id="{1200D20F-9E66-6744-6CAB-FBBAF0899615}"/>
              </a:ext>
            </a:extLst>
          </p:cNvPr>
          <p:cNvSpPr/>
          <p:nvPr/>
        </p:nvSpPr>
        <p:spPr>
          <a:xfrm>
            <a:off x="5853880" y="9219985"/>
            <a:ext cx="1116652" cy="461665"/>
          </a:xfrm>
          <a:prstGeom prst="rect">
            <a:avLst/>
          </a:prstGeom>
        </p:spPr>
        <p:txBody>
          <a:bodyPr wrap="none" lIns="0">
            <a:spAutoFit/>
          </a:bodyPr>
          <a:lstStyle/>
          <a:p>
            <a:pPr eaLnBrk="1" fontAlgn="auto" hangingPunct="1">
              <a:spcBef>
                <a:spcPts val="0"/>
              </a:spcBef>
              <a:spcAft>
                <a:spcPts val="0"/>
              </a:spcAft>
              <a:defRPr/>
            </a:pPr>
            <a:r>
              <a:rPr lang="en-US" sz="1200" b="1" dirty="0">
                <a:latin typeface="+mn-lt"/>
              </a:rPr>
              <a:t>MetLife </a:t>
            </a:r>
            <a:br>
              <a:rPr lang="en-US" sz="1200" b="1" dirty="0">
                <a:latin typeface="+mn-lt"/>
              </a:rPr>
            </a:br>
            <a:r>
              <a:rPr lang="en-US" sz="1200" b="1" dirty="0">
                <a:latin typeface="+mn-lt"/>
              </a:rPr>
              <a:t>Advantages</a:t>
            </a:r>
            <a:r>
              <a:rPr lang="en-US" sz="1200" b="1" baseline="30000" dirty="0">
                <a:latin typeface="+mn-lt"/>
              </a:rPr>
              <a:t>SM</a:t>
            </a:r>
            <a:endParaRPr lang="en-US" sz="1200" baseline="30000" dirty="0">
              <a:latin typeface="+mn-lt"/>
            </a:endParaRPr>
          </a:p>
        </p:txBody>
      </p:sp>
      <p:sp>
        <p:nvSpPr>
          <p:cNvPr id="20" name="Google Shape;88;p1">
            <a:extLst>
              <a:ext uri="{FF2B5EF4-FFF2-40B4-BE49-F238E27FC236}">
                <a16:creationId xmlns:a16="http://schemas.microsoft.com/office/drawing/2014/main" id="{2226DA4D-C760-5F5B-47B7-66E0BA9D63D3}"/>
              </a:ext>
            </a:extLst>
          </p:cNvPr>
          <p:cNvSpPr txBox="1">
            <a:spLocks noChangeArrowheads="1"/>
          </p:cNvSpPr>
          <p:nvPr/>
        </p:nvSpPr>
        <p:spPr bwMode="auto">
          <a:xfrm>
            <a:off x="2257864" y="437658"/>
            <a:ext cx="1366325" cy="640080"/>
          </a:xfrm>
          <a:prstGeom prst="rect">
            <a:avLst/>
          </a:prstGeom>
          <a:noFill/>
          <a:ln>
            <a:noFill/>
          </a:ln>
        </p:spPr>
        <p:txBody>
          <a:bodyPr lIns="0" tIns="0" rIns="0" bIns="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457200" rtl="0" eaLnBrk="1" fontAlgn="base" latinLnBrk="0" hangingPunct="1">
              <a:lnSpc>
                <a:spcPct val="95000"/>
              </a:lnSpc>
              <a:spcBef>
                <a:spcPct val="0"/>
              </a:spcBef>
              <a:spcAft>
                <a:spcPct val="0"/>
              </a:spcAft>
              <a:buClr>
                <a:srgbClr val="0090DA"/>
              </a:buClr>
              <a:buSzPts val="1900"/>
              <a:buFontTx/>
              <a:buNone/>
              <a:tabLst/>
              <a:defRPr/>
            </a:pPr>
            <a:r>
              <a:rPr kumimoji="0" lang="en-US" altLang="en-US" sz="2000" b="0" i="0" u="none" strike="noStrike" kern="1200" cap="none" spc="0" normalizeH="0" baseline="0" noProof="0" dirty="0">
                <a:ln>
                  <a:noFill/>
                </a:ln>
                <a:solidFill>
                  <a:srgbClr val="0290DA"/>
                </a:solidFill>
                <a:effectLst/>
                <a:uLnTx/>
                <a:uFillTx/>
                <a:latin typeface="Arial"/>
                <a:ea typeface="+mn-ea"/>
                <a:cs typeface="Arial"/>
              </a:rPr>
              <a:t>Will Prep</a:t>
            </a:r>
          </a:p>
        </p:txBody>
      </p:sp>
      <p:pic>
        <p:nvPicPr>
          <p:cNvPr id="3" name="Picture 2">
            <a:extLst>
              <a:ext uri="{FF2B5EF4-FFF2-40B4-BE49-F238E27FC236}">
                <a16:creationId xmlns:a16="http://schemas.microsoft.com/office/drawing/2014/main" id="{D5B61D7B-6404-2D1B-8CD8-37C8BF3CCE8D}"/>
              </a:ext>
            </a:extLst>
          </p:cNvPr>
          <p:cNvPicPr>
            <a:picLocks noChangeAspect="1"/>
          </p:cNvPicPr>
          <p:nvPr/>
        </p:nvPicPr>
        <p:blipFill rotWithShape="1">
          <a:blip r:embed="rId4">
            <a:extLst>
              <a:ext uri="{28A0092B-C50C-407E-A947-70E740481C1C}">
                <a14:useLocalDpi xmlns:a14="http://schemas.microsoft.com/office/drawing/2010/main" val="0"/>
              </a:ext>
            </a:extLst>
          </a:blip>
          <a:srcRect l="6827" t="1386" r="10721" b="7756"/>
          <a:stretch/>
        </p:blipFill>
        <p:spPr>
          <a:xfrm>
            <a:off x="4098814" y="1239299"/>
            <a:ext cx="3657602" cy="2679192"/>
          </a:xfrm>
          <a:prstGeom prst="rect">
            <a:avLst/>
          </a:prstGeom>
        </p:spPr>
      </p:pic>
      <p:sp>
        <p:nvSpPr>
          <p:cNvPr id="7" name="Text Placeholder 64">
            <a:extLst>
              <a:ext uri="{FF2B5EF4-FFF2-40B4-BE49-F238E27FC236}">
                <a16:creationId xmlns:a16="http://schemas.microsoft.com/office/drawing/2014/main" id="{62E5AA1E-FCE9-3C08-CB04-9173570831D8}"/>
              </a:ext>
            </a:extLst>
          </p:cNvPr>
          <p:cNvSpPr txBox="1">
            <a:spLocks noChangeArrowheads="1"/>
          </p:cNvSpPr>
          <p:nvPr/>
        </p:nvSpPr>
        <p:spPr bwMode="auto">
          <a:xfrm>
            <a:off x="506846" y="8466234"/>
            <a:ext cx="4464658" cy="557213"/>
          </a:xfrm>
          <a:prstGeom prst="rect">
            <a:avLst/>
          </a:prstGeom>
          <a:noFill/>
          <a:ln>
            <a:noFill/>
          </a:ln>
        </p:spPr>
        <p:style>
          <a:lnRef idx="0">
            <a:scrgbClr r="0" g="0" b="0"/>
          </a:lnRef>
          <a:fillRef idx="0">
            <a:scrgbClr r="0" g="0" b="0"/>
          </a:fillRef>
          <a:effectRef idx="0">
            <a:scrgbClr r="0" g="0" b="0"/>
          </a:effectRef>
          <a:fontRef idx="major"/>
        </p:style>
        <p:txBody>
          <a:bodyPr lIns="0" rIns="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eaLnBrk="1" hangingPunct="1">
              <a:defRPr/>
            </a:pPr>
            <a:r>
              <a:rPr lang="en-US" altLang="en-US" dirty="0">
                <a:solidFill>
                  <a:srgbClr val="0290DA"/>
                </a:solidFill>
                <a:latin typeface="Georgia" panose="02040502050405020303" pitchFamily="18" charset="0"/>
              </a:rPr>
              <a:t>Other services that may also be included with your life coverage</a:t>
            </a:r>
          </a:p>
        </p:txBody>
      </p:sp>
      <p:sp>
        <p:nvSpPr>
          <p:cNvPr id="8" name="Text Placeholder 73">
            <a:extLst>
              <a:ext uri="{FF2B5EF4-FFF2-40B4-BE49-F238E27FC236}">
                <a16:creationId xmlns:a16="http://schemas.microsoft.com/office/drawing/2014/main" id="{75EDA93B-09FB-27C4-6D65-CB3CE9A2C4E0}"/>
              </a:ext>
            </a:extLst>
          </p:cNvPr>
          <p:cNvSpPr>
            <a:spLocks noGrp="1"/>
          </p:cNvSpPr>
          <p:nvPr/>
        </p:nvSpPr>
        <p:spPr bwMode="auto">
          <a:xfrm>
            <a:off x="506845" y="9130427"/>
            <a:ext cx="4138655" cy="300278"/>
          </a:xfrm>
          <a:prstGeom prst="rect">
            <a:avLst/>
          </a:prstGeom>
          <a:noFill/>
          <a:ln>
            <a:noFill/>
          </a:ln>
        </p:spPr>
        <p:style>
          <a:lnRef idx="0">
            <a:scrgbClr r="0" g="0" b="0"/>
          </a:lnRef>
          <a:fillRef idx="0">
            <a:scrgbClr r="0" g="0" b="0"/>
          </a:fillRef>
          <a:effectRef idx="0">
            <a:scrgbClr r="0" g="0" b="0"/>
          </a:effectRef>
          <a:fontRef idx="major"/>
        </p:style>
        <p:txBody>
          <a:bodyPr lIns="0" tIns="0" rIns="0" bIns="0"/>
          <a:lstStyle>
            <a:lvl1pPr marL="117475" indent="-117475" algn="l" defTabSz="776288" rtl="0" eaLnBrk="0" fontAlgn="base" hangingPunct="0">
              <a:spcBef>
                <a:spcPts val="500"/>
              </a:spcBef>
              <a:spcAft>
                <a:spcPts val="0"/>
              </a:spcAft>
              <a:buFont typeface="Arial" panose="020B0604020202020204" pitchFamily="34" charset="0"/>
              <a:buChar char="•"/>
              <a:defRPr sz="1000" b="0" kern="1200">
                <a:solidFill>
                  <a:schemeClr val="tx1"/>
                </a:solidFill>
                <a:latin typeface="+mj-lt"/>
                <a:ea typeface="+mj-ea"/>
                <a:cs typeface="+mj-cs"/>
              </a:defRPr>
            </a:lvl1pPr>
            <a:lvl2pPr marL="115888"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marL="171450" indent="-171450" defTabSz="777240" eaLnBrk="1" fontAlgn="auto" hangingPunct="1">
              <a:defRPr/>
            </a:pPr>
            <a:r>
              <a:rPr lang="en-US" sz="1100" b="1" dirty="0">
                <a:latin typeface="+mn-lt"/>
              </a:rPr>
              <a:t>Estate Resolution Services</a:t>
            </a:r>
            <a:r>
              <a:rPr lang="en-US" sz="1100" b="1" baseline="30000" dirty="0">
                <a:latin typeface="+mn-lt"/>
              </a:rPr>
              <a:t>2</a:t>
            </a:r>
            <a:r>
              <a:rPr lang="en-US" sz="1100" b="1" dirty="0">
                <a:latin typeface="+mn-lt"/>
              </a:rPr>
              <a:t>: </a:t>
            </a:r>
            <a:r>
              <a:rPr lang="en-US" sz="1100" dirty="0">
                <a:latin typeface="+mn-lt"/>
              </a:rPr>
              <a:t>Settle an estate with ease.</a:t>
            </a:r>
            <a:endParaRPr lang="en-US" sz="1100" b="1" dirty="0">
              <a:latin typeface="+mn-lt"/>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88;p1">
            <a:extLst>
              <a:ext uri="{FF2B5EF4-FFF2-40B4-BE49-F238E27FC236}">
                <a16:creationId xmlns:a16="http://schemas.microsoft.com/office/drawing/2014/main" id="{B588E761-A0B8-AD7A-7AF7-637B4A00CC55}"/>
              </a:ext>
            </a:extLst>
          </p:cNvPr>
          <p:cNvSpPr txBox="1">
            <a:spLocks noChangeArrowheads="1"/>
          </p:cNvSpPr>
          <p:nvPr/>
        </p:nvSpPr>
        <p:spPr bwMode="auto">
          <a:xfrm>
            <a:off x="3772251" y="357188"/>
            <a:ext cx="1717675" cy="557212"/>
          </a:xfrm>
          <a:prstGeom prst="rect">
            <a:avLst/>
          </a:prstGeom>
          <a:noFill/>
          <a:ln>
            <a:noFill/>
          </a:ln>
        </p:spPr>
        <p:txBody>
          <a:bodyPr lIns="0" tIns="0" rIns="0" bIns="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lnSpc>
                <a:spcPct val="95000"/>
              </a:lnSpc>
              <a:buClr>
                <a:schemeClr val="accent1"/>
              </a:buClr>
              <a:buSzPts val="1900"/>
              <a:defRPr/>
            </a:pPr>
            <a:endParaRPr lang="en-US" altLang="en-US" sz="1200" b="1" dirty="0">
              <a:solidFill>
                <a:srgbClr val="EC008C"/>
              </a:solidFill>
            </a:endParaRPr>
          </a:p>
        </p:txBody>
      </p:sp>
      <p:cxnSp>
        <p:nvCxnSpPr>
          <p:cNvPr id="7" name="Straight Connector 6">
            <a:extLst>
              <a:ext uri="{FF2B5EF4-FFF2-40B4-BE49-F238E27FC236}">
                <a16:creationId xmlns:a16="http://schemas.microsoft.com/office/drawing/2014/main" id="{4B017A48-1E9E-25E4-9D63-23E139899B02}"/>
              </a:ext>
            </a:extLst>
          </p:cNvPr>
          <p:cNvCxnSpPr/>
          <p:nvPr/>
        </p:nvCxnSpPr>
        <p:spPr>
          <a:xfrm>
            <a:off x="6334125" y="442913"/>
            <a:ext cx="0" cy="3857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Google Shape;86;p2">
            <a:extLst>
              <a:ext uri="{FF2B5EF4-FFF2-40B4-BE49-F238E27FC236}">
                <a16:creationId xmlns:a16="http://schemas.microsoft.com/office/drawing/2014/main" id="{F0F28846-EF77-C091-0C22-960229098F89}"/>
              </a:ext>
            </a:extLst>
          </p:cNvPr>
          <p:cNvSpPr txBox="1">
            <a:spLocks/>
          </p:cNvSpPr>
          <p:nvPr/>
        </p:nvSpPr>
        <p:spPr>
          <a:xfrm>
            <a:off x="3425825" y="9717545"/>
            <a:ext cx="3889375" cy="274637"/>
          </a:xfrm>
          <a:prstGeom prst="rect">
            <a:avLst/>
          </a:prstGeom>
          <a:noFill/>
          <a:ln>
            <a:noFill/>
          </a:ln>
        </p:spPr>
        <p:txBody>
          <a:bodyPr spcFirstLastPara="1" lIns="0" tIns="0" rIns="0" bIns="0"/>
          <a:lstStyle>
            <a:defPPr marR="0" lvl="0" algn="l" rtl="0">
              <a:lnSpc>
                <a:spcPct val="100000"/>
              </a:lnSpc>
              <a:spcBef>
                <a:spcPts val="0"/>
              </a:spcBef>
              <a:spcAft>
                <a:spcPts val="0"/>
              </a:spcAft>
            </a:defPPr>
            <a:lvl1pPr marL="457200" marR="0" lvl="0" indent="-228600" algn="r" rtl="0">
              <a:lnSpc>
                <a:spcPct val="100000"/>
              </a:lnSpc>
              <a:spcBef>
                <a:spcPts val="0"/>
              </a:spcBef>
              <a:spcAft>
                <a:spcPts val="0"/>
              </a:spcAft>
              <a:buClr>
                <a:srgbClr val="7C7D80"/>
              </a:buClr>
              <a:buSzPts val="650"/>
              <a:buFont typeface="Arial"/>
              <a:buNone/>
              <a:defRPr sz="650" b="0" i="0" u="none" strike="noStrike" cap="none">
                <a:solidFill>
                  <a:srgbClr val="7C7D80"/>
                </a:solidFill>
                <a:latin typeface="Arial"/>
                <a:ea typeface="Arial"/>
                <a:cs typeface="Arial"/>
                <a:sym typeface="Arial"/>
              </a:defRPr>
            </a:lvl1pPr>
            <a:lvl2pPr marL="914400" marR="0" lvl="1" indent="-342900" algn="l" rtl="0">
              <a:lnSpc>
                <a:spcPct val="100000"/>
              </a:lnSpc>
              <a:spcBef>
                <a:spcPts val="3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2pPr>
            <a:lvl3pPr marL="1371600" marR="0" lvl="2"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3pPr>
            <a:lvl4pPr marL="1828800" marR="0" lvl="3"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4pPr>
            <a:lvl5pPr marL="2286000" marR="0" lvl="4" indent="-342900" algn="l" rtl="0">
              <a:lnSpc>
                <a:spcPct val="100000"/>
              </a:lnSpc>
              <a:spcBef>
                <a:spcPts val="200"/>
              </a:spcBef>
              <a:spcAft>
                <a:spcPts val="0"/>
              </a:spcAft>
              <a:buClr>
                <a:schemeClr val="dk1"/>
              </a:buClr>
              <a:buSzPts val="1800"/>
              <a:buFont typeface="Arial"/>
              <a:buChar char="–"/>
              <a:defRPr sz="1000" b="0" i="0" u="none" strike="noStrike" cap="none">
                <a:solidFill>
                  <a:schemeClr val="dk1"/>
                </a:solidFill>
                <a:latin typeface="Arial"/>
                <a:ea typeface="Arial"/>
                <a:cs typeface="Arial"/>
                <a:sym typeface="Arial"/>
              </a:defRPr>
            </a:lvl5pPr>
            <a:lvl6pPr marL="2743200" marR="0" lvl="5"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6pPr>
            <a:lvl7pPr marL="3200400" marR="0" lvl="6"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7pPr>
            <a:lvl8pPr marL="3657600" marR="0" lvl="7"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8pPr>
            <a:lvl9pPr marL="4114800" marR="0" lvl="8" indent="-342900" algn="l" rtl="0">
              <a:lnSpc>
                <a:spcPct val="90000"/>
              </a:lnSpc>
              <a:spcBef>
                <a:spcPts val="425"/>
              </a:spcBef>
              <a:spcAft>
                <a:spcPts val="0"/>
              </a:spcAft>
              <a:buClr>
                <a:schemeClr val="dk1"/>
              </a:buClr>
              <a:buSzPts val="1800"/>
              <a:buFont typeface="Arial"/>
              <a:buChar char="•"/>
              <a:defRPr sz="1530" b="0" i="0" u="none" strike="noStrike" cap="none">
                <a:solidFill>
                  <a:schemeClr val="dk1"/>
                </a:solidFill>
                <a:latin typeface="Arial"/>
                <a:ea typeface="Arial"/>
                <a:cs typeface="Arial"/>
                <a:sym typeface="Arial"/>
              </a:defRPr>
            </a:lvl9pPr>
          </a:lstStyle>
          <a:p>
            <a:pPr marL="0" indent="0" eaLnBrk="1" fontAlgn="auto" hangingPunct="1">
              <a:buSzPts val="600"/>
              <a:defRPr/>
            </a:pPr>
            <a:r>
              <a:rPr lang="nb-NO" kern="0"/>
              <a:t>L0323029853[exp0325][All States][DC,GU,MP,PR,VI] </a:t>
            </a:r>
            <a:r>
              <a:rPr lang="en-US" kern="0"/>
              <a:t>© </a:t>
            </a:r>
            <a:r>
              <a:rPr lang="en-US" kern="0" dirty="0"/>
              <a:t>2023 MetLife Services and Solutions, LLC.</a:t>
            </a:r>
          </a:p>
          <a:p>
            <a:pPr marL="0" indent="0" eaLnBrk="1" fontAlgn="auto" hangingPunct="1">
              <a:buSzPts val="600"/>
              <a:defRPr/>
            </a:pPr>
            <a:endParaRPr lang="en-US" kern="0" dirty="0"/>
          </a:p>
        </p:txBody>
      </p:sp>
      <p:sp>
        <p:nvSpPr>
          <p:cNvPr id="4103" name="Google Shape;99;p2">
            <a:extLst>
              <a:ext uri="{FF2B5EF4-FFF2-40B4-BE49-F238E27FC236}">
                <a16:creationId xmlns:a16="http://schemas.microsoft.com/office/drawing/2014/main" id="{08202085-EE64-FA8C-6CA9-D05AA8EB0B41}"/>
              </a:ext>
            </a:extLst>
          </p:cNvPr>
          <p:cNvSpPr txBox="1">
            <a:spLocks noChangeArrowheads="1"/>
          </p:cNvSpPr>
          <p:nvPr/>
        </p:nvSpPr>
        <p:spPr bwMode="auto">
          <a:xfrm>
            <a:off x="2565400" y="9582607"/>
            <a:ext cx="4749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914400" indent="-342900">
              <a:defRPr>
                <a:solidFill>
                  <a:schemeClr val="tx1"/>
                </a:solidFill>
                <a:latin typeface="Arial" panose="020B0604020202020204" pitchFamily="34" charset="0"/>
              </a:defRPr>
            </a:lvl2pPr>
            <a:lvl3pPr marL="1371600" indent="-342900">
              <a:defRPr>
                <a:solidFill>
                  <a:schemeClr val="tx1"/>
                </a:solidFill>
                <a:latin typeface="Arial" panose="020B0604020202020204" pitchFamily="34" charset="0"/>
              </a:defRPr>
            </a:lvl3pPr>
            <a:lvl4pPr marL="1828800" indent="-342900">
              <a:defRPr>
                <a:solidFill>
                  <a:schemeClr val="tx1"/>
                </a:solidFill>
                <a:latin typeface="Arial" panose="020B0604020202020204" pitchFamily="34" charset="0"/>
              </a:defRPr>
            </a:lvl4pPr>
            <a:lvl5pPr marL="2286000" indent="-342900">
              <a:defRPr>
                <a:solidFill>
                  <a:schemeClr val="tx1"/>
                </a:solidFill>
                <a:latin typeface="Arial" panose="020B0604020202020204" pitchFamily="34" charset="0"/>
              </a:defRPr>
            </a:lvl5pPr>
            <a:lvl6pPr marL="2743200" indent="-342900" defTabSz="457200" eaLnBrk="0" fontAlgn="base" hangingPunct="0">
              <a:spcBef>
                <a:spcPct val="0"/>
              </a:spcBef>
              <a:spcAft>
                <a:spcPct val="0"/>
              </a:spcAft>
              <a:defRPr>
                <a:solidFill>
                  <a:schemeClr val="tx1"/>
                </a:solidFill>
                <a:latin typeface="Arial" panose="020B0604020202020204" pitchFamily="34" charset="0"/>
              </a:defRPr>
            </a:lvl6pPr>
            <a:lvl7pPr marL="3200400" indent="-342900" defTabSz="457200" eaLnBrk="0" fontAlgn="base" hangingPunct="0">
              <a:spcBef>
                <a:spcPct val="0"/>
              </a:spcBef>
              <a:spcAft>
                <a:spcPct val="0"/>
              </a:spcAft>
              <a:defRPr>
                <a:solidFill>
                  <a:schemeClr val="tx1"/>
                </a:solidFill>
                <a:latin typeface="Arial" panose="020B0604020202020204" pitchFamily="34" charset="0"/>
              </a:defRPr>
            </a:lvl7pPr>
            <a:lvl8pPr marL="3657600" indent="-342900" defTabSz="457200" eaLnBrk="0" fontAlgn="base" hangingPunct="0">
              <a:spcBef>
                <a:spcPct val="0"/>
              </a:spcBef>
              <a:spcAft>
                <a:spcPct val="0"/>
              </a:spcAft>
              <a:defRPr>
                <a:solidFill>
                  <a:schemeClr val="tx1"/>
                </a:solidFill>
                <a:latin typeface="Arial" panose="020B0604020202020204" pitchFamily="34" charset="0"/>
              </a:defRPr>
            </a:lvl8pPr>
            <a:lvl9pPr marL="4114800" indent="-3429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buClr>
                <a:srgbClr val="7C7D80"/>
              </a:buClr>
              <a:buSzPts val="800"/>
              <a:buFont typeface="Arial" panose="020B0604020202020204" pitchFamily="34" charset="0"/>
              <a:buNone/>
            </a:pPr>
            <a:r>
              <a:rPr lang="en-US" altLang="en-US" sz="800" b="1" dirty="0">
                <a:solidFill>
                  <a:srgbClr val="7C7D80"/>
                </a:solidFill>
                <a:cs typeface="Arial" panose="020B0604020202020204" pitchFamily="34" charset="0"/>
                <a:sym typeface="Arial" panose="020B0604020202020204" pitchFamily="34" charset="0"/>
              </a:rPr>
              <a:t>Metropolitan Life Insurance Company  |  200 Park Avenue  |  New York, NY 10166</a:t>
            </a:r>
          </a:p>
        </p:txBody>
      </p:sp>
      <p:sp>
        <p:nvSpPr>
          <p:cNvPr id="20" name="Text Placeholder 78">
            <a:extLst>
              <a:ext uri="{FF2B5EF4-FFF2-40B4-BE49-F238E27FC236}">
                <a16:creationId xmlns:a16="http://schemas.microsoft.com/office/drawing/2014/main" id="{17A42B26-0F75-7610-D0E0-83EC2C07003F}"/>
              </a:ext>
            </a:extLst>
          </p:cNvPr>
          <p:cNvSpPr>
            <a:spLocks noGrp="1"/>
          </p:cNvSpPr>
          <p:nvPr/>
        </p:nvSpPr>
        <p:spPr bwMode="auto">
          <a:xfrm>
            <a:off x="411163" y="5738943"/>
            <a:ext cx="6858000" cy="2906382"/>
          </a:xfrm>
          <a:prstGeom prst="rect">
            <a:avLst/>
          </a:prstGeom>
          <a:noFill/>
          <a:ln>
            <a:noFill/>
          </a:ln>
        </p:spPr>
        <p:style>
          <a:lnRef idx="0">
            <a:scrgbClr r="0" g="0" b="0"/>
          </a:lnRef>
          <a:fillRef idx="0">
            <a:scrgbClr r="0" g="0" b="0"/>
          </a:fillRef>
          <a:effectRef idx="0">
            <a:scrgbClr r="0" g="0" b="0"/>
          </a:effectRef>
          <a:fontRef idx="major"/>
        </p:style>
        <p:txBody>
          <a:bodyPr lIns="0" tIns="0" rIns="0" bIns="0" anchor="b" anchorCtr="0"/>
          <a:lstStyle>
            <a:lvl1pPr marL="114300" indent="-114300" algn="l" defTabSz="776288" rtl="0" eaLnBrk="0" fontAlgn="base" hangingPunct="0">
              <a:spcBef>
                <a:spcPct val="0"/>
              </a:spcBef>
              <a:spcAft>
                <a:spcPts val="400"/>
              </a:spcAft>
              <a:buFont typeface="+mj-lt"/>
              <a:buAutoNum type="arabicPeriod"/>
              <a:defRPr sz="700" kern="1200">
                <a:solidFill>
                  <a:schemeClr val="tx2">
                    <a:lumMod val="75000"/>
                  </a:schemeClr>
                </a:solidFill>
                <a:latin typeface="+mj-lt"/>
                <a:ea typeface="+mj-ea"/>
                <a:cs typeface="+mj-cs"/>
              </a:defRPr>
            </a:lvl1pPr>
            <a:lvl2pPr marL="0" indent="0" algn="l" defTabSz="776288" rtl="0" eaLnBrk="0" fontAlgn="base" hangingPunct="0">
              <a:spcBef>
                <a:spcPts val="200"/>
              </a:spcBef>
              <a:spcAft>
                <a:spcPct val="0"/>
              </a:spcAft>
              <a:buFont typeface="Arial" panose="020B0604020202020204" pitchFamily="34" charset="0"/>
              <a:buNone/>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marL="0" indent="0" defTabSz="777240" eaLnBrk="1" fontAlgn="auto" hangingPunct="1">
              <a:lnSpc>
                <a:spcPts val="740"/>
              </a:lnSpc>
              <a:spcBef>
                <a:spcPts val="0"/>
              </a:spcBef>
              <a:spcAft>
                <a:spcPts val="200"/>
              </a:spcAft>
              <a:buNone/>
              <a:defRPr/>
            </a:pPr>
            <a:r>
              <a:rPr lang="en-US" kern="850" dirty="0"/>
              <a:t> *   Individuals have the option to use the out-of-network reimbursement feature to retain an attorney who does not participate in MetLife Legal Plans’ attorney network. If an     </a:t>
            </a:r>
            <a:br>
              <a:rPr lang="en-US" kern="850" dirty="0"/>
            </a:br>
            <a:r>
              <a:rPr lang="en-US" kern="850" dirty="0"/>
              <a:t>     out-of-network attorney is chosen, the individual will be responsible for any attorneys’ fees that exceed the reimbursed amount.</a:t>
            </a:r>
          </a:p>
          <a:p>
            <a:pPr defTabSz="777240" eaLnBrk="1" fontAlgn="auto" hangingPunct="1">
              <a:lnSpc>
                <a:spcPts val="740"/>
              </a:lnSpc>
              <a:spcBef>
                <a:spcPts val="0"/>
              </a:spcBef>
              <a:spcAft>
                <a:spcPts val="200"/>
              </a:spcAft>
              <a:defRPr/>
            </a:pPr>
            <a:r>
              <a:rPr lang="en-US" kern="850" dirty="0"/>
              <a:t>. Will Preparation is offered by MetLife Legal Plans, Inc., Cleveland, Ohio. In certain states, legal services benefits are provided through insurance coverage underwritten by Metropolitan General Insurance Company, Warwick, Rhode Island. For New York sitused cases, the Will Preparation service is an expanded offering that includes office consultations and telephone advice for certain other legal matters beyond Will Preparation. Tax Planning and preparation of Living Trusts are not covered by the Will Preparation Service. If you are unable to access the legalplans.com/estateplanning website, you can find a network attorney by calling MetLife Legal Plans at 1-800-821-6400, Monday through Friday, 8am-8pm EST.  You will need to provide your company name, customer number and the last 4 digits of the policyholder's social security number. </a:t>
            </a:r>
          </a:p>
          <a:p>
            <a:pPr defTabSz="777240" eaLnBrk="1" fontAlgn="auto" hangingPunct="1">
              <a:lnSpc>
                <a:spcPts val="740"/>
              </a:lnSpc>
              <a:spcBef>
                <a:spcPts val="0"/>
              </a:spcBef>
              <a:spcAft>
                <a:spcPts val="200"/>
              </a:spcAft>
              <a:defRPr/>
            </a:pPr>
            <a:endParaRPr lang="en-US" kern="850" dirty="0"/>
          </a:p>
          <a:p>
            <a:pPr defTabSz="777240" eaLnBrk="1" fontAlgn="auto" hangingPunct="1">
              <a:lnSpc>
                <a:spcPts val="740"/>
              </a:lnSpc>
              <a:spcBef>
                <a:spcPts val="0"/>
              </a:spcBef>
              <a:spcAft>
                <a:spcPts val="200"/>
              </a:spcAft>
              <a:defRPr/>
            </a:pPr>
            <a:r>
              <a:rPr lang="en-US" kern="850" dirty="0">
                <a:solidFill>
                  <a:schemeClr val="tx1">
                    <a:lumMod val="50000"/>
                    <a:lumOff val="50000"/>
                  </a:schemeClr>
                </a:solidFill>
              </a:rPr>
              <a:t>MetLife Estate Resolution Services are offered by MetLife Legal Plans, Inc., Cleveland, Ohio. In certain states, legal services benefits are provided through insurance coverage underwritten by Metropolitan General Insurance Company, Warwick, Rhode Island. Certain services are not covered by Estate Resolution Services, including matters in which there is a conflict of interest between the executor and any beneficiary or heir and the estate; any disputes with the group policyholder, MetLife and/or any of its affiliates; any disputes involving statutory benefits; will contests or litigation outside probate court; appeals; court costs, filing fees, recording fees, transcripts, witness fees, expenses to a third party, judgments or fines; and frivolous or unethical matters.</a:t>
            </a:r>
          </a:p>
          <a:p>
            <a:pPr defTabSz="777240" eaLnBrk="1" fontAlgn="auto" hangingPunct="1">
              <a:lnSpc>
                <a:spcPts val="740"/>
              </a:lnSpc>
              <a:spcBef>
                <a:spcPts val="0"/>
              </a:spcBef>
              <a:spcAft>
                <a:spcPts val="200"/>
              </a:spcAft>
              <a:defRPr/>
            </a:pPr>
            <a:endParaRPr lang="en-US" kern="850" dirty="0"/>
          </a:p>
          <a:p>
            <a:pPr defTabSz="777240" eaLnBrk="1" fontAlgn="auto" hangingPunct="1">
              <a:lnSpc>
                <a:spcPts val="740"/>
              </a:lnSpc>
              <a:spcBef>
                <a:spcPts val="0"/>
              </a:spcBef>
              <a:spcAft>
                <a:spcPts val="200"/>
              </a:spcAft>
              <a:defRPr/>
            </a:pPr>
            <a:endParaRPr lang="en-US" kern="850" dirty="0"/>
          </a:p>
        </p:txBody>
      </p:sp>
      <p:pic>
        <p:nvPicPr>
          <p:cNvPr id="6" name="Picture 5">
            <a:extLst>
              <a:ext uri="{FF2B5EF4-FFF2-40B4-BE49-F238E27FC236}">
                <a16:creationId xmlns:a16="http://schemas.microsoft.com/office/drawing/2014/main" id="{1047033A-9C1A-E4E0-9073-4B62AA41A217}"/>
              </a:ext>
            </a:extLst>
          </p:cNvPr>
          <p:cNvPicPr>
            <a:picLocks noChangeAspect="1"/>
          </p:cNvPicPr>
          <p:nvPr/>
        </p:nvPicPr>
        <p:blipFill rotWithShape="1">
          <a:blip r:embed="rId3"/>
          <a:srcRect l="1" t="37609" r="53078" b="40707"/>
          <a:stretch/>
        </p:blipFill>
        <p:spPr>
          <a:xfrm>
            <a:off x="238151" y="9361029"/>
            <a:ext cx="1280160" cy="457200"/>
          </a:xfrm>
          <a:prstGeom prst="rect">
            <a:avLst/>
          </a:prstGeom>
        </p:spPr>
      </p:pic>
      <p:sp>
        <p:nvSpPr>
          <p:cNvPr id="2" name="Rectangle 1">
            <a:extLst>
              <a:ext uri="{FF2B5EF4-FFF2-40B4-BE49-F238E27FC236}">
                <a16:creationId xmlns:a16="http://schemas.microsoft.com/office/drawing/2014/main" id="{8EFE5C7D-D042-C0DA-63FD-0A784485D98E}"/>
              </a:ext>
            </a:extLst>
          </p:cNvPr>
          <p:cNvSpPr/>
          <p:nvPr/>
        </p:nvSpPr>
        <p:spPr>
          <a:xfrm>
            <a:off x="6569588" y="391267"/>
            <a:ext cx="1116652" cy="461665"/>
          </a:xfrm>
          <a:prstGeom prst="rect">
            <a:avLst/>
          </a:prstGeom>
        </p:spPr>
        <p:txBody>
          <a:bodyPr wrap="none" lIns="0">
            <a:spAutoFit/>
          </a:bodyPr>
          <a:lstStyle/>
          <a:p>
            <a:pPr eaLnBrk="1" fontAlgn="auto" hangingPunct="1">
              <a:spcBef>
                <a:spcPts val="0"/>
              </a:spcBef>
              <a:spcAft>
                <a:spcPts val="0"/>
              </a:spcAft>
              <a:defRPr/>
            </a:pPr>
            <a:r>
              <a:rPr lang="en-US" sz="1200" b="1" dirty="0">
                <a:latin typeface="+mn-lt"/>
              </a:rPr>
              <a:t>MetLife </a:t>
            </a:r>
            <a:br>
              <a:rPr lang="en-US" sz="1200" b="1" dirty="0">
                <a:latin typeface="+mn-lt"/>
              </a:rPr>
            </a:br>
            <a:r>
              <a:rPr lang="en-US" sz="1200" b="1" dirty="0">
                <a:latin typeface="+mn-lt"/>
              </a:rPr>
              <a:t>Advantages</a:t>
            </a:r>
            <a:r>
              <a:rPr lang="en-US" sz="1200" b="1" baseline="30000" dirty="0">
                <a:latin typeface="+mn-lt"/>
              </a:rPr>
              <a:t>SM</a:t>
            </a:r>
            <a:endParaRPr lang="en-US" sz="1200" baseline="30000" dirty="0">
              <a:latin typeface="+mn-lt"/>
            </a:endParaRPr>
          </a:p>
        </p:txBody>
      </p:sp>
      <p:sp>
        <p:nvSpPr>
          <p:cNvPr id="8" name="Text Placeholder 78">
            <a:extLst>
              <a:ext uri="{FF2B5EF4-FFF2-40B4-BE49-F238E27FC236}">
                <a16:creationId xmlns:a16="http://schemas.microsoft.com/office/drawing/2014/main" id="{46A274B9-3EAD-CE58-6953-EED64D89EAE6}"/>
              </a:ext>
            </a:extLst>
          </p:cNvPr>
          <p:cNvSpPr>
            <a:spLocks noGrp="1"/>
          </p:cNvSpPr>
          <p:nvPr/>
        </p:nvSpPr>
        <p:spPr bwMode="auto">
          <a:xfrm>
            <a:off x="503237" y="8242657"/>
            <a:ext cx="6765926" cy="683629"/>
          </a:xfrm>
          <a:prstGeom prst="rect">
            <a:avLst/>
          </a:prstGeom>
          <a:noFill/>
          <a:ln>
            <a:noFill/>
          </a:ln>
        </p:spPr>
        <p:style>
          <a:lnRef idx="0">
            <a:scrgbClr r="0" g="0" b="0"/>
          </a:lnRef>
          <a:fillRef idx="0">
            <a:scrgbClr r="0" g="0" b="0"/>
          </a:fillRef>
          <a:effectRef idx="0">
            <a:scrgbClr r="0" g="0" b="0"/>
          </a:effectRef>
          <a:fontRef idx="major"/>
        </p:style>
        <p:txBody>
          <a:bodyPr lIns="0" tIns="0" rIns="0" bIns="0" anchor="b" anchorCtr="0"/>
          <a:lstStyle>
            <a:lvl1pPr marL="114300" indent="-114300" algn="l" defTabSz="776288" rtl="0" eaLnBrk="0" fontAlgn="base" hangingPunct="0">
              <a:spcBef>
                <a:spcPct val="0"/>
              </a:spcBef>
              <a:spcAft>
                <a:spcPts val="400"/>
              </a:spcAft>
              <a:buFont typeface="+mj-lt"/>
              <a:buAutoNum type="arabicPeriod"/>
              <a:defRPr sz="700" kern="1200">
                <a:solidFill>
                  <a:schemeClr val="tx2">
                    <a:lumMod val="75000"/>
                  </a:schemeClr>
                </a:solidFill>
                <a:latin typeface="+mj-lt"/>
                <a:ea typeface="+mj-ea"/>
                <a:cs typeface="+mj-cs"/>
              </a:defRPr>
            </a:lvl1pPr>
            <a:lvl2pPr marL="0" indent="0" algn="l" defTabSz="776288" rtl="0" eaLnBrk="0" fontAlgn="base" hangingPunct="0">
              <a:spcBef>
                <a:spcPts val="200"/>
              </a:spcBef>
              <a:spcAft>
                <a:spcPct val="0"/>
              </a:spcAft>
              <a:buFont typeface="Arial" panose="020B0604020202020204" pitchFamily="34" charset="0"/>
              <a:buNone/>
              <a:defRPr sz="1000" kern="1200">
                <a:solidFill>
                  <a:schemeClr val="tx1"/>
                </a:solidFill>
                <a:latin typeface="+mj-lt"/>
                <a:ea typeface="+mj-ea"/>
                <a:cs typeface="+mj-cs"/>
              </a:defRPr>
            </a:lvl2pPr>
            <a:lvl3pPr marL="230188"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3pPr>
            <a:lvl4pPr marL="341313" indent="-111125"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4pPr>
            <a:lvl5pPr marL="457200" indent="-115888" algn="l" defTabSz="776288" rtl="0" eaLnBrk="0" fontAlgn="base" hangingPunct="0">
              <a:spcBef>
                <a:spcPts val="200"/>
              </a:spcBef>
              <a:spcAft>
                <a:spcPct val="0"/>
              </a:spcAft>
              <a:buFont typeface="Arial" panose="020B0604020202020204" pitchFamily="34" charset="0"/>
              <a:buChar char="–"/>
              <a:defRPr sz="1000" kern="1200">
                <a:solidFill>
                  <a:schemeClr val="tx1"/>
                </a:solidFill>
                <a:latin typeface="+mj-lt"/>
                <a:ea typeface="+mj-ea"/>
                <a:cs typeface="+mj-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j-lt"/>
                <a:ea typeface="+mj-ea"/>
                <a:cs typeface="+mj-cs"/>
              </a:defRPr>
            </a:lvl9pPr>
          </a:lstStyle>
          <a:p>
            <a:pPr defTabSz="777240" eaLnBrk="1" fontAlgn="auto" hangingPunct="1">
              <a:lnSpc>
                <a:spcPts val="740"/>
              </a:lnSpc>
              <a:spcBef>
                <a:spcPts val="0"/>
              </a:spcBef>
              <a:spcAft>
                <a:spcPts val="200"/>
              </a:spcAft>
              <a:defRPr/>
            </a:pPr>
            <a:endParaRPr lang="en-US" kern="850" dirty="0"/>
          </a:p>
          <a:p>
            <a:pPr marL="0" indent="0" defTabSz="777240" eaLnBrk="1" fontAlgn="auto" hangingPunct="1">
              <a:lnSpc>
                <a:spcPts val="740"/>
              </a:lnSpc>
              <a:spcBef>
                <a:spcPts val="0"/>
              </a:spcBef>
              <a:spcAft>
                <a:spcPts val="200"/>
              </a:spcAft>
              <a:buNone/>
              <a:defRPr/>
            </a:pPr>
            <a:r>
              <a:rPr lang="en-US" kern="850" dirty="0"/>
              <a:t>Nothing in these materials is intended to be advice for any particular situation or individual. Like most life insurance policies, MetLife Group Life insurance policies contain certain exceptions, waiting periods, reductions, limitations and terms for keeping them in force. Please contact your MetLife  representative for complete details. Specific details regarding these provisions can be found in the booklet certificate. If you have additional questions regarding the Life Insurance Program underwritten by MetLife, please contact your benefits administrator or MetLife.</a:t>
            </a:r>
          </a:p>
        </p:txBody>
      </p:sp>
      <p:sp>
        <p:nvSpPr>
          <p:cNvPr id="11" name="Google Shape;88;p1">
            <a:extLst>
              <a:ext uri="{FF2B5EF4-FFF2-40B4-BE49-F238E27FC236}">
                <a16:creationId xmlns:a16="http://schemas.microsoft.com/office/drawing/2014/main" id="{47426F84-DE09-31A0-225F-ED8E41011C63}"/>
              </a:ext>
            </a:extLst>
          </p:cNvPr>
          <p:cNvSpPr txBox="1">
            <a:spLocks noChangeArrowheads="1"/>
          </p:cNvSpPr>
          <p:nvPr/>
        </p:nvSpPr>
        <p:spPr bwMode="auto">
          <a:xfrm>
            <a:off x="653443" y="315754"/>
            <a:ext cx="1366325" cy="640080"/>
          </a:xfrm>
          <a:prstGeom prst="rect">
            <a:avLst/>
          </a:prstGeom>
          <a:noFill/>
          <a:ln>
            <a:noFill/>
          </a:ln>
        </p:spPr>
        <p:txBody>
          <a:bodyPr lIns="0" tIns="0" rIns="0" bIns="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9144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3716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8288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286000" indent="-3429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7432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32004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6576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4114800" indent="-3429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457200" rtl="0" eaLnBrk="1" fontAlgn="base" latinLnBrk="0" hangingPunct="1">
              <a:lnSpc>
                <a:spcPct val="95000"/>
              </a:lnSpc>
              <a:spcBef>
                <a:spcPct val="0"/>
              </a:spcBef>
              <a:spcAft>
                <a:spcPct val="0"/>
              </a:spcAft>
              <a:buClr>
                <a:srgbClr val="0090DA"/>
              </a:buClr>
              <a:buSzPts val="1900"/>
              <a:buFontTx/>
              <a:buNone/>
              <a:tabLst/>
              <a:defRPr/>
            </a:pPr>
            <a:r>
              <a:rPr kumimoji="0" lang="en-US" altLang="en-US" sz="1600" b="0" i="0" u="none" strike="noStrike" kern="1200" cap="none" spc="0" normalizeH="0" baseline="0" noProof="0" dirty="0">
                <a:ln>
                  <a:noFill/>
                </a:ln>
                <a:solidFill>
                  <a:srgbClr val="0290DA"/>
                </a:solidFill>
                <a:effectLst/>
                <a:uLnTx/>
                <a:uFillTx/>
                <a:latin typeface="Arial"/>
                <a:ea typeface="+mn-ea"/>
                <a:cs typeface="Arial"/>
              </a:rPr>
              <a:t>Life Insurance</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roduct Overview Slipsheet">
  <a:themeElements>
    <a:clrScheme name="ML 2021">
      <a:dk1>
        <a:sysClr val="windowText" lastClr="000000"/>
      </a:dk1>
      <a:lt1>
        <a:sysClr val="window" lastClr="FFFFFF"/>
      </a:lt1>
      <a:dk2>
        <a:srgbClr val="A7A8AA"/>
      </a:dk2>
      <a:lt2>
        <a:srgbClr val="D9D9D6"/>
      </a:lt2>
      <a:accent1>
        <a:srgbClr val="0090DA"/>
      </a:accent1>
      <a:accent2>
        <a:srgbClr val="A4CE4E"/>
      </a:accent2>
      <a:accent3>
        <a:srgbClr val="00ACA0"/>
      </a:accent3>
      <a:accent4>
        <a:srgbClr val="0061A0"/>
      </a:accent4>
      <a:accent5>
        <a:srgbClr val="5F259F"/>
      </a:accent5>
      <a:accent6>
        <a:srgbClr val="DB0A5B"/>
      </a:accent6>
      <a:hlink>
        <a:srgbClr val="0061A0"/>
      </a:hlink>
      <a:folHlink>
        <a:srgbClr val="A7A8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2a93d74-f6e3-48a0-863c-b69df431d8ab" xsi:nil="true"/>
    <lcf76f155ced4ddcb4097134ff3c332f xmlns="52b899bb-61be-46f6-b3da-4738aecc4a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FD400B042C484AAE59CED6CA0D2828" ma:contentTypeVersion="15" ma:contentTypeDescription="Create a new document." ma:contentTypeScope="" ma:versionID="5ba80ffe2721c21a944e73ebf6027c42">
  <xsd:schema xmlns:xsd="http://www.w3.org/2001/XMLSchema" xmlns:xs="http://www.w3.org/2001/XMLSchema" xmlns:p="http://schemas.microsoft.com/office/2006/metadata/properties" xmlns:ns2="52b899bb-61be-46f6-b3da-4738aecc4a2c" xmlns:ns3="d16cd803-aa81-4d8e-9784-62a0925efa55" xmlns:ns4="d2a93d74-f6e3-48a0-863c-b69df431d8ab" targetNamespace="http://schemas.microsoft.com/office/2006/metadata/properties" ma:root="true" ma:fieldsID="4c152b8538ce2c035bd33fe4a0d789f9" ns2:_="" ns3:_="" ns4:_="">
    <xsd:import namespace="52b899bb-61be-46f6-b3da-4738aecc4a2c"/>
    <xsd:import namespace="d16cd803-aa81-4d8e-9784-62a0925efa55"/>
    <xsd:import namespace="d2a93d74-f6e3-48a0-863c-b69df431d8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b899bb-61be-46f6-b3da-4738aecc4a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f2fb0f5-e63c-4e8e-9ea5-5963d22110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16cd803-aa81-4d8e-9784-62a0925efa5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a93d74-f6e3-48a0-863c-b69df431d8ab"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f1399ba6-d309-4e85-863b-b7c54a2daf65}" ma:internalName="TaxCatchAll" ma:showField="CatchAllData" ma:web="d16cd803-aa81-4d8e-9784-62a0925efa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990AE5-BF9C-4CCB-B45D-65DDF7B64CA3}">
  <ds:schemaRefs>
    <ds:schemaRef ds:uri="23dd889f-a4ff-49a8-9722-df1176044cfa"/>
    <ds:schemaRef ds:uri="d18c1617-1ac8-4b22-9cef-b2ac240d88cb"/>
    <ds:schemaRef ds:uri="e7f96ce4-eb7c-49a0-b67b-a2651f3a09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d2a93d74-f6e3-48a0-863c-b69df431d8ab"/>
    <ds:schemaRef ds:uri="52b899bb-61be-46f6-b3da-4738aecc4a2c"/>
  </ds:schemaRefs>
</ds:datastoreItem>
</file>

<file path=customXml/itemProps2.xml><?xml version="1.0" encoding="utf-8"?>
<ds:datastoreItem xmlns:ds="http://schemas.openxmlformats.org/officeDocument/2006/customXml" ds:itemID="{4BFE0933-0125-431D-9496-9772512087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b899bb-61be-46f6-b3da-4738aecc4a2c"/>
    <ds:schemaRef ds:uri="d16cd803-aa81-4d8e-9784-62a0925efa55"/>
    <ds:schemaRef ds:uri="d2a93d74-f6e3-48a0-863c-b69df431d8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8A99D2-2FC2-4DC8-A38B-A0A457CF1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952</TotalTime>
  <Words>755</Words>
  <Application>Microsoft Office PowerPoint</Application>
  <PresentationFormat>Custom</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Georgia</vt:lpstr>
      <vt:lpstr>Product Overview Slipsheet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Butler Bradford</dc:creator>
  <cp:lastModifiedBy>Torres, Auruna</cp:lastModifiedBy>
  <cp:revision>115</cp:revision>
  <dcterms:created xsi:type="dcterms:W3CDTF">2021-03-15T20:34:38Z</dcterms:created>
  <dcterms:modified xsi:type="dcterms:W3CDTF">2024-03-29T11:22:50Z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B2562677-76A6-4BB6-AA93-B7AAE1DB77A4</vt:lpwstr>
  </property>
  <property fmtid="{D5CDD505-2E9C-101B-9397-08002B2CF9AE}" pid="3" name="ArticulatePath">
    <vt:lpwstr>Presentation1</vt:lpwstr>
  </property>
  <property fmtid="{D5CDD505-2E9C-101B-9397-08002B2CF9AE}" pid="4" name="ContentTypeId">
    <vt:lpwstr>0x010100E1FD400B042C484AAE59CED6CA0D2828</vt:lpwstr>
  </property>
  <property fmtid="{D5CDD505-2E9C-101B-9397-08002B2CF9AE}" pid="5" name="pc3a60732cff4bd6a1032848edf6a57b">
    <vt:lpwstr/>
  </property>
  <property fmtid="{D5CDD505-2E9C-101B-9397-08002B2CF9AE}" pid="6" name="TaxKeywordTaxHTField">
    <vt:lpwstr/>
  </property>
  <property fmtid="{D5CDD505-2E9C-101B-9397-08002B2CF9AE}" pid="7" name="aa413b61045448e6bc230aa29a84eb0b">
    <vt:lpwstr/>
  </property>
  <property fmtid="{D5CDD505-2E9C-101B-9397-08002B2CF9AE}" pid="8" name="hae69c9a3b974f6ea09ed5059cd93782">
    <vt:lpwstr/>
  </property>
  <property fmtid="{D5CDD505-2E9C-101B-9397-08002B2CF9AE}" pid="9" name="o2a67a7f239d463099c84f831d9f71a7">
    <vt:lpwstr/>
  </property>
  <property fmtid="{D5CDD505-2E9C-101B-9397-08002B2CF9AE}" pid="10" name="TaxCatchAll">
    <vt:lpwstr/>
  </property>
</Properties>
</file>