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8"/>
  </p:notesMasterIdLst>
  <p:handoutMasterIdLst>
    <p:handoutMasterId r:id="rId19"/>
  </p:handoutMasterIdLst>
  <p:sldIdLst>
    <p:sldId id="339" r:id="rId6"/>
    <p:sldId id="432" r:id="rId7"/>
    <p:sldId id="411" r:id="rId8"/>
    <p:sldId id="344" r:id="rId9"/>
    <p:sldId id="445" r:id="rId10"/>
    <p:sldId id="446" r:id="rId11"/>
    <p:sldId id="447" r:id="rId12"/>
    <p:sldId id="448" r:id="rId13"/>
    <p:sldId id="454" r:id="rId14"/>
    <p:sldId id="456" r:id="rId15"/>
    <p:sldId id="457" r:id="rId16"/>
    <p:sldId id="437" r:id="rId17"/>
  </p:sldIdLst>
  <p:sldSz cx="12188825"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ymer, Andrea" initials="CA" lastIdx="7" clrIdx="0">
    <p:extLst>
      <p:ext uri="{19B8F6BF-5375-455C-9EA6-DF929625EA0E}">
        <p15:presenceInfo xmlns:p15="http://schemas.microsoft.com/office/powerpoint/2012/main" userId="S::aclymer@metlife.com::219df2d0-c919-4de1-9751-7a68281197a1" providerId="AD"/>
      </p:ext>
    </p:extLst>
  </p:cmAuthor>
  <p:cmAuthor id="2" name="Zbytniewski, Christina M" initials="ZM" lastIdx="5" clrIdx="1">
    <p:extLst>
      <p:ext uri="{19B8F6BF-5375-455C-9EA6-DF929625EA0E}">
        <p15:presenceInfo xmlns:p15="http://schemas.microsoft.com/office/powerpoint/2012/main" userId="S::czbytniewski@metlife.com::3c86f94c-126a-48cf-86f1-d1d9d6db2756" providerId="AD"/>
      </p:ext>
    </p:extLst>
  </p:cmAuthor>
  <p:cmAuthor id="3" name="Fisher, Donna" initials="FD" lastIdx="12" clrIdx="2">
    <p:extLst>
      <p:ext uri="{19B8F6BF-5375-455C-9EA6-DF929625EA0E}">
        <p15:presenceInfo xmlns:p15="http://schemas.microsoft.com/office/powerpoint/2012/main" userId="S::dcfisher@metlife.com::28b29179-b6b8-4301-a56a-492480026ef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62A2"/>
    <a:srgbClr val="595959"/>
    <a:srgbClr val="00A3AD"/>
    <a:srgbClr val="A4CE4E"/>
    <a:srgbClr val="75787B"/>
    <a:srgbClr val="0061A0"/>
    <a:srgbClr val="E46B95"/>
    <a:srgbClr val="E5B2CF"/>
    <a:srgbClr val="00859B"/>
    <a:srgbClr val="00A78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868" y="60"/>
      </p:cViewPr>
      <p:guideLst>
        <p:guide orient="horz" pos="2160"/>
        <p:guide pos="3839"/>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sz="1000">
              <a:latin typeface="Arial" charset="0"/>
              <a:cs typeface="Arial" charset="0"/>
            </a:endParaRPr>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82541AEF-3112-6549-914A-E0D9B60F40EA}" type="datetimeFigureOut">
              <a:rPr lang="en-US" sz="1000" smtClean="0">
                <a:latin typeface="Arial" charset="0"/>
                <a:cs typeface="Arial" charset="0"/>
              </a:rPr>
              <a:t>05/07/2024</a:t>
            </a:fld>
            <a:endParaRPr lang="en-US" sz="1000">
              <a:latin typeface="Arial" charset="0"/>
              <a:cs typeface="Arial" charset="0"/>
            </a:endParaRPr>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sz="1000">
              <a:latin typeface="Arial" charset="0"/>
              <a:cs typeface="Arial" charset="0"/>
            </a:endParaRPr>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BF293638-C25A-9844-8D5B-B0309EC5F961}" type="slidenum">
              <a:rPr lang="en-US" sz="1000" smtClean="0">
                <a:latin typeface="Arial" charset="0"/>
                <a:cs typeface="Arial" charset="0"/>
              </a:rPr>
              <a:t>‹#›</a:t>
            </a:fld>
            <a:endParaRPr lang="en-US" sz="1000">
              <a:latin typeface="Arial" charset="0"/>
              <a:cs typeface="Arial" charset="0"/>
            </a:endParaRPr>
          </a:p>
        </p:txBody>
      </p:sp>
    </p:spTree>
    <p:extLst>
      <p:ext uri="{BB962C8B-B14F-4D97-AF65-F5344CB8AC3E}">
        <p14:creationId xmlns:p14="http://schemas.microsoft.com/office/powerpoint/2010/main" val="34768346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000" b="0" i="0">
                <a:latin typeface="Arial" charset="0"/>
                <a:cs typeface="Arial" charset="0"/>
              </a:defRPr>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000" b="0" i="0">
                <a:latin typeface="Arial" charset="0"/>
                <a:cs typeface="Arial" charset="0"/>
              </a:defRPr>
            </a:lvl1pPr>
          </a:lstStyle>
          <a:p>
            <a:fld id="{EC2C7003-A6A9-A249-88AD-8CFDA7DED64B}" type="datetimeFigureOut">
              <a:rPr lang="en-US" smtClean="0"/>
              <a:pPr/>
              <a:t>05/07/2024</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000" b="0" i="0">
                <a:latin typeface="Arial" charset="0"/>
                <a:cs typeface="Arial" charset="0"/>
              </a:defRPr>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000" b="0" i="0">
                <a:latin typeface="Arial" charset="0"/>
                <a:cs typeface="Arial" charset="0"/>
              </a:defRPr>
            </a:lvl1pPr>
          </a:lstStyle>
          <a:p>
            <a:fld id="{50AD15A5-6128-B84F-818D-8AA5BDD9AF9D}" type="slidenum">
              <a:rPr lang="en-US" smtClean="0"/>
              <a:pPr/>
              <a:t>‹#›</a:t>
            </a:fld>
            <a:endParaRPr lang="en-US"/>
          </a:p>
        </p:txBody>
      </p:sp>
    </p:spTree>
    <p:extLst>
      <p:ext uri="{BB962C8B-B14F-4D97-AF65-F5344CB8AC3E}">
        <p14:creationId xmlns:p14="http://schemas.microsoft.com/office/powerpoint/2010/main" val="3526269920"/>
      </p:ext>
    </p:extLst>
  </p:cSld>
  <p:clrMap bg1="lt1" tx1="dk1" bg2="lt2" tx2="dk2" accent1="accent1" accent2="accent2" accent3="accent3" accent4="accent4" accent5="accent5" accent6="accent6" hlink="hlink" folHlink="folHlink"/>
  <p:notesStyle>
    <a:lvl1pPr marL="0" algn="l" defTabSz="457200" rtl="0" eaLnBrk="1" latinLnBrk="0" hangingPunct="1">
      <a:defRPr sz="1200" b="0" i="0" kern="1200">
        <a:solidFill>
          <a:schemeClr val="tx1"/>
        </a:solidFill>
        <a:latin typeface="Arial" charset="0"/>
        <a:ea typeface="+mn-ea"/>
        <a:cs typeface="Arial" charset="0"/>
      </a:defRPr>
    </a:lvl1pPr>
    <a:lvl2pPr marL="457200" algn="l" defTabSz="457200" rtl="0" eaLnBrk="1" latinLnBrk="0" hangingPunct="1">
      <a:defRPr sz="1200" b="0" i="0" kern="1200">
        <a:solidFill>
          <a:schemeClr val="tx1"/>
        </a:solidFill>
        <a:latin typeface="Arial" charset="0"/>
        <a:ea typeface="+mn-ea"/>
        <a:cs typeface="Arial" charset="0"/>
      </a:defRPr>
    </a:lvl2pPr>
    <a:lvl3pPr marL="914400" algn="l" defTabSz="457200" rtl="0" eaLnBrk="1" latinLnBrk="0" hangingPunct="1">
      <a:defRPr sz="1200" b="0" i="0" kern="1200">
        <a:solidFill>
          <a:schemeClr val="tx1"/>
        </a:solidFill>
        <a:latin typeface="Arial" charset="0"/>
        <a:ea typeface="+mn-ea"/>
        <a:cs typeface="Arial" charset="0"/>
      </a:defRPr>
    </a:lvl3pPr>
    <a:lvl4pPr marL="1371600" algn="l" defTabSz="457200" rtl="0" eaLnBrk="1" latinLnBrk="0" hangingPunct="1">
      <a:defRPr sz="1200" b="0" i="0" kern="1200">
        <a:solidFill>
          <a:schemeClr val="tx1"/>
        </a:solidFill>
        <a:latin typeface="Arial" charset="0"/>
        <a:ea typeface="+mn-ea"/>
        <a:cs typeface="Arial" charset="0"/>
      </a:defRPr>
    </a:lvl4pPr>
    <a:lvl5pPr marL="1828800" algn="l" defTabSz="457200" rtl="0" eaLnBrk="1" latinLnBrk="0" hangingPunct="1">
      <a:defRPr sz="1200" b="0" i="0" kern="1200">
        <a:solidFill>
          <a:schemeClr val="tx1"/>
        </a:solidFill>
        <a:latin typeface="Arial" charset="0"/>
        <a:ea typeface="+mn-ea"/>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with Photo">
    <p:spTree>
      <p:nvGrpSpPr>
        <p:cNvPr id="1" name=""/>
        <p:cNvGrpSpPr/>
        <p:nvPr/>
      </p:nvGrpSpPr>
      <p:grpSpPr>
        <a:xfrm>
          <a:off x="0" y="0"/>
          <a:ext cx="0" cy="0"/>
          <a:chOff x="0" y="0"/>
          <a:chExt cx="0" cy="0"/>
        </a:xfrm>
      </p:grpSpPr>
      <p:sp>
        <p:nvSpPr>
          <p:cNvPr id="6" name="Picture Placeholder 5"/>
          <p:cNvSpPr>
            <a:spLocks noGrp="1"/>
          </p:cNvSpPr>
          <p:nvPr>
            <p:ph type="pic" sz="quarter" idx="10" hasCustomPrompt="1"/>
          </p:nvPr>
        </p:nvSpPr>
        <p:spPr>
          <a:xfrm>
            <a:off x="0" y="0"/>
            <a:ext cx="10357338" cy="621792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a:t>IMAGE</a:t>
            </a:r>
          </a:p>
        </p:txBody>
      </p:sp>
      <p:sp>
        <p:nvSpPr>
          <p:cNvPr id="10" name="Title 1"/>
          <p:cNvSpPr>
            <a:spLocks noGrp="1"/>
          </p:cNvSpPr>
          <p:nvPr>
            <p:ph type="ctrTitle" hasCustomPrompt="1"/>
          </p:nvPr>
        </p:nvSpPr>
        <p:spPr bwMode="white">
          <a:xfrm>
            <a:off x="455613" y="3987483"/>
            <a:ext cx="6794350" cy="1215588"/>
          </a:xfrm>
        </p:spPr>
        <p:txBody>
          <a:bodyPr anchor="b"/>
          <a:lstStyle>
            <a:lvl1pPr algn="l">
              <a:lnSpc>
                <a:spcPct val="80000"/>
              </a:lnSpc>
              <a:defRPr sz="4800" b="1" i="0" cap="none" baseline="0">
                <a:solidFill>
                  <a:srgbClr val="FFFFFF"/>
                </a:solidFill>
                <a:latin typeface="+mj-lt"/>
                <a:cs typeface="Georgia Bold" charset="0"/>
              </a:defRPr>
            </a:lvl1pPr>
          </a:lstStyle>
          <a:p>
            <a:r>
              <a:rPr lang="en-US"/>
              <a:t>Presentation Title</a:t>
            </a:r>
          </a:p>
        </p:txBody>
      </p:sp>
      <p:sp>
        <p:nvSpPr>
          <p:cNvPr id="9" name="Subtitle 2"/>
          <p:cNvSpPr>
            <a:spLocks noGrp="1"/>
          </p:cNvSpPr>
          <p:nvPr>
            <p:ph type="subTitle" idx="1" hasCustomPrompt="1"/>
          </p:nvPr>
        </p:nvSpPr>
        <p:spPr bwMode="white">
          <a:xfrm>
            <a:off x="455613" y="5345291"/>
            <a:ext cx="5193792" cy="335328"/>
          </a:xfrm>
        </p:spPr>
        <p:txBody>
          <a:bodyPr anchor="t">
            <a:noAutofit/>
          </a:bodyPr>
          <a:lstStyle>
            <a:lvl1pPr marL="0" indent="0" algn="l">
              <a:lnSpc>
                <a:spcPct val="80000"/>
              </a:lnSpc>
              <a:spcBef>
                <a:spcPts val="300"/>
              </a:spcBef>
              <a:buNone/>
              <a:defRPr sz="14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Presentation subtitle</a:t>
            </a:r>
          </a:p>
        </p:txBody>
      </p:sp>
      <p:sp>
        <p:nvSpPr>
          <p:cNvPr id="11" name="Rectangle 10"/>
          <p:cNvSpPr/>
          <p:nvPr userDrawn="1"/>
        </p:nvSpPr>
        <p:spPr>
          <a:xfrm>
            <a:off x="10357338" y="0"/>
            <a:ext cx="455612" cy="621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12" name="Rectangle 11"/>
          <p:cNvSpPr/>
          <p:nvPr userDrawn="1"/>
        </p:nvSpPr>
        <p:spPr>
          <a:xfrm>
            <a:off x="10815764" y="0"/>
            <a:ext cx="1373061" cy="62179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13" name="Text Placeholder 3">
            <a:extLst>
              <a:ext uri="{FF2B5EF4-FFF2-40B4-BE49-F238E27FC236}">
                <a16:creationId xmlns:a16="http://schemas.microsoft.com/office/drawing/2014/main" id="{FD90EA2B-7FD5-2347-BBDF-C0FF05C887F8}"/>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Tree>
    <p:extLst>
      <p:ext uri="{BB962C8B-B14F-4D97-AF65-F5344CB8AC3E}">
        <p14:creationId xmlns:p14="http://schemas.microsoft.com/office/powerpoint/2010/main" val="24615099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Layout -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9454896" cy="731610"/>
          </a:xfrm>
        </p:spPr>
        <p:txBody>
          <a:bodyPr anchor="t"/>
          <a:lstStyle>
            <a:lvl1pPr>
              <a:defRPr>
                <a:solidFill>
                  <a:schemeClr val="accent1"/>
                </a:solidFill>
              </a:defRPr>
            </a:lvl1pPr>
          </a:lstStyle>
          <a:p>
            <a:r>
              <a:rPr lang="en-US"/>
              <a:t>Title</a:t>
            </a:r>
          </a:p>
        </p:txBody>
      </p:sp>
      <p:sp>
        <p:nvSpPr>
          <p:cNvPr id="4" name="Content Placeholder 3"/>
          <p:cNvSpPr>
            <a:spLocks noGrp="1"/>
          </p:cNvSpPr>
          <p:nvPr>
            <p:ph sz="quarter" idx="10" hasCustomPrompt="1"/>
          </p:nvPr>
        </p:nvSpPr>
        <p:spPr>
          <a:xfrm>
            <a:off x="457200" y="1371600"/>
            <a:ext cx="9450388" cy="4838700"/>
          </a:xfrm>
        </p:spPr>
        <p:txBody>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a:t>First Level</a:t>
            </a:r>
          </a:p>
          <a:p>
            <a:pPr lvl="1"/>
            <a:r>
              <a:rPr lang="en-US"/>
              <a:t>Second Level</a:t>
            </a:r>
          </a:p>
          <a:p>
            <a:pPr lvl="2"/>
            <a:r>
              <a:rPr lang="en-US"/>
              <a:t>Third Level</a:t>
            </a:r>
          </a:p>
        </p:txBody>
      </p:sp>
      <p:sp>
        <p:nvSpPr>
          <p:cNvPr id="6" name="Text Placeholder 3">
            <a:extLst>
              <a:ext uri="{FF2B5EF4-FFF2-40B4-BE49-F238E27FC236}">
                <a16:creationId xmlns:a16="http://schemas.microsoft.com/office/drawing/2014/main" id="{4507D7FB-EACF-674A-9B8F-AC3AFA372E75}"/>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9" name="Text Placeholder 6">
            <a:extLst>
              <a:ext uri="{FF2B5EF4-FFF2-40B4-BE49-F238E27FC236}">
                <a16:creationId xmlns:a16="http://schemas.microsoft.com/office/drawing/2014/main" id="{D32E2AC8-1423-6D47-BA55-E53A67175C00}"/>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37762797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mple Layout - Title and three-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9454896" cy="731610"/>
          </a:xfrm>
        </p:spPr>
        <p:txBody>
          <a:bodyPr anchor="t"/>
          <a:lstStyle>
            <a:lvl1pPr>
              <a:defRPr>
                <a:solidFill>
                  <a:schemeClr val="accent1"/>
                </a:solidFill>
              </a:defRPr>
            </a:lvl1pPr>
          </a:lstStyle>
          <a:p>
            <a:r>
              <a:rPr lang="en-US"/>
              <a:t>Title</a:t>
            </a:r>
          </a:p>
        </p:txBody>
      </p:sp>
      <p:sp>
        <p:nvSpPr>
          <p:cNvPr id="4" name="Content Placeholder 3"/>
          <p:cNvSpPr>
            <a:spLocks noGrp="1"/>
          </p:cNvSpPr>
          <p:nvPr>
            <p:ph sz="quarter" idx="10" hasCustomPrompt="1"/>
          </p:nvPr>
        </p:nvSpPr>
        <p:spPr>
          <a:xfrm>
            <a:off x="457200" y="1371600"/>
            <a:ext cx="9450388" cy="4838700"/>
          </a:xfrm>
        </p:spPr>
        <p:txBody>
          <a:bodyPr numCol="3" spcCol="137160"/>
          <a:lstStyle>
            <a:lvl1pPr>
              <a:defRPr sz="2000">
                <a:solidFill>
                  <a:schemeClr val="bg2"/>
                </a:solidFill>
              </a:defRPr>
            </a:lvl1pPr>
            <a:lvl2pPr>
              <a:defRPr sz="1800">
                <a:solidFill>
                  <a:schemeClr val="bg2"/>
                </a:solidFill>
              </a:defRPr>
            </a:lvl2pPr>
            <a:lvl3pPr>
              <a:defRPr sz="1600">
                <a:solidFill>
                  <a:schemeClr val="bg2"/>
                </a:solidFill>
              </a:defRPr>
            </a:lvl3pPr>
            <a:lvl4pPr>
              <a:defRPr sz="1800"/>
            </a:lvl4pPr>
            <a:lvl5pPr>
              <a:defRPr sz="1800"/>
            </a:lvl5pPr>
          </a:lstStyle>
          <a:p>
            <a:pPr lvl="0"/>
            <a:r>
              <a:rPr lang="en-US"/>
              <a:t>First Level</a:t>
            </a:r>
          </a:p>
          <a:p>
            <a:pPr lvl="1"/>
            <a:r>
              <a:rPr lang="en-US"/>
              <a:t>Second Level</a:t>
            </a:r>
          </a:p>
          <a:p>
            <a:pPr lvl="2"/>
            <a:r>
              <a:rPr lang="en-US"/>
              <a:t>Third Level</a:t>
            </a:r>
          </a:p>
        </p:txBody>
      </p:sp>
      <p:sp>
        <p:nvSpPr>
          <p:cNvPr id="6" name="Text Placeholder 3">
            <a:extLst>
              <a:ext uri="{FF2B5EF4-FFF2-40B4-BE49-F238E27FC236}">
                <a16:creationId xmlns:a16="http://schemas.microsoft.com/office/drawing/2014/main" id="{4507D7FB-EACF-674A-9B8F-AC3AFA372E75}"/>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9" name="Text Placeholder 6">
            <a:extLst>
              <a:ext uri="{FF2B5EF4-FFF2-40B4-BE49-F238E27FC236}">
                <a16:creationId xmlns:a16="http://schemas.microsoft.com/office/drawing/2014/main" id="{D32E2AC8-1423-6D47-BA55-E53A67175C00}"/>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19345764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mple Layout -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9454896" cy="731520"/>
          </a:xfrm>
        </p:spPr>
        <p:txBody>
          <a:bodyPr anchor="t"/>
          <a:lstStyle>
            <a:lvl1pPr>
              <a:defRPr>
                <a:solidFill>
                  <a:schemeClr val="accent1"/>
                </a:solidFill>
              </a:defRPr>
            </a:lvl1pPr>
          </a:lstStyle>
          <a:p>
            <a:r>
              <a:rPr lang="en-US"/>
              <a:t>Title</a:t>
            </a:r>
          </a:p>
        </p:txBody>
      </p:sp>
      <p:sp>
        <p:nvSpPr>
          <p:cNvPr id="4" name="Content Placeholder 3"/>
          <p:cNvSpPr>
            <a:spLocks noGrp="1"/>
          </p:cNvSpPr>
          <p:nvPr>
            <p:ph sz="quarter" idx="10" hasCustomPrompt="1"/>
          </p:nvPr>
        </p:nvSpPr>
        <p:spPr>
          <a:xfrm>
            <a:off x="457200" y="1371600"/>
            <a:ext cx="9442450" cy="4838700"/>
          </a:xfrm>
        </p:spPr>
        <p:txBody>
          <a:bodyPr/>
          <a:lstStyle>
            <a:lvl1pPr>
              <a:spcBef>
                <a:spcPts val="1800"/>
              </a:spcBef>
              <a:defRPr sz="2000" b="1" i="0">
                <a:solidFill>
                  <a:schemeClr val="tx2"/>
                </a:solidFill>
                <a:latin typeface="+mn-lt"/>
                <a:ea typeface="Arial" charset="0"/>
                <a:cs typeface="Arial" charset="0"/>
              </a:defRPr>
            </a:lvl1pPr>
            <a:lvl2pPr marL="0" indent="0">
              <a:spcBef>
                <a:spcPts val="1200"/>
              </a:spcBef>
              <a:buFontTx/>
              <a:buNone/>
              <a:defRPr sz="2000"/>
            </a:lvl2pPr>
            <a:lvl3pPr marL="200025" indent="-200025">
              <a:spcBef>
                <a:spcPts val="600"/>
              </a:spcBef>
              <a:buFont typeface="Arial"/>
              <a:buChar char="•"/>
              <a:defRPr sz="1800"/>
            </a:lvl3pPr>
            <a:lvl4pPr marL="398463" indent="-200025">
              <a:buFont typeface="Lucida Grande"/>
              <a:buChar char="-"/>
              <a:defRPr sz="1600"/>
            </a:lvl4pPr>
            <a:lvl5pPr>
              <a:defRPr sz="1800"/>
            </a:lvl5pPr>
          </a:lstStyle>
          <a:p>
            <a:pPr lvl="0"/>
            <a:r>
              <a:rPr lang="en-US"/>
              <a:t>Header</a:t>
            </a:r>
          </a:p>
          <a:p>
            <a:pPr lvl="1"/>
            <a:r>
              <a:rPr lang="en-US"/>
              <a:t>First Level </a:t>
            </a:r>
          </a:p>
          <a:p>
            <a:pPr lvl="2"/>
            <a:r>
              <a:rPr lang="en-US"/>
              <a:t>Second Level</a:t>
            </a:r>
          </a:p>
          <a:p>
            <a:pPr lvl="3"/>
            <a:r>
              <a:rPr lang="en-US"/>
              <a:t>Third Level</a:t>
            </a:r>
          </a:p>
        </p:txBody>
      </p:sp>
      <p:sp>
        <p:nvSpPr>
          <p:cNvPr id="6" name="Text Placeholder 3">
            <a:extLst>
              <a:ext uri="{FF2B5EF4-FFF2-40B4-BE49-F238E27FC236}">
                <a16:creationId xmlns:a16="http://schemas.microsoft.com/office/drawing/2014/main" id="{795B4020-BA1B-424F-8B93-3B8A415B57B3}"/>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9" name="Text Placeholder 6">
            <a:extLst>
              <a:ext uri="{FF2B5EF4-FFF2-40B4-BE49-F238E27FC236}">
                <a16:creationId xmlns:a16="http://schemas.microsoft.com/office/drawing/2014/main" id="{42594215-73D0-6E42-BBFD-7FE2B8C87FA0}"/>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22886810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Layout - Title, header, Subheader, tex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B372CB4-BC72-5843-B18C-A6DA70EBB71E}"/>
              </a:ext>
            </a:extLst>
          </p:cNvPr>
          <p:cNvSpPr>
            <a:spLocks noGrp="1"/>
          </p:cNvSpPr>
          <p:nvPr>
            <p:ph type="title" hasCustomPrompt="1"/>
          </p:nvPr>
        </p:nvSpPr>
        <p:spPr>
          <a:xfrm>
            <a:off x="457200" y="457200"/>
            <a:ext cx="9454896" cy="731520"/>
          </a:xfrm>
        </p:spPr>
        <p:txBody>
          <a:bodyPr anchor="t"/>
          <a:lstStyle>
            <a:lvl1pPr>
              <a:defRPr>
                <a:solidFill>
                  <a:schemeClr val="accent1"/>
                </a:solidFill>
              </a:defRPr>
            </a:lvl1pPr>
          </a:lstStyle>
          <a:p>
            <a:r>
              <a:rPr lang="en-US"/>
              <a:t>Title</a:t>
            </a:r>
          </a:p>
        </p:txBody>
      </p:sp>
      <p:sp>
        <p:nvSpPr>
          <p:cNvPr id="4" name="Content Placeholder 3">
            <a:extLst>
              <a:ext uri="{FF2B5EF4-FFF2-40B4-BE49-F238E27FC236}">
                <a16:creationId xmlns:a16="http://schemas.microsoft.com/office/drawing/2014/main" id="{FAEA1F2A-2A98-C741-B6CE-2AE83C9DEB22}"/>
              </a:ext>
            </a:extLst>
          </p:cNvPr>
          <p:cNvSpPr>
            <a:spLocks noGrp="1"/>
          </p:cNvSpPr>
          <p:nvPr>
            <p:ph sz="quarter" idx="10" hasCustomPrompt="1"/>
          </p:nvPr>
        </p:nvSpPr>
        <p:spPr>
          <a:xfrm>
            <a:off x="457200" y="1371600"/>
            <a:ext cx="9442450" cy="4838700"/>
          </a:xfrm>
        </p:spPr>
        <p:txBody>
          <a:bodyPr/>
          <a:lstStyle>
            <a:lvl1pPr>
              <a:spcBef>
                <a:spcPts val="1800"/>
              </a:spcBef>
              <a:buFontTx/>
              <a:buNone/>
              <a:defRPr sz="2000" b="1" i="0">
                <a:solidFill>
                  <a:schemeClr val="tx2"/>
                </a:solidFill>
                <a:latin typeface="+mn-lt"/>
                <a:ea typeface="Arial" charset="0"/>
                <a:cs typeface="Arial" charset="0"/>
              </a:defRPr>
            </a:lvl1pPr>
            <a:lvl2pPr marL="0" indent="0">
              <a:spcBef>
                <a:spcPts val="1200"/>
              </a:spcBef>
              <a:buFontTx/>
              <a:buNone/>
              <a:defRPr sz="1400" b="0">
                <a:solidFill>
                  <a:schemeClr val="tx1"/>
                </a:solidFill>
              </a:defRPr>
            </a:lvl2pPr>
            <a:lvl3pPr marL="0" indent="0">
              <a:spcBef>
                <a:spcPts val="1200"/>
              </a:spcBef>
              <a:buFontTx/>
              <a:buNone/>
              <a:defRPr sz="2000"/>
            </a:lvl3pPr>
            <a:lvl4pPr marL="201168" indent="-200025">
              <a:spcBef>
                <a:spcPts val="600"/>
              </a:spcBef>
              <a:buFont typeface="Arial" panose="020B0604020202020204" pitchFamily="34" charset="0"/>
              <a:buChar char="•"/>
              <a:defRPr sz="1800"/>
            </a:lvl4pPr>
            <a:lvl5pPr marL="402336" indent="-201168">
              <a:defRPr sz="1600"/>
            </a:lvl5pPr>
          </a:lstStyle>
          <a:p>
            <a:pPr lvl="0"/>
            <a:r>
              <a:rPr lang="en-US"/>
              <a:t>Header</a:t>
            </a:r>
          </a:p>
          <a:p>
            <a:pPr lvl="1"/>
            <a:r>
              <a:rPr lang="en-US"/>
              <a:t>SUBHEADER</a:t>
            </a:r>
          </a:p>
          <a:p>
            <a:pPr lvl="2"/>
            <a:r>
              <a:rPr lang="en-US"/>
              <a:t>First Level </a:t>
            </a:r>
          </a:p>
          <a:p>
            <a:pPr lvl="3"/>
            <a:r>
              <a:rPr lang="en-US"/>
              <a:t>Second Level</a:t>
            </a:r>
          </a:p>
          <a:p>
            <a:pPr lvl="4"/>
            <a:r>
              <a:rPr lang="en-US"/>
              <a:t>Third Level</a:t>
            </a:r>
          </a:p>
        </p:txBody>
      </p:sp>
      <p:sp>
        <p:nvSpPr>
          <p:cNvPr id="7" name="Text Placeholder 3">
            <a:extLst>
              <a:ext uri="{FF2B5EF4-FFF2-40B4-BE49-F238E27FC236}">
                <a16:creationId xmlns:a16="http://schemas.microsoft.com/office/drawing/2014/main" id="{8DC2CE65-1FD0-BA43-A7EB-393335A154BC}"/>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8" name="Text Placeholder 6">
            <a:extLst>
              <a:ext uri="{FF2B5EF4-FFF2-40B4-BE49-F238E27FC236}">
                <a16:creationId xmlns:a16="http://schemas.microsoft.com/office/drawing/2014/main" id="{FEB393E3-9446-D449-9B0B-979D8F7A013B}"/>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18420678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 page Image Layout - Title, text">
    <p:spTree>
      <p:nvGrpSpPr>
        <p:cNvPr id="1" name=""/>
        <p:cNvGrpSpPr/>
        <p:nvPr/>
      </p:nvGrpSpPr>
      <p:grpSpPr>
        <a:xfrm>
          <a:off x="0" y="0"/>
          <a:ext cx="0" cy="0"/>
          <a:chOff x="0" y="0"/>
          <a:chExt cx="0" cy="0"/>
        </a:xfrm>
      </p:grpSpPr>
      <p:sp>
        <p:nvSpPr>
          <p:cNvPr id="6" name="Picture Placeholder 5"/>
          <p:cNvSpPr>
            <a:spLocks noGrp="1"/>
          </p:cNvSpPr>
          <p:nvPr>
            <p:ph type="pic" sz="quarter" idx="11" hasCustomPrompt="1"/>
          </p:nvPr>
        </p:nvSpPr>
        <p:spPr>
          <a:xfrm>
            <a:off x="6075981" y="0"/>
            <a:ext cx="6112843" cy="62103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a:t>IMAGE</a:t>
            </a:r>
          </a:p>
        </p:txBody>
      </p:sp>
      <p:sp>
        <p:nvSpPr>
          <p:cNvPr id="2" name="Title 1"/>
          <p:cNvSpPr>
            <a:spLocks noGrp="1"/>
          </p:cNvSpPr>
          <p:nvPr>
            <p:ph type="title" hasCustomPrompt="1"/>
          </p:nvPr>
        </p:nvSpPr>
        <p:spPr>
          <a:xfrm>
            <a:off x="457200" y="457200"/>
            <a:ext cx="5394960" cy="731520"/>
          </a:xfrm>
        </p:spPr>
        <p:txBody>
          <a:bodyPr anchor="t"/>
          <a:lstStyle>
            <a:lvl1pPr>
              <a:defRPr>
                <a:solidFill>
                  <a:schemeClr val="accent1"/>
                </a:solidFill>
              </a:defRPr>
            </a:lvl1pPr>
          </a:lstStyle>
          <a:p>
            <a:r>
              <a:rPr lang="en-US"/>
              <a:t>Title</a:t>
            </a:r>
          </a:p>
        </p:txBody>
      </p:sp>
      <p:sp>
        <p:nvSpPr>
          <p:cNvPr id="4" name="Content Placeholder 3"/>
          <p:cNvSpPr>
            <a:spLocks noGrp="1"/>
          </p:cNvSpPr>
          <p:nvPr>
            <p:ph sz="quarter" idx="10" hasCustomPrompt="1"/>
          </p:nvPr>
        </p:nvSpPr>
        <p:spPr>
          <a:xfrm>
            <a:off x="457200" y="1371600"/>
            <a:ext cx="5394960" cy="4838700"/>
          </a:xfrm>
        </p:spPr>
        <p:txBody>
          <a:bodyPr/>
          <a:lstStyle>
            <a:lvl1pPr>
              <a:defRPr sz="2000"/>
            </a:lvl1pPr>
            <a:lvl2pPr>
              <a:defRPr sz="1800"/>
            </a:lvl2pPr>
            <a:lvl3pPr>
              <a:defRPr sz="1600"/>
            </a:lvl3pPr>
            <a:lvl4pPr>
              <a:defRPr sz="1800"/>
            </a:lvl4pPr>
            <a:lvl5pPr>
              <a:defRPr sz="1800"/>
            </a:lvl5pPr>
          </a:lstStyle>
          <a:p>
            <a:pPr lvl="0"/>
            <a:r>
              <a:rPr lang="en-US"/>
              <a:t>First Level</a:t>
            </a:r>
          </a:p>
          <a:p>
            <a:pPr lvl="1"/>
            <a:r>
              <a:rPr lang="en-US"/>
              <a:t>Second level</a:t>
            </a:r>
          </a:p>
          <a:p>
            <a:pPr lvl="2"/>
            <a:r>
              <a:rPr lang="en-US"/>
              <a:t>Third level</a:t>
            </a:r>
          </a:p>
        </p:txBody>
      </p:sp>
      <p:sp>
        <p:nvSpPr>
          <p:cNvPr id="7" name="Text Placeholder 3">
            <a:extLst>
              <a:ext uri="{FF2B5EF4-FFF2-40B4-BE49-F238E27FC236}">
                <a16:creationId xmlns:a16="http://schemas.microsoft.com/office/drawing/2014/main" id="{6B7189FC-4DF1-9D43-AA9F-1EA46A9FA5E8}"/>
              </a:ext>
            </a:extLst>
          </p:cNvPr>
          <p:cNvSpPr>
            <a:spLocks noGrp="1"/>
          </p:cNvSpPr>
          <p:nvPr>
            <p:ph type="body" sz="quarter" idx="12"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8" name="Text Placeholder 6">
            <a:extLst>
              <a:ext uri="{FF2B5EF4-FFF2-40B4-BE49-F238E27FC236}">
                <a16:creationId xmlns:a16="http://schemas.microsoft.com/office/drawing/2014/main" id="{EC4D80BF-5282-7B4E-9AEE-2E1181EDA15A}"/>
              </a:ext>
            </a:extLst>
          </p:cNvPr>
          <p:cNvSpPr>
            <a:spLocks noGrp="1"/>
          </p:cNvSpPr>
          <p:nvPr>
            <p:ph type="body" sz="quarter" idx="13"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35670485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 page image,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5394960" cy="731520"/>
          </a:xfrm>
        </p:spPr>
        <p:txBody>
          <a:bodyPr anchor="t"/>
          <a:lstStyle>
            <a:lvl1pPr>
              <a:defRPr>
                <a:solidFill>
                  <a:schemeClr val="accent1"/>
                </a:solidFill>
              </a:defRPr>
            </a:lvl1pPr>
          </a:lstStyle>
          <a:p>
            <a:r>
              <a:rPr lang="en-US"/>
              <a:t>Title</a:t>
            </a:r>
          </a:p>
        </p:txBody>
      </p:sp>
      <p:sp>
        <p:nvSpPr>
          <p:cNvPr id="4" name="Content Placeholder 3"/>
          <p:cNvSpPr>
            <a:spLocks noGrp="1"/>
          </p:cNvSpPr>
          <p:nvPr>
            <p:ph sz="quarter" idx="10" hasCustomPrompt="1"/>
          </p:nvPr>
        </p:nvSpPr>
        <p:spPr>
          <a:xfrm>
            <a:off x="457200" y="1371600"/>
            <a:ext cx="5394960" cy="4838700"/>
          </a:xfrm>
        </p:spPr>
        <p:txBody>
          <a:bodyPr/>
          <a:lstStyle>
            <a:lvl1pPr>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a:t>Header</a:t>
            </a:r>
          </a:p>
          <a:p>
            <a:pPr lvl="1"/>
            <a:r>
              <a:rPr lang="en-US"/>
              <a:t>First Level</a:t>
            </a:r>
          </a:p>
          <a:p>
            <a:pPr lvl="2"/>
            <a:r>
              <a:rPr lang="en-US"/>
              <a:t>Second Level</a:t>
            </a:r>
          </a:p>
          <a:p>
            <a:pPr lvl="3"/>
            <a:r>
              <a:rPr lang="en-US"/>
              <a:t>Third Level</a:t>
            </a:r>
          </a:p>
        </p:txBody>
      </p:sp>
      <p:sp>
        <p:nvSpPr>
          <p:cNvPr id="6" name="Picture Placeholder 5"/>
          <p:cNvSpPr>
            <a:spLocks noGrp="1"/>
          </p:cNvSpPr>
          <p:nvPr>
            <p:ph type="pic" sz="quarter" idx="11" hasCustomPrompt="1"/>
          </p:nvPr>
        </p:nvSpPr>
        <p:spPr>
          <a:xfrm>
            <a:off x="6075981" y="0"/>
            <a:ext cx="6112843" cy="62103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a:t>IMAGE</a:t>
            </a:r>
          </a:p>
        </p:txBody>
      </p:sp>
      <p:sp>
        <p:nvSpPr>
          <p:cNvPr id="7" name="Text Placeholder 3">
            <a:extLst>
              <a:ext uri="{FF2B5EF4-FFF2-40B4-BE49-F238E27FC236}">
                <a16:creationId xmlns:a16="http://schemas.microsoft.com/office/drawing/2014/main" id="{76132B56-6ADC-AE42-9722-86E36E3EB21C}"/>
              </a:ext>
            </a:extLst>
          </p:cNvPr>
          <p:cNvSpPr>
            <a:spLocks noGrp="1"/>
          </p:cNvSpPr>
          <p:nvPr>
            <p:ph type="body" sz="quarter" idx="12"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8" name="Text Placeholder 6">
            <a:extLst>
              <a:ext uri="{FF2B5EF4-FFF2-40B4-BE49-F238E27FC236}">
                <a16:creationId xmlns:a16="http://schemas.microsoft.com/office/drawing/2014/main" id="{64FB1594-DBA0-A342-871D-4BC60EFD9096}"/>
              </a:ext>
            </a:extLst>
          </p:cNvPr>
          <p:cNvSpPr>
            <a:spLocks noGrp="1"/>
          </p:cNvSpPr>
          <p:nvPr>
            <p:ph type="body" sz="quarter" idx="13"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1950317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page image layout">
    <p:bg>
      <p:bgRef idx="1001">
        <a:schemeClr val="bg1"/>
      </p:bgRef>
    </p:bg>
    <p:spTree>
      <p:nvGrpSpPr>
        <p:cNvPr id="1" name=""/>
        <p:cNvGrpSpPr/>
        <p:nvPr/>
      </p:nvGrpSpPr>
      <p:grpSpPr>
        <a:xfrm>
          <a:off x="0" y="0"/>
          <a:ext cx="0" cy="0"/>
          <a:chOff x="0" y="0"/>
          <a:chExt cx="0" cy="0"/>
        </a:xfrm>
      </p:grpSpPr>
      <p:sp>
        <p:nvSpPr>
          <p:cNvPr id="2" name="Picture Placeholder 5"/>
          <p:cNvSpPr>
            <a:spLocks noGrp="1"/>
          </p:cNvSpPr>
          <p:nvPr>
            <p:ph type="pic" sz="quarter" idx="11" hasCustomPrompt="1"/>
          </p:nvPr>
        </p:nvSpPr>
        <p:spPr>
          <a:xfrm>
            <a:off x="0" y="0"/>
            <a:ext cx="12188825" cy="68580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a:t>IMAGE</a:t>
            </a:r>
          </a:p>
        </p:txBody>
      </p:sp>
      <p:sp>
        <p:nvSpPr>
          <p:cNvPr id="5" name="Text Placeholder 4">
            <a:extLst>
              <a:ext uri="{FF2B5EF4-FFF2-40B4-BE49-F238E27FC236}">
                <a16:creationId xmlns:a16="http://schemas.microsoft.com/office/drawing/2014/main" id="{C72943D5-ACF5-524F-A947-026C2A03CBAA}"/>
              </a:ext>
            </a:extLst>
          </p:cNvPr>
          <p:cNvSpPr>
            <a:spLocks noGrp="1"/>
          </p:cNvSpPr>
          <p:nvPr>
            <p:ph type="body" sz="quarter" idx="12" hasCustomPrompt="1"/>
          </p:nvPr>
        </p:nvSpPr>
        <p:spPr>
          <a:xfrm>
            <a:off x="273964" y="6407355"/>
            <a:ext cx="1634349" cy="450645"/>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a:t> </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pposing ideas, with background image">
    <p:spTree>
      <p:nvGrpSpPr>
        <p:cNvPr id="1" name=""/>
        <p:cNvGrpSpPr/>
        <p:nvPr/>
      </p:nvGrpSpPr>
      <p:grpSpPr>
        <a:xfrm>
          <a:off x="0" y="0"/>
          <a:ext cx="0" cy="0"/>
          <a:chOff x="0" y="0"/>
          <a:chExt cx="0" cy="0"/>
        </a:xfrm>
      </p:grpSpPr>
      <p:sp>
        <p:nvSpPr>
          <p:cNvPr id="2" name="Picture Placeholder 5">
            <a:extLst>
              <a:ext uri="{FF2B5EF4-FFF2-40B4-BE49-F238E27FC236}">
                <a16:creationId xmlns:a16="http://schemas.microsoft.com/office/drawing/2014/main" id="{2BDFCA7F-4CD9-714D-B4D7-E854E65D8D80}"/>
              </a:ext>
            </a:extLst>
          </p:cNvPr>
          <p:cNvSpPr>
            <a:spLocks noGrp="1"/>
          </p:cNvSpPr>
          <p:nvPr>
            <p:ph type="pic" sz="quarter" idx="12" hasCustomPrompt="1"/>
          </p:nvPr>
        </p:nvSpPr>
        <p:spPr>
          <a:xfrm>
            <a:off x="8352" y="0"/>
            <a:ext cx="6091100" cy="62103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a:t>IMAGE</a:t>
            </a:r>
          </a:p>
        </p:txBody>
      </p:sp>
      <p:sp>
        <p:nvSpPr>
          <p:cNvPr id="3" name="Picture Placeholder 5">
            <a:extLst>
              <a:ext uri="{FF2B5EF4-FFF2-40B4-BE49-F238E27FC236}">
                <a16:creationId xmlns:a16="http://schemas.microsoft.com/office/drawing/2014/main" id="{A0AB7ECF-AF35-0B4F-985B-CE959695719C}"/>
              </a:ext>
            </a:extLst>
          </p:cNvPr>
          <p:cNvSpPr>
            <a:spLocks noGrp="1"/>
          </p:cNvSpPr>
          <p:nvPr>
            <p:ph type="pic" sz="quarter" idx="11" hasCustomPrompt="1"/>
          </p:nvPr>
        </p:nvSpPr>
        <p:spPr>
          <a:xfrm>
            <a:off x="6097725" y="0"/>
            <a:ext cx="6091100" cy="62103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a:t>IMAGE</a:t>
            </a:r>
          </a:p>
        </p:txBody>
      </p:sp>
      <p:sp>
        <p:nvSpPr>
          <p:cNvPr id="4" name="Title 1">
            <a:extLst>
              <a:ext uri="{FF2B5EF4-FFF2-40B4-BE49-F238E27FC236}">
                <a16:creationId xmlns:a16="http://schemas.microsoft.com/office/drawing/2014/main" id="{28B1E5BF-5D5C-434B-94A2-654E744B8DC9}"/>
              </a:ext>
            </a:extLst>
          </p:cNvPr>
          <p:cNvSpPr>
            <a:spLocks noGrp="1"/>
          </p:cNvSpPr>
          <p:nvPr>
            <p:ph type="ctrTitle" hasCustomPrompt="1"/>
          </p:nvPr>
        </p:nvSpPr>
        <p:spPr>
          <a:xfrm>
            <a:off x="3188944" y="1504121"/>
            <a:ext cx="2910508" cy="3657600"/>
          </a:xfrm>
          <a:solidFill>
            <a:schemeClr val="tx2"/>
          </a:solidFill>
        </p:spPr>
        <p:txBody>
          <a:bodyPr lIns="182880" rIns="182880" anchor="ctr"/>
          <a:lstStyle>
            <a:lvl1pPr algn="r">
              <a:lnSpc>
                <a:spcPct val="90000"/>
              </a:lnSpc>
              <a:defRPr sz="2000" b="1" i="0" baseline="0">
                <a:solidFill>
                  <a:schemeClr val="bg1"/>
                </a:solidFill>
                <a:latin typeface="+mn-lt"/>
                <a:ea typeface="Arial" charset="0"/>
                <a:cs typeface="Arial" charset="0"/>
              </a:defRPr>
            </a:lvl1pPr>
          </a:lstStyle>
          <a:p>
            <a:r>
              <a:rPr lang="en-US"/>
              <a:t>Opposing ideas </a:t>
            </a:r>
            <a:br>
              <a:rPr lang="en-US"/>
            </a:br>
            <a:r>
              <a:rPr lang="en-US"/>
              <a:t>with statements supported by graphics/images</a:t>
            </a:r>
          </a:p>
        </p:txBody>
      </p:sp>
      <p:sp>
        <p:nvSpPr>
          <p:cNvPr id="5" name="Text Placeholder 3">
            <a:extLst>
              <a:ext uri="{FF2B5EF4-FFF2-40B4-BE49-F238E27FC236}">
                <a16:creationId xmlns:a16="http://schemas.microsoft.com/office/drawing/2014/main" id="{338E9121-D362-254E-BBF5-2F509A16DFC1}"/>
              </a:ext>
            </a:extLst>
          </p:cNvPr>
          <p:cNvSpPr>
            <a:spLocks noGrp="1"/>
          </p:cNvSpPr>
          <p:nvPr>
            <p:ph type="body" sz="quarter" idx="13" hasCustomPrompt="1"/>
          </p:nvPr>
        </p:nvSpPr>
        <p:spPr>
          <a:xfrm>
            <a:off x="6097725" y="1504121"/>
            <a:ext cx="2907792" cy="3657600"/>
          </a:xfrm>
          <a:solidFill>
            <a:schemeClr val="accent4"/>
          </a:solidFill>
        </p:spPr>
        <p:txBody>
          <a:bodyPr lIns="182880" rIns="182880" anchor="ctr"/>
          <a:lstStyle>
            <a:lvl1pPr algn="l">
              <a:lnSpc>
                <a:spcPct val="90000"/>
              </a:lnSpc>
              <a:defRPr sz="2000" b="1" i="0">
                <a:solidFill>
                  <a:schemeClr val="tx1"/>
                </a:solidFill>
                <a:latin typeface="+mn-lt"/>
                <a:ea typeface="Arial" charset="0"/>
                <a:cs typeface="Arial" charset="0"/>
              </a:defRPr>
            </a:lvl1pPr>
            <a:lvl2pPr>
              <a:defRPr b="1" i="0">
                <a:latin typeface="MetLife Circular" charset="0"/>
                <a:ea typeface="MetLife Circular" charset="0"/>
                <a:cs typeface="MetLife Circular" charset="0"/>
              </a:defRPr>
            </a:lvl2pPr>
            <a:lvl3pPr>
              <a:defRPr b="1" i="0">
                <a:latin typeface="MetLife Circular" charset="0"/>
                <a:ea typeface="MetLife Circular" charset="0"/>
                <a:cs typeface="MetLife Circular" charset="0"/>
              </a:defRPr>
            </a:lvl3pPr>
            <a:lvl4pPr>
              <a:defRPr b="1" i="0">
                <a:latin typeface="MetLife Circular" charset="0"/>
                <a:ea typeface="MetLife Circular" charset="0"/>
                <a:cs typeface="MetLife Circular" charset="0"/>
              </a:defRPr>
            </a:lvl4pPr>
            <a:lvl5pPr>
              <a:defRPr b="1" i="0">
                <a:latin typeface="MetLife Circular" charset="0"/>
                <a:ea typeface="MetLife Circular" charset="0"/>
                <a:cs typeface="MetLife Circular" charset="0"/>
              </a:defRPr>
            </a:lvl5pPr>
          </a:lstStyle>
          <a:p>
            <a:pPr algn="l"/>
            <a:r>
              <a:rPr lang="en-US">
                <a:solidFill>
                  <a:schemeClr val="tx1"/>
                </a:solidFill>
              </a:rPr>
              <a:t>Opposing ideas </a:t>
            </a:r>
            <a:br>
              <a:rPr lang="en-US">
                <a:solidFill>
                  <a:schemeClr val="tx1"/>
                </a:solidFill>
              </a:rPr>
            </a:br>
            <a:r>
              <a:rPr lang="en-US">
                <a:solidFill>
                  <a:schemeClr val="tx1"/>
                </a:solidFill>
              </a:rPr>
              <a:t>with statements supported by graphics/images</a:t>
            </a:r>
          </a:p>
        </p:txBody>
      </p:sp>
      <p:sp>
        <p:nvSpPr>
          <p:cNvPr id="8" name="Text Placeholder 3">
            <a:extLst>
              <a:ext uri="{FF2B5EF4-FFF2-40B4-BE49-F238E27FC236}">
                <a16:creationId xmlns:a16="http://schemas.microsoft.com/office/drawing/2014/main" id="{DA604EF4-F41E-B445-A17E-62FBD29DE099}"/>
              </a:ext>
            </a:extLst>
          </p:cNvPr>
          <p:cNvSpPr>
            <a:spLocks noGrp="1"/>
          </p:cNvSpPr>
          <p:nvPr>
            <p:ph type="body" sz="quarter" idx="14"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11" name="Text Placeholder 6">
            <a:extLst>
              <a:ext uri="{FF2B5EF4-FFF2-40B4-BE49-F238E27FC236}">
                <a16:creationId xmlns:a16="http://schemas.microsoft.com/office/drawing/2014/main" id="{7B1A7E92-0B4E-C145-A23A-1272DFEBA755}"/>
              </a:ext>
            </a:extLst>
          </p:cNvPr>
          <p:cNvSpPr>
            <a:spLocks noGrp="1"/>
          </p:cNvSpPr>
          <p:nvPr>
            <p:ph type="body" sz="quarter" idx="15"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31695184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3 column layout w/ 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9454896" cy="731520"/>
          </a:xfrm>
        </p:spPr>
        <p:txBody>
          <a:bodyPr anchor="t"/>
          <a:lstStyle>
            <a:lvl1pPr>
              <a:defRPr>
                <a:solidFill>
                  <a:schemeClr val="accent1"/>
                </a:solidFill>
              </a:defRPr>
            </a:lvl1pPr>
          </a:lstStyle>
          <a:p>
            <a:r>
              <a:rPr lang="en-US"/>
              <a:t>Title</a:t>
            </a:r>
          </a:p>
        </p:txBody>
      </p:sp>
      <p:sp>
        <p:nvSpPr>
          <p:cNvPr id="4" name="Content Placeholder 3"/>
          <p:cNvSpPr>
            <a:spLocks noGrp="1"/>
          </p:cNvSpPr>
          <p:nvPr>
            <p:ph sz="quarter" idx="10" hasCustomPrompt="1"/>
          </p:nvPr>
        </p:nvSpPr>
        <p:spPr>
          <a:xfrm>
            <a:off x="457200" y="1371600"/>
            <a:ext cx="3884918" cy="4838700"/>
          </a:xfrm>
        </p:spPr>
        <p:txBody>
          <a:bodyPr/>
          <a:lstStyle>
            <a:lvl1pPr>
              <a:defRPr sz="2000"/>
            </a:lvl1pPr>
            <a:lvl2pPr>
              <a:defRPr sz="1800"/>
            </a:lvl2pPr>
            <a:lvl3pPr>
              <a:defRPr sz="1600"/>
            </a:lvl3pPr>
            <a:lvl4pPr>
              <a:defRPr sz="1800"/>
            </a:lvl4pPr>
            <a:lvl5pPr>
              <a:defRPr sz="1800"/>
            </a:lvl5pPr>
          </a:lstStyle>
          <a:p>
            <a:pPr lvl="0"/>
            <a:r>
              <a:rPr lang="en-US"/>
              <a:t>First Level</a:t>
            </a:r>
          </a:p>
          <a:p>
            <a:pPr lvl="1"/>
            <a:r>
              <a:rPr lang="en-US"/>
              <a:t>Second Level</a:t>
            </a:r>
          </a:p>
          <a:p>
            <a:pPr lvl="2"/>
            <a:r>
              <a:rPr lang="en-US"/>
              <a:t>Third level</a:t>
            </a:r>
          </a:p>
        </p:txBody>
      </p:sp>
      <p:sp>
        <p:nvSpPr>
          <p:cNvPr id="6" name="Text Placeholder 3">
            <a:extLst>
              <a:ext uri="{FF2B5EF4-FFF2-40B4-BE49-F238E27FC236}">
                <a16:creationId xmlns:a16="http://schemas.microsoft.com/office/drawing/2014/main" id="{907EE6CB-CDB5-2D48-8610-759DE5A98C62}"/>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7" name="Text Placeholder 6">
            <a:extLst>
              <a:ext uri="{FF2B5EF4-FFF2-40B4-BE49-F238E27FC236}">
                <a16:creationId xmlns:a16="http://schemas.microsoft.com/office/drawing/2014/main" id="{B5477AD0-9793-774E-8C1E-58F75D412B3C}"/>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24203844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3 column layout w/ Title, header,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9454896" cy="731520"/>
          </a:xfrm>
        </p:spPr>
        <p:txBody>
          <a:bodyPr anchor="t"/>
          <a:lstStyle>
            <a:lvl1pPr>
              <a:defRPr>
                <a:solidFill>
                  <a:schemeClr val="accent1"/>
                </a:solidFill>
              </a:defRPr>
            </a:lvl1pPr>
          </a:lstStyle>
          <a:p>
            <a:r>
              <a:rPr lang="en-US"/>
              <a:t>Title</a:t>
            </a:r>
          </a:p>
        </p:txBody>
      </p:sp>
      <p:sp>
        <p:nvSpPr>
          <p:cNvPr id="4" name="Content Placeholder 3"/>
          <p:cNvSpPr>
            <a:spLocks noGrp="1"/>
          </p:cNvSpPr>
          <p:nvPr>
            <p:ph sz="quarter" idx="10" hasCustomPrompt="1"/>
          </p:nvPr>
        </p:nvSpPr>
        <p:spPr>
          <a:xfrm>
            <a:off x="457200" y="1371600"/>
            <a:ext cx="3886200" cy="48387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a:t>Header</a:t>
            </a:r>
          </a:p>
          <a:p>
            <a:pPr lvl="1"/>
            <a:r>
              <a:rPr lang="en-US"/>
              <a:t>First Level</a:t>
            </a:r>
          </a:p>
          <a:p>
            <a:pPr lvl="2"/>
            <a:r>
              <a:rPr lang="en-US"/>
              <a:t>Second Level</a:t>
            </a:r>
          </a:p>
          <a:p>
            <a:pPr lvl="3"/>
            <a:r>
              <a:rPr lang="en-US"/>
              <a:t>Third Level</a:t>
            </a:r>
          </a:p>
        </p:txBody>
      </p:sp>
      <p:sp>
        <p:nvSpPr>
          <p:cNvPr id="6" name="Text Placeholder 3">
            <a:extLst>
              <a:ext uri="{FF2B5EF4-FFF2-40B4-BE49-F238E27FC236}">
                <a16:creationId xmlns:a16="http://schemas.microsoft.com/office/drawing/2014/main" id="{DE73ADC8-3144-814C-B020-130A97611947}"/>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9" name="Text Placeholder 6">
            <a:extLst>
              <a:ext uri="{FF2B5EF4-FFF2-40B4-BE49-F238E27FC236}">
                <a16:creationId xmlns:a16="http://schemas.microsoft.com/office/drawing/2014/main" id="{653885FD-54F1-1740-99A2-BF4D035D0F25}"/>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17605728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age - Reverse Logo">
    <p:spTree>
      <p:nvGrpSpPr>
        <p:cNvPr id="1" name=""/>
        <p:cNvGrpSpPr/>
        <p:nvPr/>
      </p:nvGrpSpPr>
      <p:grpSpPr>
        <a:xfrm>
          <a:off x="0" y="0"/>
          <a:ext cx="0" cy="0"/>
          <a:chOff x="0" y="0"/>
          <a:chExt cx="0" cy="0"/>
        </a:xfrm>
      </p:grpSpPr>
      <p:sp>
        <p:nvSpPr>
          <p:cNvPr id="5" name="Rectangle 4"/>
          <p:cNvSpPr/>
          <p:nvPr userDrawn="1"/>
        </p:nvSpPr>
        <p:spPr>
          <a:xfrm>
            <a:off x="1" y="0"/>
            <a:ext cx="121888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8" name="Content Placeholder 8">
            <a:extLst>
              <a:ext uri="{FF2B5EF4-FFF2-40B4-BE49-F238E27FC236}">
                <a16:creationId xmlns:a16="http://schemas.microsoft.com/office/drawing/2014/main" id="{30D243D2-BC3C-A440-8E6C-A5ED6CDC7D64}"/>
              </a:ext>
            </a:extLst>
          </p:cNvPr>
          <p:cNvSpPr txBox="1">
            <a:spLocks/>
          </p:cNvSpPr>
          <p:nvPr userDrawn="1"/>
        </p:nvSpPr>
        <p:spPr>
          <a:xfrm>
            <a:off x="11454523" y="6418626"/>
            <a:ext cx="73430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800" b="0" i="0">
                <a:solidFill>
                  <a:schemeClr val="bg1"/>
                </a:solidFill>
                <a:latin typeface="Arial" charset="0"/>
                <a:cs typeface="Arial" charset="0"/>
              </a:rPr>
              <a:t> </a:t>
            </a:r>
            <a:fld id="{38743595-4496-5147-A886-7D133864DF76}" type="slidenum">
              <a:rPr lang="en-US" sz="800" b="0" i="0" smtClean="0">
                <a:solidFill>
                  <a:schemeClr val="bg1"/>
                </a:solidFill>
                <a:latin typeface="Arial" charset="0"/>
                <a:ea typeface="Arial" charset="0"/>
                <a:cs typeface="Arial" charset="0"/>
              </a:rPr>
              <a:pPr algn="ctr"/>
              <a:t>‹#›</a:t>
            </a:fld>
            <a:endParaRPr lang="en-US" sz="800" b="0" i="0">
              <a:solidFill>
                <a:schemeClr val="bg1"/>
              </a:solidFill>
              <a:latin typeface="Arial" charset="0"/>
              <a:ea typeface="Arial" charset="0"/>
              <a:cs typeface="Arial" charset="0"/>
            </a:endParaRPr>
          </a:p>
        </p:txBody>
      </p:sp>
      <p:pic>
        <p:nvPicPr>
          <p:cNvPr id="12" name="Picture 11">
            <a:extLst>
              <a:ext uri="{FF2B5EF4-FFF2-40B4-BE49-F238E27FC236}">
                <a16:creationId xmlns:a16="http://schemas.microsoft.com/office/drawing/2014/main" id="{20A6CA77-4A88-D242-9E7A-7B4965431CC6}"/>
              </a:ext>
            </a:extLst>
          </p:cNvPr>
          <p:cNvPicPr>
            <a:picLocks noChangeAspect="1"/>
          </p:cNvPicPr>
          <p:nvPr userDrawn="1"/>
        </p:nvPicPr>
        <p:blipFill rotWithShape="1">
          <a:blip r:embed="rId2" cstate="email">
            <a:extLst>
              <a:ext uri="{28A0092B-C50C-407E-A947-70E740481C1C}">
                <a14:useLocalDpi xmlns:a14="http://schemas.microsoft.com/office/drawing/2010/main" val="0"/>
              </a:ext>
            </a:extLst>
          </a:blip>
          <a:srcRect l="1" r="778" b="-5722"/>
          <a:stretch/>
        </p:blipFill>
        <p:spPr>
          <a:xfrm>
            <a:off x="273965" y="6215044"/>
            <a:ext cx="1676755" cy="693755"/>
          </a:xfrm>
          <a:prstGeom prst="rect">
            <a:avLst/>
          </a:prstGeom>
        </p:spPr>
      </p:pic>
      <p:sp>
        <p:nvSpPr>
          <p:cNvPr id="13" name="Title 1">
            <a:extLst>
              <a:ext uri="{FF2B5EF4-FFF2-40B4-BE49-F238E27FC236}">
                <a16:creationId xmlns:a16="http://schemas.microsoft.com/office/drawing/2014/main" id="{8AC0D03F-F761-764B-8C25-975C1CFF96A1}"/>
              </a:ext>
            </a:extLst>
          </p:cNvPr>
          <p:cNvSpPr>
            <a:spLocks noGrp="1"/>
          </p:cNvSpPr>
          <p:nvPr>
            <p:ph type="ctrTitle" hasCustomPrompt="1"/>
          </p:nvPr>
        </p:nvSpPr>
        <p:spPr bwMode="white">
          <a:xfrm>
            <a:off x="455613" y="3987483"/>
            <a:ext cx="6794350" cy="1215588"/>
          </a:xfrm>
        </p:spPr>
        <p:txBody>
          <a:bodyPr anchor="b"/>
          <a:lstStyle>
            <a:lvl1pPr algn="l">
              <a:lnSpc>
                <a:spcPct val="80000"/>
              </a:lnSpc>
              <a:defRPr sz="4800" b="1" i="0" cap="none" baseline="0">
                <a:solidFill>
                  <a:srgbClr val="FFFFFF"/>
                </a:solidFill>
                <a:latin typeface="+mj-lt"/>
                <a:cs typeface="Georgia Bold" charset="0"/>
              </a:defRPr>
            </a:lvl1pPr>
          </a:lstStyle>
          <a:p>
            <a:r>
              <a:rPr lang="en-US"/>
              <a:t>Presentation Title</a:t>
            </a:r>
          </a:p>
        </p:txBody>
      </p:sp>
      <p:sp>
        <p:nvSpPr>
          <p:cNvPr id="14" name="Subtitle 2">
            <a:extLst>
              <a:ext uri="{FF2B5EF4-FFF2-40B4-BE49-F238E27FC236}">
                <a16:creationId xmlns:a16="http://schemas.microsoft.com/office/drawing/2014/main" id="{CDE42373-4557-BB4F-9297-F9E4DB718369}"/>
              </a:ext>
            </a:extLst>
          </p:cNvPr>
          <p:cNvSpPr>
            <a:spLocks noGrp="1"/>
          </p:cNvSpPr>
          <p:nvPr>
            <p:ph type="subTitle" idx="1" hasCustomPrompt="1"/>
          </p:nvPr>
        </p:nvSpPr>
        <p:spPr bwMode="white">
          <a:xfrm>
            <a:off x="455613" y="5345291"/>
            <a:ext cx="5193792" cy="335328"/>
          </a:xfrm>
        </p:spPr>
        <p:txBody>
          <a:bodyPr anchor="t">
            <a:noAutofit/>
          </a:bodyPr>
          <a:lstStyle>
            <a:lvl1pPr marL="0" indent="0" algn="l">
              <a:lnSpc>
                <a:spcPct val="80000"/>
              </a:lnSpc>
              <a:spcBef>
                <a:spcPts val="300"/>
              </a:spcBef>
              <a:buNone/>
              <a:defRPr sz="14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Presentation subtitle</a:t>
            </a:r>
          </a:p>
        </p:txBody>
      </p:sp>
    </p:spTree>
    <p:extLst>
      <p:ext uri="{BB962C8B-B14F-4D97-AF65-F5344CB8AC3E}">
        <p14:creationId xmlns:p14="http://schemas.microsoft.com/office/powerpoint/2010/main" val="34247212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mple Layout -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9454896" cy="731520"/>
          </a:xfrm>
        </p:spPr>
        <p:txBody>
          <a:bodyPr anchor="t"/>
          <a:lstStyle>
            <a:lvl1pPr>
              <a:defRPr>
                <a:solidFill>
                  <a:schemeClr val="accent1"/>
                </a:solidFill>
              </a:defRPr>
            </a:lvl1pPr>
          </a:lstStyle>
          <a:p>
            <a:r>
              <a:rPr lang="en-US"/>
              <a:t>Title</a:t>
            </a:r>
          </a:p>
        </p:txBody>
      </p:sp>
      <p:sp>
        <p:nvSpPr>
          <p:cNvPr id="7" name="Text Placeholder 3">
            <a:extLst>
              <a:ext uri="{FF2B5EF4-FFF2-40B4-BE49-F238E27FC236}">
                <a16:creationId xmlns:a16="http://schemas.microsoft.com/office/drawing/2014/main" id="{F0D4BBCD-C94D-D142-B586-78DE00C580E4}"/>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8" name="Text Placeholder 6">
            <a:extLst>
              <a:ext uri="{FF2B5EF4-FFF2-40B4-BE49-F238E27FC236}">
                <a16:creationId xmlns:a16="http://schemas.microsoft.com/office/drawing/2014/main" id="{B7F83008-2E35-8243-8E81-AEC51BC5EEEE}"/>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40899582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2 page Image layout w/ Statem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3D4699-D2FE-B745-9E79-959D810C1D11}"/>
              </a:ext>
            </a:extLst>
          </p:cNvPr>
          <p:cNvSpPr/>
          <p:nvPr userDrawn="1"/>
        </p:nvSpPr>
        <p:spPr>
          <a:xfrm>
            <a:off x="-1" y="0"/>
            <a:ext cx="6092757" cy="62179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3" name="Title 1">
            <a:extLst>
              <a:ext uri="{FF2B5EF4-FFF2-40B4-BE49-F238E27FC236}">
                <a16:creationId xmlns:a16="http://schemas.microsoft.com/office/drawing/2014/main" id="{34C1DF0D-FF9A-7B4F-8D13-A4E9D520B30A}"/>
              </a:ext>
            </a:extLst>
          </p:cNvPr>
          <p:cNvSpPr>
            <a:spLocks noGrp="1"/>
          </p:cNvSpPr>
          <p:nvPr>
            <p:ph type="ctrTitle" hasCustomPrompt="1"/>
          </p:nvPr>
        </p:nvSpPr>
        <p:spPr>
          <a:xfrm>
            <a:off x="457200" y="455613"/>
            <a:ext cx="5373757" cy="5428352"/>
          </a:xfrm>
        </p:spPr>
        <p:txBody>
          <a:bodyPr anchor="ctr"/>
          <a:lstStyle>
            <a:lvl1pPr algn="l">
              <a:lnSpc>
                <a:spcPct val="80000"/>
              </a:lnSpc>
              <a:defRPr sz="4800" b="1" i="0">
                <a:solidFill>
                  <a:schemeClr val="bg1"/>
                </a:solidFill>
                <a:latin typeface="+mj-lt"/>
                <a:ea typeface="Georgia Bold" charset="0"/>
                <a:cs typeface="Georgia Bold" charset="0"/>
              </a:defRPr>
            </a:lvl1pPr>
          </a:lstStyle>
          <a:p>
            <a:r>
              <a:rPr lang="en-US"/>
              <a:t>Statement with Image</a:t>
            </a:r>
          </a:p>
        </p:txBody>
      </p:sp>
      <p:sp>
        <p:nvSpPr>
          <p:cNvPr id="4" name="Picture Placeholder 5">
            <a:extLst>
              <a:ext uri="{FF2B5EF4-FFF2-40B4-BE49-F238E27FC236}">
                <a16:creationId xmlns:a16="http://schemas.microsoft.com/office/drawing/2014/main" id="{8A375DD5-750A-5848-BA73-53FB6274D8F0}"/>
              </a:ext>
            </a:extLst>
          </p:cNvPr>
          <p:cNvSpPr>
            <a:spLocks noGrp="1"/>
          </p:cNvSpPr>
          <p:nvPr>
            <p:ph type="pic" sz="quarter" idx="11" hasCustomPrompt="1"/>
          </p:nvPr>
        </p:nvSpPr>
        <p:spPr>
          <a:xfrm>
            <a:off x="6085489" y="0"/>
            <a:ext cx="6103336" cy="621792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a:t>IMAGE</a:t>
            </a:r>
          </a:p>
        </p:txBody>
      </p:sp>
      <p:sp>
        <p:nvSpPr>
          <p:cNvPr id="9" name="Text Placeholder 3">
            <a:extLst>
              <a:ext uri="{FF2B5EF4-FFF2-40B4-BE49-F238E27FC236}">
                <a16:creationId xmlns:a16="http://schemas.microsoft.com/office/drawing/2014/main" id="{5F4EAF3A-1C47-2549-8829-7421B4DAD1F3}"/>
              </a:ext>
            </a:extLst>
          </p:cNvPr>
          <p:cNvSpPr>
            <a:spLocks noGrp="1"/>
          </p:cNvSpPr>
          <p:nvPr>
            <p:ph type="body" sz="quarter" idx="12"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10" name="Text Placeholder 6">
            <a:extLst>
              <a:ext uri="{FF2B5EF4-FFF2-40B4-BE49-F238E27FC236}">
                <a16:creationId xmlns:a16="http://schemas.microsoft.com/office/drawing/2014/main" id="{9F4C2EC0-9229-404B-A5C8-2C5B7EDA4F25}"/>
              </a:ext>
            </a:extLst>
          </p:cNvPr>
          <p:cNvSpPr>
            <a:spLocks noGrp="1"/>
          </p:cNvSpPr>
          <p:nvPr>
            <p:ph type="body" sz="quarter" idx="13"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18022622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text layout with 1/4 column block">
    <p:spTree>
      <p:nvGrpSpPr>
        <p:cNvPr id="1" name=""/>
        <p:cNvGrpSpPr/>
        <p:nvPr/>
      </p:nvGrpSpPr>
      <p:grpSpPr>
        <a:xfrm>
          <a:off x="0" y="0"/>
          <a:ext cx="0" cy="0"/>
          <a:chOff x="0" y="0"/>
          <a:chExt cx="0" cy="0"/>
        </a:xfrm>
      </p:grpSpPr>
      <p:sp>
        <p:nvSpPr>
          <p:cNvPr id="5" name="Rectangle 4"/>
          <p:cNvSpPr/>
          <p:nvPr userDrawn="1"/>
        </p:nvSpPr>
        <p:spPr>
          <a:xfrm>
            <a:off x="9125860" y="0"/>
            <a:ext cx="306296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a:latin typeface="Arial" charset="0"/>
            </a:endParaRPr>
          </a:p>
        </p:txBody>
      </p:sp>
      <p:sp>
        <p:nvSpPr>
          <p:cNvPr id="2" name="Title 1"/>
          <p:cNvSpPr>
            <a:spLocks noGrp="1"/>
          </p:cNvSpPr>
          <p:nvPr>
            <p:ph type="title" hasCustomPrompt="1"/>
          </p:nvPr>
        </p:nvSpPr>
        <p:spPr>
          <a:xfrm>
            <a:off x="457200" y="457200"/>
            <a:ext cx="8407292" cy="731520"/>
          </a:xfrm>
        </p:spPr>
        <p:txBody>
          <a:bodyPr anchor="t"/>
          <a:lstStyle>
            <a:lvl1pPr>
              <a:defRPr sz="2800" b="1" i="0">
                <a:solidFill>
                  <a:schemeClr val="accent1"/>
                </a:solidFill>
                <a:latin typeface="+mj-lt"/>
                <a:ea typeface="Georgia Bold" charset="0"/>
                <a:cs typeface="Georgia Bold" charset="0"/>
              </a:defRPr>
            </a:lvl1pPr>
          </a:lstStyle>
          <a:p>
            <a:r>
              <a:rPr lang="en-US"/>
              <a:t>Title</a:t>
            </a:r>
          </a:p>
        </p:txBody>
      </p:sp>
      <p:sp>
        <p:nvSpPr>
          <p:cNvPr id="4" name="Content Placeholder 3"/>
          <p:cNvSpPr>
            <a:spLocks noGrp="1"/>
          </p:cNvSpPr>
          <p:nvPr>
            <p:ph sz="quarter" idx="10" hasCustomPrompt="1"/>
          </p:nvPr>
        </p:nvSpPr>
        <p:spPr>
          <a:xfrm>
            <a:off x="457198" y="1371600"/>
            <a:ext cx="8409340" cy="4838700"/>
          </a:xfrm>
        </p:spPr>
        <p:txBody>
          <a:bodyPr/>
          <a:lstStyle>
            <a:lvl1pPr>
              <a:defRPr sz="2000"/>
            </a:lvl1pPr>
            <a:lvl2pPr>
              <a:defRPr sz="1800"/>
            </a:lvl2pPr>
            <a:lvl3pPr>
              <a:defRPr sz="1600"/>
            </a:lvl3pPr>
            <a:lvl4pPr>
              <a:defRPr sz="1800"/>
            </a:lvl4pPr>
            <a:lvl5pPr>
              <a:defRPr sz="1800"/>
            </a:lvl5pPr>
          </a:lstStyle>
          <a:p>
            <a:pPr lvl="0"/>
            <a:r>
              <a:rPr lang="en-US"/>
              <a:t>First Level</a:t>
            </a:r>
          </a:p>
          <a:p>
            <a:pPr lvl="1"/>
            <a:r>
              <a:rPr lang="en-US"/>
              <a:t>Second Level</a:t>
            </a:r>
          </a:p>
          <a:p>
            <a:pPr lvl="2"/>
            <a:r>
              <a:rPr lang="en-US"/>
              <a:t>Third Level</a:t>
            </a:r>
          </a:p>
        </p:txBody>
      </p:sp>
      <p:sp>
        <p:nvSpPr>
          <p:cNvPr id="10" name="Text Placeholder 3">
            <a:extLst>
              <a:ext uri="{FF2B5EF4-FFF2-40B4-BE49-F238E27FC236}">
                <a16:creationId xmlns:a16="http://schemas.microsoft.com/office/drawing/2014/main" id="{C83ECFA4-BF7A-F940-99FB-09DBCE850614}"/>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11" name="Text Placeholder 6">
            <a:extLst>
              <a:ext uri="{FF2B5EF4-FFF2-40B4-BE49-F238E27FC236}">
                <a16:creationId xmlns:a16="http://schemas.microsoft.com/office/drawing/2014/main" id="{E36B653D-6566-2148-BB67-F9F6AFF76F1D}"/>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6080842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header/text layout with 1/4 block">
    <p:spTree>
      <p:nvGrpSpPr>
        <p:cNvPr id="1" name=""/>
        <p:cNvGrpSpPr/>
        <p:nvPr/>
      </p:nvGrpSpPr>
      <p:grpSpPr>
        <a:xfrm>
          <a:off x="0" y="0"/>
          <a:ext cx="0" cy="0"/>
          <a:chOff x="0" y="0"/>
          <a:chExt cx="0" cy="0"/>
        </a:xfrm>
      </p:grpSpPr>
      <p:sp>
        <p:nvSpPr>
          <p:cNvPr id="5" name="Rectangle 4"/>
          <p:cNvSpPr/>
          <p:nvPr userDrawn="1"/>
        </p:nvSpPr>
        <p:spPr>
          <a:xfrm>
            <a:off x="9125860" y="0"/>
            <a:ext cx="306296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a:solidFill>
                <a:schemeClr val="accent2"/>
              </a:solidFill>
              <a:latin typeface="Arial" charset="0"/>
            </a:endParaRPr>
          </a:p>
        </p:txBody>
      </p:sp>
      <p:sp>
        <p:nvSpPr>
          <p:cNvPr id="2" name="Title 1"/>
          <p:cNvSpPr>
            <a:spLocks noGrp="1"/>
          </p:cNvSpPr>
          <p:nvPr>
            <p:ph type="title" hasCustomPrompt="1"/>
          </p:nvPr>
        </p:nvSpPr>
        <p:spPr>
          <a:xfrm>
            <a:off x="457200" y="457200"/>
            <a:ext cx="8407292" cy="731520"/>
          </a:xfrm>
        </p:spPr>
        <p:txBody>
          <a:bodyPr anchor="t"/>
          <a:lstStyle>
            <a:lvl1pPr>
              <a:defRPr sz="2800" b="1" i="0">
                <a:solidFill>
                  <a:schemeClr val="accent1"/>
                </a:solidFill>
                <a:latin typeface="+mj-lt"/>
                <a:ea typeface="Georgia Bold" charset="0"/>
                <a:cs typeface="Georgia Bold" charset="0"/>
              </a:defRPr>
            </a:lvl1pPr>
          </a:lstStyle>
          <a:p>
            <a:r>
              <a:rPr lang="en-US"/>
              <a:t>Title</a:t>
            </a:r>
          </a:p>
        </p:txBody>
      </p:sp>
      <p:sp>
        <p:nvSpPr>
          <p:cNvPr id="8" name="Content Placeholder 3"/>
          <p:cNvSpPr>
            <a:spLocks noGrp="1"/>
          </p:cNvSpPr>
          <p:nvPr>
            <p:ph sz="quarter" idx="10" hasCustomPrompt="1"/>
          </p:nvPr>
        </p:nvSpPr>
        <p:spPr>
          <a:xfrm>
            <a:off x="457200" y="1371600"/>
            <a:ext cx="8412480" cy="4838700"/>
          </a:xfrm>
        </p:spPr>
        <p:txBody>
          <a:bodyPr/>
          <a:lstStyle>
            <a:lvl1pPr>
              <a:spcBef>
                <a:spcPts val="1800"/>
              </a:spcBef>
              <a:defRPr sz="2000" b="1" i="0">
                <a:solidFill>
                  <a:schemeClr val="tx2"/>
                </a:solidFill>
                <a:latin typeface="+mn-lt"/>
                <a:cs typeface="Arial" charset="0"/>
              </a:defRPr>
            </a:lvl1pPr>
            <a:lvl2pPr marL="0" indent="0">
              <a:spcBef>
                <a:spcPts val="1200"/>
              </a:spcBef>
              <a:buFontTx/>
              <a:buNone/>
              <a:defRPr sz="2000">
                <a:latin typeface="+mn-lt"/>
              </a:defRPr>
            </a:lvl2pPr>
            <a:lvl3pPr marL="200025" indent="-200025">
              <a:spcBef>
                <a:spcPts val="600"/>
              </a:spcBef>
              <a:buFont typeface="Arial"/>
              <a:buChar char="•"/>
              <a:defRPr sz="1800">
                <a:latin typeface="+mn-lt"/>
              </a:defRPr>
            </a:lvl3pPr>
            <a:lvl4pPr marL="398463" indent="-200025">
              <a:buFont typeface="Lucida Grande"/>
              <a:buChar char="-"/>
              <a:defRPr sz="1600">
                <a:latin typeface="+mn-lt"/>
              </a:defRPr>
            </a:lvl4pPr>
            <a:lvl5pPr>
              <a:defRPr sz="1800"/>
            </a:lvl5pPr>
          </a:lstStyle>
          <a:p>
            <a:pPr lvl="0"/>
            <a:r>
              <a:rPr lang="en-US"/>
              <a:t>Header</a:t>
            </a:r>
          </a:p>
          <a:p>
            <a:pPr lvl="1"/>
            <a:r>
              <a:rPr lang="en-US"/>
              <a:t>First Level </a:t>
            </a:r>
          </a:p>
          <a:p>
            <a:pPr lvl="2"/>
            <a:r>
              <a:rPr lang="en-US"/>
              <a:t>Second Level</a:t>
            </a:r>
          </a:p>
          <a:p>
            <a:pPr lvl="3"/>
            <a:r>
              <a:rPr lang="en-US"/>
              <a:t>Third Level</a:t>
            </a:r>
          </a:p>
        </p:txBody>
      </p:sp>
      <p:sp>
        <p:nvSpPr>
          <p:cNvPr id="9" name="Text Placeholder 3">
            <a:extLst>
              <a:ext uri="{FF2B5EF4-FFF2-40B4-BE49-F238E27FC236}">
                <a16:creationId xmlns:a16="http://schemas.microsoft.com/office/drawing/2014/main" id="{5B5AF605-BA41-0C40-B302-1C5A18F230C1}"/>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10" name="Text Placeholder 6">
            <a:extLst>
              <a:ext uri="{FF2B5EF4-FFF2-40B4-BE49-F238E27FC236}">
                <a16:creationId xmlns:a16="http://schemas.microsoft.com/office/drawing/2014/main" id="{993E8A58-3B46-8C44-B1DB-F0A1F88D5389}"/>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14472645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bjectives/Solutions/Results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8407292" cy="731520"/>
          </a:xfrm>
        </p:spPr>
        <p:txBody>
          <a:bodyPr anchor="t"/>
          <a:lstStyle>
            <a:lvl1pPr>
              <a:defRPr sz="2800" b="1" i="0">
                <a:solidFill>
                  <a:schemeClr val="accent1"/>
                </a:solidFill>
                <a:latin typeface="+mj-lt"/>
                <a:ea typeface="Georgia Bold" charset="0"/>
                <a:cs typeface="Georgia Bold" charset="0"/>
              </a:defRPr>
            </a:lvl1pPr>
          </a:lstStyle>
          <a:p>
            <a:r>
              <a:rPr lang="en-US"/>
              <a:t>Title</a:t>
            </a:r>
          </a:p>
        </p:txBody>
      </p:sp>
      <p:sp>
        <p:nvSpPr>
          <p:cNvPr id="43" name="Rectangle 7">
            <a:extLst>
              <a:ext uri="{FF2B5EF4-FFF2-40B4-BE49-F238E27FC236}">
                <a16:creationId xmlns:a16="http://schemas.microsoft.com/office/drawing/2014/main" id="{48605227-1789-764B-9FEE-2A07FD10505E}"/>
              </a:ext>
            </a:extLst>
          </p:cNvPr>
          <p:cNvSpPr>
            <a:spLocks noChangeAspect="1" noChangeArrowheads="1"/>
          </p:cNvSpPr>
          <p:nvPr/>
        </p:nvSpPr>
        <p:spPr bwMode="auto">
          <a:xfrm>
            <a:off x="455613" y="1376465"/>
            <a:ext cx="11277599" cy="1820549"/>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48" name="Triangle 47">
            <a:extLst>
              <a:ext uri="{FF2B5EF4-FFF2-40B4-BE49-F238E27FC236}">
                <a16:creationId xmlns:a16="http://schemas.microsoft.com/office/drawing/2014/main" id="{28FCFDC2-2E45-BD42-9683-E4A2B0EBF286}"/>
              </a:ext>
            </a:extLst>
          </p:cNvPr>
          <p:cNvSpPr/>
          <p:nvPr userDrawn="1"/>
        </p:nvSpPr>
        <p:spPr>
          <a:xfrm rot="5400000">
            <a:off x="4752109" y="1568459"/>
            <a:ext cx="313604" cy="270348"/>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cs typeface="Open Sans Bold"/>
            </a:endParaRPr>
          </a:p>
        </p:txBody>
      </p:sp>
      <p:sp>
        <p:nvSpPr>
          <p:cNvPr id="49" name="Rectangle 7">
            <a:extLst>
              <a:ext uri="{FF2B5EF4-FFF2-40B4-BE49-F238E27FC236}">
                <a16:creationId xmlns:a16="http://schemas.microsoft.com/office/drawing/2014/main" id="{8013A9B8-83EF-B141-B588-B5A2EE87771A}"/>
              </a:ext>
            </a:extLst>
          </p:cNvPr>
          <p:cNvSpPr>
            <a:spLocks noChangeAspect="1" noChangeArrowheads="1"/>
          </p:cNvSpPr>
          <p:nvPr userDrawn="1"/>
        </p:nvSpPr>
        <p:spPr bwMode="auto">
          <a:xfrm>
            <a:off x="457200" y="3500490"/>
            <a:ext cx="11277599" cy="2643327"/>
          </a:xfrm>
          <a:prstGeom prst="rect">
            <a:avLst/>
          </a:prstGeom>
          <a:solidFill>
            <a:schemeClr val="bg2">
              <a:lumMod val="40000"/>
              <a:lumOff val="60000"/>
              <a:alpha val="50000"/>
            </a:schemeClr>
          </a:solidFill>
          <a:ln w="19050" algn="ctr">
            <a:noFill/>
            <a:miter lim="800000"/>
            <a:headEnd/>
            <a:tailEnd/>
          </a:ln>
        </p:spPr>
        <p:txBody>
          <a:bodyPr lIns="91424" tIns="45712" rIns="91424" bIns="45712" anchor="ctr"/>
          <a:lstStyle/>
          <a:p>
            <a:endParaRPr lang="en-US" sz="1013">
              <a:solidFill>
                <a:prstClr val="black"/>
              </a:solidFill>
            </a:endParaRPr>
          </a:p>
        </p:txBody>
      </p:sp>
      <p:sp>
        <p:nvSpPr>
          <p:cNvPr id="50" name="Rectangle 9">
            <a:extLst>
              <a:ext uri="{FF2B5EF4-FFF2-40B4-BE49-F238E27FC236}">
                <a16:creationId xmlns:a16="http://schemas.microsoft.com/office/drawing/2014/main" id="{FF210F3A-A481-3E43-BA64-7BCD81E406AE}"/>
              </a:ext>
            </a:extLst>
          </p:cNvPr>
          <p:cNvSpPr>
            <a:spLocks noChangeAspect="1" noChangeArrowheads="1"/>
          </p:cNvSpPr>
          <p:nvPr userDrawn="1"/>
        </p:nvSpPr>
        <p:spPr bwMode="auto">
          <a:xfrm>
            <a:off x="574612" y="3940839"/>
            <a:ext cx="11043341" cy="2117928"/>
          </a:xfrm>
          <a:prstGeom prst="rect">
            <a:avLst/>
          </a:prstGeom>
          <a:solidFill>
            <a:srgbClr val="FFFFFF"/>
          </a:solidFill>
          <a:ln w="19050" algn="ctr">
            <a:noFill/>
            <a:miter lim="800000"/>
            <a:headEnd/>
            <a:tailEnd/>
          </a:ln>
        </p:spPr>
        <p:txBody>
          <a:bodyPr lIns="91424" tIns="91424" rIns="91424" bIns="91424"/>
          <a:lstStyle/>
          <a:p>
            <a:endParaRPr lang="en-US">
              <a:solidFill>
                <a:schemeClr val="bg2"/>
              </a:solidFill>
            </a:endParaRPr>
          </a:p>
        </p:txBody>
      </p:sp>
      <p:cxnSp>
        <p:nvCxnSpPr>
          <p:cNvPr id="52" name="Straight Connector 51">
            <a:extLst>
              <a:ext uri="{FF2B5EF4-FFF2-40B4-BE49-F238E27FC236}">
                <a16:creationId xmlns:a16="http://schemas.microsoft.com/office/drawing/2014/main" id="{E677A048-0CA7-DD46-972A-A690AB880EEF}"/>
              </a:ext>
            </a:extLst>
          </p:cNvPr>
          <p:cNvCxnSpPr>
            <a:cxnSpLocks/>
          </p:cNvCxnSpPr>
          <p:nvPr userDrawn="1"/>
        </p:nvCxnSpPr>
        <p:spPr>
          <a:xfrm>
            <a:off x="9595309" y="3700845"/>
            <a:ext cx="2327"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3D9CE326-EB9A-9D47-9472-EB555349AABE}"/>
              </a:ext>
            </a:extLst>
          </p:cNvPr>
          <p:cNvCxnSpPr>
            <a:cxnSpLocks/>
          </p:cNvCxnSpPr>
          <p:nvPr userDrawn="1"/>
        </p:nvCxnSpPr>
        <p:spPr>
          <a:xfrm>
            <a:off x="3367536" y="3962652"/>
            <a:ext cx="0" cy="2096115"/>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1E67FEFB-5A20-F243-B732-342FD5EBAFA6}"/>
              </a:ext>
            </a:extLst>
          </p:cNvPr>
          <p:cNvCxnSpPr>
            <a:cxnSpLocks/>
          </p:cNvCxnSpPr>
          <p:nvPr userDrawn="1"/>
        </p:nvCxnSpPr>
        <p:spPr>
          <a:xfrm flipH="1">
            <a:off x="455613" y="5101119"/>
            <a:ext cx="9139696" cy="0"/>
          </a:xfrm>
          <a:prstGeom prst="line">
            <a:avLst/>
          </a:prstGeom>
          <a:ln w="26987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DBC7E39F-3FCF-6344-AEC6-307261FBCF54}"/>
              </a:ext>
            </a:extLst>
          </p:cNvPr>
          <p:cNvCxnSpPr>
            <a:cxnSpLocks/>
          </p:cNvCxnSpPr>
          <p:nvPr userDrawn="1"/>
        </p:nvCxnSpPr>
        <p:spPr>
          <a:xfrm>
            <a:off x="5441909" y="3700845"/>
            <a:ext cx="2327"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E985912-C1FC-6849-A24F-ABF95C9F66DA}"/>
              </a:ext>
            </a:extLst>
          </p:cNvPr>
          <p:cNvCxnSpPr>
            <a:cxnSpLocks/>
          </p:cNvCxnSpPr>
          <p:nvPr userDrawn="1"/>
        </p:nvCxnSpPr>
        <p:spPr>
          <a:xfrm>
            <a:off x="7518609" y="3700845"/>
            <a:ext cx="2327" cy="2357922"/>
          </a:xfrm>
          <a:prstGeom prst="line">
            <a:avLst/>
          </a:prstGeom>
          <a:ln w="85725">
            <a:solidFill>
              <a:srgbClr val="E4E4E5"/>
            </a:solidFill>
            <a:prstDash val="solid"/>
          </a:ln>
        </p:spPr>
        <p:style>
          <a:lnRef idx="1">
            <a:schemeClr val="accent1"/>
          </a:lnRef>
          <a:fillRef idx="0">
            <a:schemeClr val="accent1"/>
          </a:fillRef>
          <a:effectRef idx="0">
            <a:schemeClr val="accent1"/>
          </a:effectRef>
          <a:fontRef idx="minor">
            <a:schemeClr val="tx1"/>
          </a:fontRef>
        </p:style>
      </p:cxnSp>
      <p:sp>
        <p:nvSpPr>
          <p:cNvPr id="74" name="Text Placeholder 73">
            <a:extLst>
              <a:ext uri="{FF2B5EF4-FFF2-40B4-BE49-F238E27FC236}">
                <a16:creationId xmlns:a16="http://schemas.microsoft.com/office/drawing/2014/main" id="{1BEA5713-1BC9-AD4B-BC36-B768EAB4A8B1}"/>
              </a:ext>
            </a:extLst>
          </p:cNvPr>
          <p:cNvSpPr>
            <a:spLocks noGrp="1"/>
          </p:cNvSpPr>
          <p:nvPr>
            <p:ph type="body" sz="quarter" idx="13" hasCustomPrompt="1"/>
          </p:nvPr>
        </p:nvSpPr>
        <p:spPr>
          <a:xfrm>
            <a:off x="572374" y="1480927"/>
            <a:ext cx="4021137" cy="561264"/>
          </a:xfrm>
          <a:solidFill>
            <a:schemeClr val="accent2"/>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a:t>Objectives</a:t>
            </a:r>
          </a:p>
        </p:txBody>
      </p:sp>
      <p:sp>
        <p:nvSpPr>
          <p:cNvPr id="76" name="Text Placeholder 73">
            <a:extLst>
              <a:ext uri="{FF2B5EF4-FFF2-40B4-BE49-F238E27FC236}">
                <a16:creationId xmlns:a16="http://schemas.microsoft.com/office/drawing/2014/main" id="{3C076965-C2B3-344C-92D0-8E254282680B}"/>
              </a:ext>
            </a:extLst>
          </p:cNvPr>
          <p:cNvSpPr>
            <a:spLocks noGrp="1"/>
          </p:cNvSpPr>
          <p:nvPr>
            <p:ph type="body" sz="quarter" idx="15" hasCustomPrompt="1"/>
          </p:nvPr>
        </p:nvSpPr>
        <p:spPr>
          <a:xfrm>
            <a:off x="572374" y="2040149"/>
            <a:ext cx="4021136"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a:t>Objectives text</a:t>
            </a:r>
          </a:p>
        </p:txBody>
      </p:sp>
      <p:sp>
        <p:nvSpPr>
          <p:cNvPr id="78" name="Text Placeholder 73">
            <a:extLst>
              <a:ext uri="{FF2B5EF4-FFF2-40B4-BE49-F238E27FC236}">
                <a16:creationId xmlns:a16="http://schemas.microsoft.com/office/drawing/2014/main" id="{BAE53185-A1F7-654B-8E7C-390C3D3E8B29}"/>
              </a:ext>
            </a:extLst>
          </p:cNvPr>
          <p:cNvSpPr>
            <a:spLocks noGrp="1"/>
          </p:cNvSpPr>
          <p:nvPr>
            <p:ph type="body" sz="quarter" idx="16" hasCustomPrompt="1"/>
          </p:nvPr>
        </p:nvSpPr>
        <p:spPr>
          <a:xfrm>
            <a:off x="5224311" y="1480927"/>
            <a:ext cx="6393643" cy="561264"/>
          </a:xfrm>
          <a:solidFill>
            <a:srgbClr val="A4CE4E"/>
          </a:solidFill>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a:t>Solutions</a:t>
            </a:r>
          </a:p>
        </p:txBody>
      </p:sp>
      <p:sp>
        <p:nvSpPr>
          <p:cNvPr id="79" name="Text Placeholder 73">
            <a:extLst>
              <a:ext uri="{FF2B5EF4-FFF2-40B4-BE49-F238E27FC236}">
                <a16:creationId xmlns:a16="http://schemas.microsoft.com/office/drawing/2014/main" id="{388B4F71-CFA2-4B4C-AD69-E5B8E0E0F65F}"/>
              </a:ext>
            </a:extLst>
          </p:cNvPr>
          <p:cNvSpPr>
            <a:spLocks noGrp="1"/>
          </p:cNvSpPr>
          <p:nvPr>
            <p:ph type="body" sz="quarter" idx="17" hasCustomPrompt="1"/>
          </p:nvPr>
        </p:nvSpPr>
        <p:spPr>
          <a:xfrm>
            <a:off x="5224311" y="2040149"/>
            <a:ext cx="6393642" cy="997259"/>
          </a:xfrm>
          <a:solidFill>
            <a:schemeClr val="bg1"/>
          </a:solidFill>
        </p:spPr>
        <p:txBody>
          <a:bodyPr lIns="91440" tIns="91440" rIns="91440" anchor="t"/>
          <a:lstStyle>
            <a:lvl1pPr marL="0">
              <a:defRPr sz="1700" b="0">
                <a:solidFill>
                  <a:srgbClr val="75787B"/>
                </a:solidFill>
              </a:defRPr>
            </a:lvl1pPr>
            <a:lvl2pPr marL="0" indent="0">
              <a:buFontTx/>
              <a:buNone/>
              <a:defRPr b="1">
                <a:solidFill>
                  <a:schemeClr val="bg1"/>
                </a:solidFill>
              </a:defRPr>
            </a:lvl2pPr>
          </a:lstStyle>
          <a:p>
            <a:pPr lvl="0"/>
            <a:r>
              <a:rPr lang="en-US"/>
              <a:t>Solutions text</a:t>
            </a:r>
          </a:p>
        </p:txBody>
      </p:sp>
      <p:sp>
        <p:nvSpPr>
          <p:cNvPr id="80" name="Text Placeholder 73">
            <a:extLst>
              <a:ext uri="{FF2B5EF4-FFF2-40B4-BE49-F238E27FC236}">
                <a16:creationId xmlns:a16="http://schemas.microsoft.com/office/drawing/2014/main" id="{FD81D20F-3202-5544-B44E-A2C42A6C684D}"/>
              </a:ext>
            </a:extLst>
          </p:cNvPr>
          <p:cNvSpPr>
            <a:spLocks noGrp="1"/>
          </p:cNvSpPr>
          <p:nvPr>
            <p:ph type="body" sz="quarter" idx="18" hasCustomPrompt="1"/>
          </p:nvPr>
        </p:nvSpPr>
        <p:spPr>
          <a:xfrm>
            <a:off x="572374" y="3626028"/>
            <a:ext cx="11045579" cy="527388"/>
          </a:xfrm>
          <a:solidFill>
            <a:srgbClr val="0162A2"/>
          </a:solidFill>
          <a:ln>
            <a:noFill/>
          </a:ln>
        </p:spPr>
        <p:txBody>
          <a:bodyPr anchor="ctr"/>
          <a:lstStyle>
            <a:lvl1pPr marL="91440">
              <a:defRPr sz="1800" b="1">
                <a:solidFill>
                  <a:schemeClr val="bg1"/>
                </a:solidFill>
              </a:defRPr>
            </a:lvl1pPr>
            <a:lvl2pPr marL="0" indent="0">
              <a:buFontTx/>
              <a:buNone/>
              <a:defRPr b="1">
                <a:solidFill>
                  <a:schemeClr val="bg1"/>
                </a:solidFill>
              </a:defRPr>
            </a:lvl2pPr>
          </a:lstStyle>
          <a:p>
            <a:pPr lvl="0"/>
            <a:r>
              <a:rPr lang="en-US"/>
              <a:t>Results</a:t>
            </a:r>
          </a:p>
        </p:txBody>
      </p:sp>
      <p:sp>
        <p:nvSpPr>
          <p:cNvPr id="4" name="Text Placeholder 3">
            <a:extLst>
              <a:ext uri="{FF2B5EF4-FFF2-40B4-BE49-F238E27FC236}">
                <a16:creationId xmlns:a16="http://schemas.microsoft.com/office/drawing/2014/main" id="{B1E056AB-36C6-2048-A5AE-BB81E6317BED}"/>
              </a:ext>
            </a:extLst>
          </p:cNvPr>
          <p:cNvSpPr>
            <a:spLocks noGrp="1"/>
          </p:cNvSpPr>
          <p:nvPr>
            <p:ph type="body" sz="quarter" idx="19" hasCustomPrompt="1"/>
          </p:nvPr>
        </p:nvSpPr>
        <p:spPr>
          <a:xfrm>
            <a:off x="576454" y="4152900"/>
            <a:ext cx="770765" cy="808038"/>
          </a:xfrm>
          <a:solidFill>
            <a:srgbClr val="75787B"/>
          </a:solidFill>
        </p:spPr>
        <p:txBody>
          <a:bodyPr anchor="ctr"/>
          <a:lstStyle>
            <a:lvl1pPr algn="ctr">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Subject</a:t>
            </a:r>
          </a:p>
        </p:txBody>
      </p:sp>
      <p:sp>
        <p:nvSpPr>
          <p:cNvPr id="44" name="Text Placeholder 3">
            <a:extLst>
              <a:ext uri="{FF2B5EF4-FFF2-40B4-BE49-F238E27FC236}">
                <a16:creationId xmlns:a16="http://schemas.microsoft.com/office/drawing/2014/main" id="{DD99D73E-D45E-C24E-AC63-AF93E185D1E6}"/>
              </a:ext>
            </a:extLst>
          </p:cNvPr>
          <p:cNvSpPr>
            <a:spLocks noGrp="1"/>
          </p:cNvSpPr>
          <p:nvPr>
            <p:ph type="body" sz="quarter" idx="20" hasCustomPrompt="1"/>
          </p:nvPr>
        </p:nvSpPr>
        <p:spPr>
          <a:xfrm>
            <a:off x="576454" y="5230649"/>
            <a:ext cx="770765" cy="828118"/>
          </a:xfrm>
          <a:solidFill>
            <a:srgbClr val="75787B"/>
          </a:solidFill>
        </p:spPr>
        <p:txBody>
          <a:bodyPr anchor="ctr"/>
          <a:lstStyle>
            <a:lvl1pPr algn="ctr">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Subject</a:t>
            </a:r>
          </a:p>
        </p:txBody>
      </p:sp>
      <p:sp>
        <p:nvSpPr>
          <p:cNvPr id="6" name="Text Placeholder 5">
            <a:extLst>
              <a:ext uri="{FF2B5EF4-FFF2-40B4-BE49-F238E27FC236}">
                <a16:creationId xmlns:a16="http://schemas.microsoft.com/office/drawing/2014/main" id="{BB2EA12B-6376-5B4B-861C-4F6242ADBB93}"/>
              </a:ext>
            </a:extLst>
          </p:cNvPr>
          <p:cNvSpPr>
            <a:spLocks noGrp="1"/>
          </p:cNvSpPr>
          <p:nvPr>
            <p:ph type="body" sz="quarter" idx="21" hasCustomPrompt="1"/>
          </p:nvPr>
        </p:nvSpPr>
        <p:spPr>
          <a:xfrm>
            <a:off x="1347788" y="4972050"/>
            <a:ext cx="1976437"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Category</a:t>
            </a:r>
          </a:p>
        </p:txBody>
      </p:sp>
      <p:sp>
        <p:nvSpPr>
          <p:cNvPr id="46" name="Text Placeholder 5">
            <a:extLst>
              <a:ext uri="{FF2B5EF4-FFF2-40B4-BE49-F238E27FC236}">
                <a16:creationId xmlns:a16="http://schemas.microsoft.com/office/drawing/2014/main" id="{89327E59-EDFF-3F48-84BC-D5386AA123D6}"/>
              </a:ext>
            </a:extLst>
          </p:cNvPr>
          <p:cNvSpPr>
            <a:spLocks noGrp="1"/>
          </p:cNvSpPr>
          <p:nvPr>
            <p:ph type="body" sz="quarter" idx="22" hasCustomPrompt="1"/>
          </p:nvPr>
        </p:nvSpPr>
        <p:spPr>
          <a:xfrm>
            <a:off x="3398113" y="4972050"/>
            <a:ext cx="1976437"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Category</a:t>
            </a:r>
          </a:p>
        </p:txBody>
      </p:sp>
      <p:sp>
        <p:nvSpPr>
          <p:cNvPr id="68" name="Text Placeholder 5">
            <a:extLst>
              <a:ext uri="{FF2B5EF4-FFF2-40B4-BE49-F238E27FC236}">
                <a16:creationId xmlns:a16="http://schemas.microsoft.com/office/drawing/2014/main" id="{B9D75D96-8DC6-2D40-93AF-023146B2BA44}"/>
              </a:ext>
            </a:extLst>
          </p:cNvPr>
          <p:cNvSpPr>
            <a:spLocks noGrp="1"/>
          </p:cNvSpPr>
          <p:nvPr>
            <p:ph type="body" sz="quarter" idx="23" hasCustomPrompt="1"/>
          </p:nvPr>
        </p:nvSpPr>
        <p:spPr>
          <a:xfrm>
            <a:off x="5488170" y="4972050"/>
            <a:ext cx="1976437"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Category</a:t>
            </a:r>
          </a:p>
        </p:txBody>
      </p:sp>
      <p:sp>
        <p:nvSpPr>
          <p:cNvPr id="73" name="Text Placeholder 5">
            <a:extLst>
              <a:ext uri="{FF2B5EF4-FFF2-40B4-BE49-F238E27FC236}">
                <a16:creationId xmlns:a16="http://schemas.microsoft.com/office/drawing/2014/main" id="{68E7A3D7-3D55-E14D-9973-52ADD5592238}"/>
              </a:ext>
            </a:extLst>
          </p:cNvPr>
          <p:cNvSpPr>
            <a:spLocks noGrp="1"/>
          </p:cNvSpPr>
          <p:nvPr>
            <p:ph type="body" sz="quarter" idx="24" hasCustomPrompt="1"/>
          </p:nvPr>
        </p:nvSpPr>
        <p:spPr>
          <a:xfrm>
            <a:off x="7567341" y="4972050"/>
            <a:ext cx="1976437"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Category</a:t>
            </a:r>
          </a:p>
        </p:txBody>
      </p:sp>
      <p:sp>
        <p:nvSpPr>
          <p:cNvPr id="75" name="Text Placeholder 5">
            <a:extLst>
              <a:ext uri="{FF2B5EF4-FFF2-40B4-BE49-F238E27FC236}">
                <a16:creationId xmlns:a16="http://schemas.microsoft.com/office/drawing/2014/main" id="{6CA57B38-0623-1844-BFF2-661FEA97AEF2}"/>
              </a:ext>
            </a:extLst>
          </p:cNvPr>
          <p:cNvSpPr>
            <a:spLocks noGrp="1"/>
          </p:cNvSpPr>
          <p:nvPr>
            <p:ph type="body" sz="quarter" idx="25" hasCustomPrompt="1"/>
          </p:nvPr>
        </p:nvSpPr>
        <p:spPr>
          <a:xfrm>
            <a:off x="9635626" y="5454365"/>
            <a:ext cx="1976437" cy="268288"/>
          </a:xfrm>
        </p:spPr>
        <p:txBody>
          <a:bodyPr anchor="ctr"/>
          <a:lstStyle>
            <a:lvl1pPr algn="ctr">
              <a:defRPr sz="1200" b="1"/>
            </a:lvl1pPr>
            <a:lvl2pPr>
              <a:defRPr sz="1200" b="1"/>
            </a:lvl2pPr>
            <a:lvl3pPr>
              <a:defRPr sz="1200" b="1"/>
            </a:lvl3pPr>
            <a:lvl4pPr>
              <a:defRPr sz="1200" b="1"/>
            </a:lvl4pPr>
            <a:lvl5pPr>
              <a:defRPr sz="1200" b="1"/>
            </a:lvl5pPr>
          </a:lstStyle>
          <a:p>
            <a:pPr lvl="0"/>
            <a:r>
              <a:rPr lang="en-US"/>
              <a:t>Category</a:t>
            </a:r>
          </a:p>
        </p:txBody>
      </p:sp>
      <p:sp>
        <p:nvSpPr>
          <p:cNvPr id="10" name="Text Placeholder 9">
            <a:extLst>
              <a:ext uri="{FF2B5EF4-FFF2-40B4-BE49-F238E27FC236}">
                <a16:creationId xmlns:a16="http://schemas.microsoft.com/office/drawing/2014/main" id="{F483472E-2D0A-5943-8F5E-8D63009A895D}"/>
              </a:ext>
            </a:extLst>
          </p:cNvPr>
          <p:cNvSpPr>
            <a:spLocks noGrp="1"/>
          </p:cNvSpPr>
          <p:nvPr>
            <p:ph type="body" sz="quarter" idx="26" hasCustomPrompt="1"/>
          </p:nvPr>
        </p:nvSpPr>
        <p:spPr>
          <a:xfrm>
            <a:off x="1347788" y="4152900"/>
            <a:ext cx="1976437" cy="819150"/>
          </a:xfrm>
        </p:spPr>
        <p:txBody>
          <a:bodyPr anchor="ctr"/>
          <a:lstStyle>
            <a:lvl1pPr algn="ctr">
              <a:defRPr sz="3500" b="1">
                <a:solidFill>
                  <a:srgbClr val="A4CE4E"/>
                </a:solidFill>
                <a:latin typeface="Georgia" panose="02040502050405020303" pitchFamily="18" charset="0"/>
              </a:defRPr>
            </a:lvl1pPr>
          </a:lstStyle>
          <a:p>
            <a:pPr lvl="0"/>
            <a:r>
              <a:rPr lang="en-US"/>
              <a:t>+XX%</a:t>
            </a:r>
          </a:p>
        </p:txBody>
      </p:sp>
      <p:sp>
        <p:nvSpPr>
          <p:cNvPr id="77" name="Text Placeholder 9">
            <a:extLst>
              <a:ext uri="{FF2B5EF4-FFF2-40B4-BE49-F238E27FC236}">
                <a16:creationId xmlns:a16="http://schemas.microsoft.com/office/drawing/2014/main" id="{6AB1F932-AC71-5146-A865-7A92B37FB64E}"/>
              </a:ext>
            </a:extLst>
          </p:cNvPr>
          <p:cNvSpPr>
            <a:spLocks noGrp="1"/>
          </p:cNvSpPr>
          <p:nvPr>
            <p:ph type="body" sz="quarter" idx="27" hasCustomPrompt="1"/>
          </p:nvPr>
        </p:nvSpPr>
        <p:spPr>
          <a:xfrm>
            <a:off x="3426959" y="4152900"/>
            <a:ext cx="1976437" cy="819150"/>
          </a:xfrm>
        </p:spPr>
        <p:txBody>
          <a:bodyPr anchor="ctr"/>
          <a:lstStyle>
            <a:lvl1pPr algn="ctr">
              <a:defRPr sz="3500" b="1">
                <a:solidFill>
                  <a:srgbClr val="A4CE4E"/>
                </a:solidFill>
                <a:latin typeface="Georgia" panose="02040502050405020303" pitchFamily="18" charset="0"/>
              </a:defRPr>
            </a:lvl1pPr>
          </a:lstStyle>
          <a:p>
            <a:pPr lvl="0"/>
            <a:r>
              <a:rPr lang="en-US"/>
              <a:t>+XX%</a:t>
            </a:r>
          </a:p>
        </p:txBody>
      </p:sp>
      <p:sp>
        <p:nvSpPr>
          <p:cNvPr id="81" name="Text Placeholder 9">
            <a:extLst>
              <a:ext uri="{FF2B5EF4-FFF2-40B4-BE49-F238E27FC236}">
                <a16:creationId xmlns:a16="http://schemas.microsoft.com/office/drawing/2014/main" id="{955271D8-88D8-7F4A-93C3-BD36878DD8B3}"/>
              </a:ext>
            </a:extLst>
          </p:cNvPr>
          <p:cNvSpPr>
            <a:spLocks noGrp="1"/>
          </p:cNvSpPr>
          <p:nvPr>
            <p:ph type="body" sz="quarter" idx="28" hasCustomPrompt="1"/>
          </p:nvPr>
        </p:nvSpPr>
        <p:spPr>
          <a:xfrm>
            <a:off x="5506130" y="4152900"/>
            <a:ext cx="1976437" cy="819150"/>
          </a:xfrm>
        </p:spPr>
        <p:txBody>
          <a:bodyPr anchor="ctr"/>
          <a:lstStyle>
            <a:lvl1pPr algn="ctr">
              <a:defRPr sz="3500" b="1">
                <a:solidFill>
                  <a:srgbClr val="A4CE4E"/>
                </a:solidFill>
                <a:latin typeface="Georgia" panose="02040502050405020303" pitchFamily="18" charset="0"/>
              </a:defRPr>
            </a:lvl1pPr>
          </a:lstStyle>
          <a:p>
            <a:pPr lvl="0"/>
            <a:r>
              <a:rPr lang="en-US"/>
              <a:t>+XX%</a:t>
            </a:r>
          </a:p>
        </p:txBody>
      </p:sp>
      <p:sp>
        <p:nvSpPr>
          <p:cNvPr id="82" name="Text Placeholder 9">
            <a:extLst>
              <a:ext uri="{FF2B5EF4-FFF2-40B4-BE49-F238E27FC236}">
                <a16:creationId xmlns:a16="http://schemas.microsoft.com/office/drawing/2014/main" id="{D422FDCB-0BC0-B942-A0BD-D7E7B3ED9BAD}"/>
              </a:ext>
            </a:extLst>
          </p:cNvPr>
          <p:cNvSpPr>
            <a:spLocks noGrp="1"/>
          </p:cNvSpPr>
          <p:nvPr>
            <p:ph type="body" sz="quarter" idx="29" hasCustomPrompt="1"/>
          </p:nvPr>
        </p:nvSpPr>
        <p:spPr>
          <a:xfrm>
            <a:off x="7585302" y="4152900"/>
            <a:ext cx="1976437" cy="819150"/>
          </a:xfrm>
        </p:spPr>
        <p:txBody>
          <a:bodyPr anchor="ctr"/>
          <a:lstStyle>
            <a:lvl1pPr algn="ctr">
              <a:defRPr sz="3500" b="1">
                <a:solidFill>
                  <a:srgbClr val="A4CE4E"/>
                </a:solidFill>
                <a:latin typeface="Georgia" panose="02040502050405020303" pitchFamily="18" charset="0"/>
              </a:defRPr>
            </a:lvl1pPr>
          </a:lstStyle>
          <a:p>
            <a:pPr lvl="0"/>
            <a:r>
              <a:rPr lang="en-US"/>
              <a:t>+XX%</a:t>
            </a:r>
          </a:p>
        </p:txBody>
      </p:sp>
      <p:sp>
        <p:nvSpPr>
          <p:cNvPr id="84" name="Text Placeholder 9">
            <a:extLst>
              <a:ext uri="{FF2B5EF4-FFF2-40B4-BE49-F238E27FC236}">
                <a16:creationId xmlns:a16="http://schemas.microsoft.com/office/drawing/2014/main" id="{A6748294-6B48-6442-8C59-407A33F9EFD5}"/>
              </a:ext>
            </a:extLst>
          </p:cNvPr>
          <p:cNvSpPr>
            <a:spLocks noGrp="1"/>
          </p:cNvSpPr>
          <p:nvPr>
            <p:ph type="body" sz="quarter" idx="30" hasCustomPrompt="1"/>
          </p:nvPr>
        </p:nvSpPr>
        <p:spPr>
          <a:xfrm>
            <a:off x="1347788" y="5263243"/>
            <a:ext cx="1976437" cy="819150"/>
          </a:xfrm>
        </p:spPr>
        <p:txBody>
          <a:bodyPr anchor="ctr"/>
          <a:lstStyle>
            <a:lvl1pPr algn="ctr">
              <a:defRPr sz="3500" b="1">
                <a:solidFill>
                  <a:srgbClr val="A4CE4E"/>
                </a:solidFill>
                <a:latin typeface="Georgia" panose="02040502050405020303" pitchFamily="18" charset="0"/>
              </a:defRPr>
            </a:lvl1pPr>
          </a:lstStyle>
          <a:p>
            <a:pPr lvl="0"/>
            <a:r>
              <a:rPr lang="en-US"/>
              <a:t>+XX%</a:t>
            </a:r>
          </a:p>
        </p:txBody>
      </p:sp>
      <p:sp>
        <p:nvSpPr>
          <p:cNvPr id="85" name="Text Placeholder 9">
            <a:extLst>
              <a:ext uri="{FF2B5EF4-FFF2-40B4-BE49-F238E27FC236}">
                <a16:creationId xmlns:a16="http://schemas.microsoft.com/office/drawing/2014/main" id="{2E51A067-94DC-2B45-884B-5AC723834773}"/>
              </a:ext>
            </a:extLst>
          </p:cNvPr>
          <p:cNvSpPr>
            <a:spLocks noGrp="1"/>
          </p:cNvSpPr>
          <p:nvPr>
            <p:ph type="body" sz="quarter" idx="31" hasCustomPrompt="1"/>
          </p:nvPr>
        </p:nvSpPr>
        <p:spPr>
          <a:xfrm>
            <a:off x="3426960" y="5263243"/>
            <a:ext cx="1976437" cy="819150"/>
          </a:xfrm>
        </p:spPr>
        <p:txBody>
          <a:bodyPr anchor="ctr"/>
          <a:lstStyle>
            <a:lvl1pPr algn="ctr">
              <a:defRPr sz="3500" b="1">
                <a:solidFill>
                  <a:srgbClr val="A4CE4E"/>
                </a:solidFill>
                <a:latin typeface="Georgia" panose="02040502050405020303" pitchFamily="18" charset="0"/>
              </a:defRPr>
            </a:lvl1pPr>
          </a:lstStyle>
          <a:p>
            <a:pPr lvl="0"/>
            <a:r>
              <a:rPr lang="en-US"/>
              <a:t>+XX%</a:t>
            </a:r>
          </a:p>
        </p:txBody>
      </p:sp>
      <p:sp>
        <p:nvSpPr>
          <p:cNvPr id="86" name="Text Placeholder 9">
            <a:extLst>
              <a:ext uri="{FF2B5EF4-FFF2-40B4-BE49-F238E27FC236}">
                <a16:creationId xmlns:a16="http://schemas.microsoft.com/office/drawing/2014/main" id="{199C57B7-9B89-514C-93C4-1670C2CB2B4A}"/>
              </a:ext>
            </a:extLst>
          </p:cNvPr>
          <p:cNvSpPr>
            <a:spLocks noGrp="1"/>
          </p:cNvSpPr>
          <p:nvPr>
            <p:ph type="body" sz="quarter" idx="32" hasCustomPrompt="1"/>
          </p:nvPr>
        </p:nvSpPr>
        <p:spPr>
          <a:xfrm>
            <a:off x="5495246" y="5263243"/>
            <a:ext cx="1976437" cy="819150"/>
          </a:xfrm>
        </p:spPr>
        <p:txBody>
          <a:bodyPr anchor="ctr"/>
          <a:lstStyle>
            <a:lvl1pPr algn="ctr">
              <a:defRPr sz="3500" b="1">
                <a:solidFill>
                  <a:srgbClr val="A4CE4E"/>
                </a:solidFill>
                <a:latin typeface="Georgia" panose="02040502050405020303" pitchFamily="18" charset="0"/>
              </a:defRPr>
            </a:lvl1pPr>
          </a:lstStyle>
          <a:p>
            <a:pPr lvl="0"/>
            <a:r>
              <a:rPr lang="en-US"/>
              <a:t>+XX%</a:t>
            </a:r>
          </a:p>
        </p:txBody>
      </p:sp>
      <p:sp>
        <p:nvSpPr>
          <p:cNvPr id="87" name="Text Placeholder 9">
            <a:extLst>
              <a:ext uri="{FF2B5EF4-FFF2-40B4-BE49-F238E27FC236}">
                <a16:creationId xmlns:a16="http://schemas.microsoft.com/office/drawing/2014/main" id="{B1898565-A745-5949-A502-6351B353F768}"/>
              </a:ext>
            </a:extLst>
          </p:cNvPr>
          <p:cNvSpPr>
            <a:spLocks noGrp="1"/>
          </p:cNvSpPr>
          <p:nvPr>
            <p:ph type="body" sz="quarter" idx="33" hasCustomPrompt="1"/>
          </p:nvPr>
        </p:nvSpPr>
        <p:spPr>
          <a:xfrm>
            <a:off x="7585303" y="5263243"/>
            <a:ext cx="1976437" cy="819150"/>
          </a:xfrm>
        </p:spPr>
        <p:txBody>
          <a:bodyPr anchor="ctr"/>
          <a:lstStyle>
            <a:lvl1pPr algn="ctr">
              <a:defRPr sz="3500" b="1">
                <a:solidFill>
                  <a:srgbClr val="A4CE4E"/>
                </a:solidFill>
                <a:latin typeface="Georgia" panose="02040502050405020303" pitchFamily="18" charset="0"/>
              </a:defRPr>
            </a:lvl1pPr>
          </a:lstStyle>
          <a:p>
            <a:pPr lvl="0"/>
            <a:r>
              <a:rPr lang="en-US"/>
              <a:t>+XX%</a:t>
            </a:r>
          </a:p>
        </p:txBody>
      </p:sp>
      <p:sp>
        <p:nvSpPr>
          <p:cNvPr id="88" name="Text Placeholder 9">
            <a:extLst>
              <a:ext uri="{FF2B5EF4-FFF2-40B4-BE49-F238E27FC236}">
                <a16:creationId xmlns:a16="http://schemas.microsoft.com/office/drawing/2014/main" id="{A5458C13-27F2-624F-A648-92983CA884EB}"/>
              </a:ext>
            </a:extLst>
          </p:cNvPr>
          <p:cNvSpPr>
            <a:spLocks noGrp="1"/>
          </p:cNvSpPr>
          <p:nvPr>
            <p:ph type="body" sz="quarter" idx="34" hasCustomPrompt="1"/>
          </p:nvPr>
        </p:nvSpPr>
        <p:spPr>
          <a:xfrm>
            <a:off x="9610046" y="4501243"/>
            <a:ext cx="1976437" cy="819150"/>
          </a:xfrm>
        </p:spPr>
        <p:txBody>
          <a:bodyPr anchor="ctr"/>
          <a:lstStyle>
            <a:lvl1pPr algn="ctr">
              <a:defRPr sz="3500" b="1">
                <a:solidFill>
                  <a:srgbClr val="A4CE4E"/>
                </a:solidFill>
                <a:latin typeface="Georgia" panose="02040502050405020303" pitchFamily="18" charset="0"/>
              </a:defRPr>
            </a:lvl1pPr>
          </a:lstStyle>
          <a:p>
            <a:pPr lvl="0"/>
            <a:r>
              <a:rPr lang="en-US"/>
              <a:t>+XX%</a:t>
            </a:r>
          </a:p>
        </p:txBody>
      </p:sp>
      <p:sp>
        <p:nvSpPr>
          <p:cNvPr id="35" name="Text Placeholder 3">
            <a:extLst>
              <a:ext uri="{FF2B5EF4-FFF2-40B4-BE49-F238E27FC236}">
                <a16:creationId xmlns:a16="http://schemas.microsoft.com/office/drawing/2014/main" id="{C57AB934-E49B-0A46-A048-4C724F28378A}"/>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36" name="Text Placeholder 6">
            <a:extLst>
              <a:ext uri="{FF2B5EF4-FFF2-40B4-BE49-F238E27FC236}">
                <a16:creationId xmlns:a16="http://schemas.microsoft.com/office/drawing/2014/main" id="{FBBF7E24-D87F-D74E-A8E4-3B69B4E30B00}"/>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10713298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rg Chart Layout">
    <p:spTree>
      <p:nvGrpSpPr>
        <p:cNvPr id="1" name=""/>
        <p:cNvGrpSpPr/>
        <p:nvPr/>
      </p:nvGrpSpPr>
      <p:grpSpPr>
        <a:xfrm>
          <a:off x="0" y="0"/>
          <a:ext cx="0" cy="0"/>
          <a:chOff x="0" y="0"/>
          <a:chExt cx="0" cy="0"/>
        </a:xfrm>
      </p:grpSpPr>
      <p:cxnSp>
        <p:nvCxnSpPr>
          <p:cNvPr id="44" name="Straight Connector 43">
            <a:extLst>
              <a:ext uri="{FF2B5EF4-FFF2-40B4-BE49-F238E27FC236}">
                <a16:creationId xmlns:a16="http://schemas.microsoft.com/office/drawing/2014/main" id="{DB34903D-D065-FE4A-B097-7D92BD87FBD9}"/>
              </a:ext>
            </a:extLst>
          </p:cNvPr>
          <p:cNvCxnSpPr>
            <a:cxnSpLocks/>
          </p:cNvCxnSpPr>
          <p:nvPr userDrawn="1"/>
        </p:nvCxnSpPr>
        <p:spPr>
          <a:xfrm>
            <a:off x="2934621"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ADF770-44BC-264C-BD15-BCDFC7B5AF62}"/>
              </a:ext>
            </a:extLst>
          </p:cNvPr>
          <p:cNvCxnSpPr>
            <a:cxnSpLocks/>
          </p:cNvCxnSpPr>
          <p:nvPr userDrawn="1"/>
        </p:nvCxnSpPr>
        <p:spPr>
          <a:xfrm>
            <a:off x="4455308"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9F7EAA5-630B-2D44-AC5A-A64DD8D4516B}"/>
              </a:ext>
            </a:extLst>
          </p:cNvPr>
          <p:cNvCxnSpPr>
            <a:cxnSpLocks/>
          </p:cNvCxnSpPr>
          <p:nvPr userDrawn="1"/>
        </p:nvCxnSpPr>
        <p:spPr>
          <a:xfrm>
            <a:off x="5995873" y="1689652"/>
            <a:ext cx="0" cy="4066976"/>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C57DF10C-DCA0-FF42-8E02-942225F75635}"/>
              </a:ext>
            </a:extLst>
          </p:cNvPr>
          <p:cNvCxnSpPr>
            <a:cxnSpLocks/>
          </p:cNvCxnSpPr>
          <p:nvPr userDrawn="1"/>
        </p:nvCxnSpPr>
        <p:spPr>
          <a:xfrm>
            <a:off x="7526499"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5C55C248-AFD5-A341-A592-BA5232F58F24}"/>
              </a:ext>
            </a:extLst>
          </p:cNvPr>
          <p:cNvCxnSpPr>
            <a:cxnSpLocks/>
          </p:cNvCxnSpPr>
          <p:nvPr userDrawn="1"/>
        </p:nvCxnSpPr>
        <p:spPr>
          <a:xfrm>
            <a:off x="9057125"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8EAFD62E-A80B-C64A-8D0D-174D79F21DD3}"/>
              </a:ext>
            </a:extLst>
          </p:cNvPr>
          <p:cNvCxnSpPr>
            <a:cxnSpLocks/>
          </p:cNvCxnSpPr>
          <p:nvPr userDrawn="1"/>
        </p:nvCxnSpPr>
        <p:spPr>
          <a:xfrm>
            <a:off x="10587751"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a:xfrm>
            <a:off x="457200" y="457200"/>
            <a:ext cx="9454896" cy="731610"/>
          </a:xfrm>
        </p:spPr>
        <p:txBody>
          <a:bodyPr anchor="t"/>
          <a:lstStyle>
            <a:lvl1pPr>
              <a:defRPr>
                <a:solidFill>
                  <a:schemeClr val="accent1"/>
                </a:solidFill>
              </a:defRPr>
            </a:lvl1pPr>
          </a:lstStyle>
          <a:p>
            <a:r>
              <a:rPr lang="en-US"/>
              <a:t>Organizational Structure</a:t>
            </a:r>
          </a:p>
        </p:txBody>
      </p:sp>
      <p:sp>
        <p:nvSpPr>
          <p:cNvPr id="5" name="Text Placeholder 4">
            <a:extLst>
              <a:ext uri="{FF2B5EF4-FFF2-40B4-BE49-F238E27FC236}">
                <a16:creationId xmlns:a16="http://schemas.microsoft.com/office/drawing/2014/main" id="{8E0B5DC3-9C7D-174D-8B87-A2E4B19D1E58}"/>
              </a:ext>
            </a:extLst>
          </p:cNvPr>
          <p:cNvSpPr>
            <a:spLocks noGrp="1"/>
          </p:cNvSpPr>
          <p:nvPr>
            <p:ph type="body" sz="quarter" idx="13" hasCustomPrompt="1"/>
          </p:nvPr>
        </p:nvSpPr>
        <p:spPr>
          <a:xfrm>
            <a:off x="4622609" y="1108656"/>
            <a:ext cx="2743200" cy="685800"/>
          </a:xfrm>
          <a:solidFill>
            <a:schemeClr val="accent2"/>
          </a:solidFill>
          <a:ln>
            <a:noFill/>
          </a:ln>
        </p:spPr>
        <p:txBody>
          <a:bodyPr anchor="ctr"/>
          <a:lstStyle>
            <a:lvl1pPr algn="ctr">
              <a:defRPr sz="1800" b="1">
                <a:solidFill>
                  <a:schemeClr val="bg1"/>
                </a:solidFill>
              </a:defRPr>
            </a:lvl1pPr>
            <a:lvl2pPr marL="0" indent="0" algn="ctr">
              <a:buFontTx/>
              <a:buNone/>
              <a:defRPr sz="1500">
                <a:solidFill>
                  <a:schemeClr val="bg1"/>
                </a:solidFill>
              </a:defRPr>
            </a:lvl2pPr>
          </a:lstStyle>
          <a:p>
            <a:pPr lvl="0"/>
            <a:r>
              <a:rPr lang="en-US" err="1"/>
              <a:t>Firstname</a:t>
            </a:r>
            <a:r>
              <a:rPr lang="en-US"/>
              <a:t> </a:t>
            </a:r>
            <a:r>
              <a:rPr lang="en-US" err="1"/>
              <a:t>Lastname</a:t>
            </a:r>
            <a:endParaRPr lang="en-US"/>
          </a:p>
          <a:p>
            <a:pPr lvl="1"/>
            <a:r>
              <a:rPr lang="en-US"/>
              <a:t>Position</a:t>
            </a:r>
          </a:p>
        </p:txBody>
      </p:sp>
      <p:cxnSp>
        <p:nvCxnSpPr>
          <p:cNvPr id="30" name="Straight Connector 29">
            <a:extLst>
              <a:ext uri="{FF2B5EF4-FFF2-40B4-BE49-F238E27FC236}">
                <a16:creationId xmlns:a16="http://schemas.microsoft.com/office/drawing/2014/main" id="{B2065228-5E63-3044-A69B-825EF52A151C}"/>
              </a:ext>
            </a:extLst>
          </p:cNvPr>
          <p:cNvCxnSpPr>
            <a:cxnSpLocks/>
          </p:cNvCxnSpPr>
          <p:nvPr userDrawn="1"/>
        </p:nvCxnSpPr>
        <p:spPr>
          <a:xfrm flipH="1">
            <a:off x="1394055" y="1989304"/>
            <a:ext cx="9200309" cy="0"/>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A65853A-D639-FF42-8728-2FA777245600}"/>
              </a:ext>
            </a:extLst>
          </p:cNvPr>
          <p:cNvCxnSpPr>
            <a:cxnSpLocks/>
          </p:cNvCxnSpPr>
          <p:nvPr userDrawn="1"/>
        </p:nvCxnSpPr>
        <p:spPr>
          <a:xfrm>
            <a:off x="1394055" y="1986614"/>
            <a:ext cx="0" cy="3770014"/>
          </a:xfrm>
          <a:prstGeom prst="line">
            <a:avLst/>
          </a:prstGeom>
          <a:ln w="38100" cmpd="sng">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 name="Text Placeholder 4">
            <a:extLst>
              <a:ext uri="{FF2B5EF4-FFF2-40B4-BE49-F238E27FC236}">
                <a16:creationId xmlns:a16="http://schemas.microsoft.com/office/drawing/2014/main" id="{39F956F3-3295-084B-BFE8-3E645237DA61}"/>
              </a:ext>
            </a:extLst>
          </p:cNvPr>
          <p:cNvSpPr>
            <a:spLocks noGrp="1"/>
          </p:cNvSpPr>
          <p:nvPr>
            <p:ph type="body" sz="quarter" idx="16" hasCustomPrompt="1"/>
          </p:nvPr>
        </p:nvSpPr>
        <p:spPr>
          <a:xfrm>
            <a:off x="2241640" y="2163633"/>
            <a:ext cx="1371600" cy="685800"/>
          </a:xfrm>
          <a:solidFill>
            <a:schemeClr val="accent3"/>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33" name="Text Placeholder 4">
            <a:extLst>
              <a:ext uri="{FF2B5EF4-FFF2-40B4-BE49-F238E27FC236}">
                <a16:creationId xmlns:a16="http://schemas.microsoft.com/office/drawing/2014/main" id="{01EB2656-5C04-884D-9CD2-F154D15F9A6A}"/>
              </a:ext>
            </a:extLst>
          </p:cNvPr>
          <p:cNvSpPr>
            <a:spLocks noGrp="1"/>
          </p:cNvSpPr>
          <p:nvPr>
            <p:ph type="body" sz="quarter" idx="17" hasCustomPrompt="1"/>
          </p:nvPr>
        </p:nvSpPr>
        <p:spPr>
          <a:xfrm>
            <a:off x="3775025" y="2163633"/>
            <a:ext cx="1371600" cy="685800"/>
          </a:xfrm>
          <a:solidFill>
            <a:schemeClr val="accent3"/>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 </a:t>
            </a:r>
          </a:p>
        </p:txBody>
      </p:sp>
      <p:sp>
        <p:nvSpPr>
          <p:cNvPr id="34" name="Text Placeholder 4">
            <a:extLst>
              <a:ext uri="{FF2B5EF4-FFF2-40B4-BE49-F238E27FC236}">
                <a16:creationId xmlns:a16="http://schemas.microsoft.com/office/drawing/2014/main" id="{6B0A1534-4860-8F4C-BDEA-93C0DD3B456C}"/>
              </a:ext>
            </a:extLst>
          </p:cNvPr>
          <p:cNvSpPr>
            <a:spLocks noGrp="1"/>
          </p:cNvSpPr>
          <p:nvPr>
            <p:ph type="body" sz="quarter" idx="18" hasCustomPrompt="1"/>
          </p:nvPr>
        </p:nvSpPr>
        <p:spPr>
          <a:xfrm>
            <a:off x="5308410" y="2163633"/>
            <a:ext cx="1371600" cy="685800"/>
          </a:xfrm>
          <a:solidFill>
            <a:schemeClr val="accent3"/>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 </a:t>
            </a:r>
          </a:p>
        </p:txBody>
      </p:sp>
      <p:sp>
        <p:nvSpPr>
          <p:cNvPr id="35" name="Text Placeholder 4">
            <a:extLst>
              <a:ext uri="{FF2B5EF4-FFF2-40B4-BE49-F238E27FC236}">
                <a16:creationId xmlns:a16="http://schemas.microsoft.com/office/drawing/2014/main" id="{B26C4A46-9B0E-404B-B1C2-F466FF3BBDC3}"/>
              </a:ext>
            </a:extLst>
          </p:cNvPr>
          <p:cNvSpPr>
            <a:spLocks noGrp="1"/>
          </p:cNvSpPr>
          <p:nvPr>
            <p:ph type="body" sz="quarter" idx="19" hasCustomPrompt="1"/>
          </p:nvPr>
        </p:nvSpPr>
        <p:spPr>
          <a:xfrm>
            <a:off x="6841795" y="2163633"/>
            <a:ext cx="1371600" cy="685800"/>
          </a:xfrm>
          <a:solidFill>
            <a:schemeClr val="accent3"/>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 </a:t>
            </a:r>
          </a:p>
        </p:txBody>
      </p:sp>
      <p:sp>
        <p:nvSpPr>
          <p:cNvPr id="36" name="Text Placeholder 4">
            <a:extLst>
              <a:ext uri="{FF2B5EF4-FFF2-40B4-BE49-F238E27FC236}">
                <a16:creationId xmlns:a16="http://schemas.microsoft.com/office/drawing/2014/main" id="{D0BF2D4B-8BB7-3145-9963-AA4ED3A8E9D6}"/>
              </a:ext>
            </a:extLst>
          </p:cNvPr>
          <p:cNvSpPr>
            <a:spLocks noGrp="1"/>
          </p:cNvSpPr>
          <p:nvPr>
            <p:ph type="body" sz="quarter" idx="20" hasCustomPrompt="1"/>
          </p:nvPr>
        </p:nvSpPr>
        <p:spPr>
          <a:xfrm>
            <a:off x="8375180" y="2163633"/>
            <a:ext cx="1371600" cy="685800"/>
          </a:xfrm>
          <a:solidFill>
            <a:schemeClr val="accent3"/>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 </a:t>
            </a:r>
          </a:p>
        </p:txBody>
      </p:sp>
      <p:sp>
        <p:nvSpPr>
          <p:cNvPr id="10" name="Text Placeholder 4">
            <a:extLst>
              <a:ext uri="{FF2B5EF4-FFF2-40B4-BE49-F238E27FC236}">
                <a16:creationId xmlns:a16="http://schemas.microsoft.com/office/drawing/2014/main" id="{47F7D621-06CC-0949-A9E2-46D9B2BDCBF0}"/>
              </a:ext>
            </a:extLst>
          </p:cNvPr>
          <p:cNvSpPr>
            <a:spLocks noGrp="1"/>
          </p:cNvSpPr>
          <p:nvPr>
            <p:ph type="body" sz="quarter" idx="15" hasCustomPrompt="1"/>
          </p:nvPr>
        </p:nvSpPr>
        <p:spPr>
          <a:xfrm>
            <a:off x="708255" y="2163633"/>
            <a:ext cx="1371600" cy="685800"/>
          </a:xfrm>
          <a:solidFill>
            <a:schemeClr val="accent3"/>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37" name="Text Placeholder 4">
            <a:extLst>
              <a:ext uri="{FF2B5EF4-FFF2-40B4-BE49-F238E27FC236}">
                <a16:creationId xmlns:a16="http://schemas.microsoft.com/office/drawing/2014/main" id="{F84D6538-AF11-ED4D-984F-402D45D9F746}"/>
              </a:ext>
            </a:extLst>
          </p:cNvPr>
          <p:cNvSpPr>
            <a:spLocks noGrp="1"/>
          </p:cNvSpPr>
          <p:nvPr>
            <p:ph type="body" sz="quarter" idx="21" hasCustomPrompt="1"/>
          </p:nvPr>
        </p:nvSpPr>
        <p:spPr>
          <a:xfrm>
            <a:off x="9908563" y="2163633"/>
            <a:ext cx="1371600" cy="685800"/>
          </a:xfrm>
          <a:solidFill>
            <a:schemeClr val="accent3"/>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 </a:t>
            </a:r>
          </a:p>
        </p:txBody>
      </p:sp>
      <p:sp>
        <p:nvSpPr>
          <p:cNvPr id="38" name="Text Placeholder 4">
            <a:extLst>
              <a:ext uri="{FF2B5EF4-FFF2-40B4-BE49-F238E27FC236}">
                <a16:creationId xmlns:a16="http://schemas.microsoft.com/office/drawing/2014/main" id="{6A0C2CF3-6B45-0041-BBCA-D96B6E82BCDC}"/>
              </a:ext>
            </a:extLst>
          </p:cNvPr>
          <p:cNvSpPr>
            <a:spLocks noGrp="1"/>
          </p:cNvSpPr>
          <p:nvPr>
            <p:ph type="body" sz="quarter" idx="22" hasCustomPrompt="1"/>
          </p:nvPr>
        </p:nvSpPr>
        <p:spPr>
          <a:xfrm>
            <a:off x="708255" y="2976157"/>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39" name="Text Placeholder 4">
            <a:extLst>
              <a:ext uri="{FF2B5EF4-FFF2-40B4-BE49-F238E27FC236}">
                <a16:creationId xmlns:a16="http://schemas.microsoft.com/office/drawing/2014/main" id="{3F5CDDF5-D0C3-7941-91EB-682C2D305769}"/>
              </a:ext>
            </a:extLst>
          </p:cNvPr>
          <p:cNvSpPr>
            <a:spLocks noGrp="1"/>
          </p:cNvSpPr>
          <p:nvPr>
            <p:ph type="body" sz="quarter" idx="23" hasCustomPrompt="1"/>
          </p:nvPr>
        </p:nvSpPr>
        <p:spPr>
          <a:xfrm>
            <a:off x="708255" y="3788681"/>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40" name="Text Placeholder 4">
            <a:extLst>
              <a:ext uri="{FF2B5EF4-FFF2-40B4-BE49-F238E27FC236}">
                <a16:creationId xmlns:a16="http://schemas.microsoft.com/office/drawing/2014/main" id="{68464115-2200-674B-BF0D-BE88E3866470}"/>
              </a:ext>
            </a:extLst>
          </p:cNvPr>
          <p:cNvSpPr>
            <a:spLocks noGrp="1"/>
          </p:cNvSpPr>
          <p:nvPr>
            <p:ph type="body" sz="quarter" idx="24" hasCustomPrompt="1"/>
          </p:nvPr>
        </p:nvSpPr>
        <p:spPr>
          <a:xfrm>
            <a:off x="708255" y="4601205"/>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41" name="Text Placeholder 4">
            <a:extLst>
              <a:ext uri="{FF2B5EF4-FFF2-40B4-BE49-F238E27FC236}">
                <a16:creationId xmlns:a16="http://schemas.microsoft.com/office/drawing/2014/main" id="{693D6790-07A1-6D41-80E0-F38F2FE4FB08}"/>
              </a:ext>
            </a:extLst>
          </p:cNvPr>
          <p:cNvSpPr>
            <a:spLocks noGrp="1"/>
          </p:cNvSpPr>
          <p:nvPr>
            <p:ph type="body" sz="quarter" idx="25" hasCustomPrompt="1"/>
          </p:nvPr>
        </p:nvSpPr>
        <p:spPr>
          <a:xfrm>
            <a:off x="708255" y="5413728"/>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45" name="Text Placeholder 4">
            <a:extLst>
              <a:ext uri="{FF2B5EF4-FFF2-40B4-BE49-F238E27FC236}">
                <a16:creationId xmlns:a16="http://schemas.microsoft.com/office/drawing/2014/main" id="{7A708032-EF9E-5B46-B39C-7C40A75EC54D}"/>
              </a:ext>
            </a:extLst>
          </p:cNvPr>
          <p:cNvSpPr>
            <a:spLocks noGrp="1"/>
          </p:cNvSpPr>
          <p:nvPr>
            <p:ph type="body" sz="quarter" idx="26" hasCustomPrompt="1"/>
          </p:nvPr>
        </p:nvSpPr>
        <p:spPr>
          <a:xfrm>
            <a:off x="2248821" y="2976157"/>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46" name="Text Placeholder 4">
            <a:extLst>
              <a:ext uri="{FF2B5EF4-FFF2-40B4-BE49-F238E27FC236}">
                <a16:creationId xmlns:a16="http://schemas.microsoft.com/office/drawing/2014/main" id="{889122AD-2BDB-E845-B445-CF11DCF32986}"/>
              </a:ext>
            </a:extLst>
          </p:cNvPr>
          <p:cNvSpPr>
            <a:spLocks noGrp="1"/>
          </p:cNvSpPr>
          <p:nvPr>
            <p:ph type="body" sz="quarter" idx="27" hasCustomPrompt="1"/>
          </p:nvPr>
        </p:nvSpPr>
        <p:spPr>
          <a:xfrm>
            <a:off x="2248821" y="3788681"/>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47" name="Text Placeholder 4">
            <a:extLst>
              <a:ext uri="{FF2B5EF4-FFF2-40B4-BE49-F238E27FC236}">
                <a16:creationId xmlns:a16="http://schemas.microsoft.com/office/drawing/2014/main" id="{BC4495ED-CD28-5849-8E96-27B5F332CC1A}"/>
              </a:ext>
            </a:extLst>
          </p:cNvPr>
          <p:cNvSpPr>
            <a:spLocks noGrp="1"/>
          </p:cNvSpPr>
          <p:nvPr>
            <p:ph type="body" sz="quarter" idx="28" hasCustomPrompt="1"/>
          </p:nvPr>
        </p:nvSpPr>
        <p:spPr>
          <a:xfrm>
            <a:off x="2248821" y="4601205"/>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48" name="Text Placeholder 4">
            <a:extLst>
              <a:ext uri="{FF2B5EF4-FFF2-40B4-BE49-F238E27FC236}">
                <a16:creationId xmlns:a16="http://schemas.microsoft.com/office/drawing/2014/main" id="{121D6437-CC3F-BE4D-8359-F21AC166C993}"/>
              </a:ext>
            </a:extLst>
          </p:cNvPr>
          <p:cNvSpPr>
            <a:spLocks noGrp="1"/>
          </p:cNvSpPr>
          <p:nvPr>
            <p:ph type="body" sz="quarter" idx="29" hasCustomPrompt="1"/>
          </p:nvPr>
        </p:nvSpPr>
        <p:spPr>
          <a:xfrm>
            <a:off x="2248821" y="5413728"/>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50" name="Text Placeholder 4">
            <a:extLst>
              <a:ext uri="{FF2B5EF4-FFF2-40B4-BE49-F238E27FC236}">
                <a16:creationId xmlns:a16="http://schemas.microsoft.com/office/drawing/2014/main" id="{D9D92D25-926E-8A4E-B547-AEA5A7013C2F}"/>
              </a:ext>
            </a:extLst>
          </p:cNvPr>
          <p:cNvSpPr>
            <a:spLocks noGrp="1"/>
          </p:cNvSpPr>
          <p:nvPr>
            <p:ph type="body" sz="quarter" idx="30" hasCustomPrompt="1"/>
          </p:nvPr>
        </p:nvSpPr>
        <p:spPr>
          <a:xfrm>
            <a:off x="3769508" y="2976157"/>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51" name="Text Placeholder 4">
            <a:extLst>
              <a:ext uri="{FF2B5EF4-FFF2-40B4-BE49-F238E27FC236}">
                <a16:creationId xmlns:a16="http://schemas.microsoft.com/office/drawing/2014/main" id="{2216BD29-6E2A-0546-B127-70F65DE22B9D}"/>
              </a:ext>
            </a:extLst>
          </p:cNvPr>
          <p:cNvSpPr>
            <a:spLocks noGrp="1"/>
          </p:cNvSpPr>
          <p:nvPr>
            <p:ph type="body" sz="quarter" idx="31" hasCustomPrompt="1"/>
          </p:nvPr>
        </p:nvSpPr>
        <p:spPr>
          <a:xfrm>
            <a:off x="3769508" y="3788681"/>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52" name="Text Placeholder 4">
            <a:extLst>
              <a:ext uri="{FF2B5EF4-FFF2-40B4-BE49-F238E27FC236}">
                <a16:creationId xmlns:a16="http://schemas.microsoft.com/office/drawing/2014/main" id="{A9B2A9FE-8C9E-9540-9FE0-86B313A29E53}"/>
              </a:ext>
            </a:extLst>
          </p:cNvPr>
          <p:cNvSpPr>
            <a:spLocks noGrp="1"/>
          </p:cNvSpPr>
          <p:nvPr>
            <p:ph type="body" sz="quarter" idx="32" hasCustomPrompt="1"/>
          </p:nvPr>
        </p:nvSpPr>
        <p:spPr>
          <a:xfrm>
            <a:off x="3769508" y="4601205"/>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53" name="Text Placeholder 4">
            <a:extLst>
              <a:ext uri="{FF2B5EF4-FFF2-40B4-BE49-F238E27FC236}">
                <a16:creationId xmlns:a16="http://schemas.microsoft.com/office/drawing/2014/main" id="{CF3A78C7-6BD2-1B41-9E17-A6D6927465CD}"/>
              </a:ext>
            </a:extLst>
          </p:cNvPr>
          <p:cNvSpPr>
            <a:spLocks noGrp="1"/>
          </p:cNvSpPr>
          <p:nvPr>
            <p:ph type="body" sz="quarter" idx="33" hasCustomPrompt="1"/>
          </p:nvPr>
        </p:nvSpPr>
        <p:spPr>
          <a:xfrm>
            <a:off x="3769508" y="5413728"/>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55" name="Text Placeholder 4">
            <a:extLst>
              <a:ext uri="{FF2B5EF4-FFF2-40B4-BE49-F238E27FC236}">
                <a16:creationId xmlns:a16="http://schemas.microsoft.com/office/drawing/2014/main" id="{ADE5C341-5274-DB44-9598-769882787F5E}"/>
              </a:ext>
            </a:extLst>
          </p:cNvPr>
          <p:cNvSpPr>
            <a:spLocks noGrp="1"/>
          </p:cNvSpPr>
          <p:nvPr>
            <p:ph type="body" sz="quarter" idx="34" hasCustomPrompt="1"/>
          </p:nvPr>
        </p:nvSpPr>
        <p:spPr>
          <a:xfrm>
            <a:off x="5310073" y="2976157"/>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56" name="Text Placeholder 4">
            <a:extLst>
              <a:ext uri="{FF2B5EF4-FFF2-40B4-BE49-F238E27FC236}">
                <a16:creationId xmlns:a16="http://schemas.microsoft.com/office/drawing/2014/main" id="{D6C8BE03-E8AF-724B-B648-28E3A5613A3A}"/>
              </a:ext>
            </a:extLst>
          </p:cNvPr>
          <p:cNvSpPr>
            <a:spLocks noGrp="1"/>
          </p:cNvSpPr>
          <p:nvPr>
            <p:ph type="body" sz="quarter" idx="35" hasCustomPrompt="1"/>
          </p:nvPr>
        </p:nvSpPr>
        <p:spPr>
          <a:xfrm>
            <a:off x="5310073" y="3788681"/>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57" name="Text Placeholder 4">
            <a:extLst>
              <a:ext uri="{FF2B5EF4-FFF2-40B4-BE49-F238E27FC236}">
                <a16:creationId xmlns:a16="http://schemas.microsoft.com/office/drawing/2014/main" id="{939BE5AB-8DC3-C84A-984A-18C088ABD183}"/>
              </a:ext>
            </a:extLst>
          </p:cNvPr>
          <p:cNvSpPr>
            <a:spLocks noGrp="1"/>
          </p:cNvSpPr>
          <p:nvPr>
            <p:ph type="body" sz="quarter" idx="36" hasCustomPrompt="1"/>
          </p:nvPr>
        </p:nvSpPr>
        <p:spPr>
          <a:xfrm>
            <a:off x="5310073" y="4601205"/>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58" name="Text Placeholder 4">
            <a:extLst>
              <a:ext uri="{FF2B5EF4-FFF2-40B4-BE49-F238E27FC236}">
                <a16:creationId xmlns:a16="http://schemas.microsoft.com/office/drawing/2014/main" id="{5CCF42FB-6955-2D4D-A45E-1DE2D709A79C}"/>
              </a:ext>
            </a:extLst>
          </p:cNvPr>
          <p:cNvSpPr>
            <a:spLocks noGrp="1"/>
          </p:cNvSpPr>
          <p:nvPr>
            <p:ph type="body" sz="quarter" idx="37" hasCustomPrompt="1"/>
          </p:nvPr>
        </p:nvSpPr>
        <p:spPr>
          <a:xfrm>
            <a:off x="5310073" y="5413728"/>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60" name="Text Placeholder 4">
            <a:extLst>
              <a:ext uri="{FF2B5EF4-FFF2-40B4-BE49-F238E27FC236}">
                <a16:creationId xmlns:a16="http://schemas.microsoft.com/office/drawing/2014/main" id="{1AD1F1EE-C818-334B-941A-651219D768F9}"/>
              </a:ext>
            </a:extLst>
          </p:cNvPr>
          <p:cNvSpPr>
            <a:spLocks noGrp="1"/>
          </p:cNvSpPr>
          <p:nvPr>
            <p:ph type="body" sz="quarter" idx="38" hasCustomPrompt="1"/>
          </p:nvPr>
        </p:nvSpPr>
        <p:spPr>
          <a:xfrm>
            <a:off x="6840699" y="2976157"/>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61" name="Text Placeholder 4">
            <a:extLst>
              <a:ext uri="{FF2B5EF4-FFF2-40B4-BE49-F238E27FC236}">
                <a16:creationId xmlns:a16="http://schemas.microsoft.com/office/drawing/2014/main" id="{00AEECC9-ABF2-2141-82BF-899F23C32EC0}"/>
              </a:ext>
            </a:extLst>
          </p:cNvPr>
          <p:cNvSpPr>
            <a:spLocks noGrp="1"/>
          </p:cNvSpPr>
          <p:nvPr>
            <p:ph type="body" sz="quarter" idx="39" hasCustomPrompt="1"/>
          </p:nvPr>
        </p:nvSpPr>
        <p:spPr>
          <a:xfrm>
            <a:off x="6840699" y="3788681"/>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62" name="Text Placeholder 4">
            <a:extLst>
              <a:ext uri="{FF2B5EF4-FFF2-40B4-BE49-F238E27FC236}">
                <a16:creationId xmlns:a16="http://schemas.microsoft.com/office/drawing/2014/main" id="{9A4104C9-4196-1442-A703-D4F60890C6B5}"/>
              </a:ext>
            </a:extLst>
          </p:cNvPr>
          <p:cNvSpPr>
            <a:spLocks noGrp="1"/>
          </p:cNvSpPr>
          <p:nvPr>
            <p:ph type="body" sz="quarter" idx="40" hasCustomPrompt="1"/>
          </p:nvPr>
        </p:nvSpPr>
        <p:spPr>
          <a:xfrm>
            <a:off x="6840699" y="4601205"/>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63" name="Text Placeholder 4">
            <a:extLst>
              <a:ext uri="{FF2B5EF4-FFF2-40B4-BE49-F238E27FC236}">
                <a16:creationId xmlns:a16="http://schemas.microsoft.com/office/drawing/2014/main" id="{36A29F5D-993F-D645-8478-E53C1F3246A6}"/>
              </a:ext>
            </a:extLst>
          </p:cNvPr>
          <p:cNvSpPr>
            <a:spLocks noGrp="1"/>
          </p:cNvSpPr>
          <p:nvPr>
            <p:ph type="body" sz="quarter" idx="41" hasCustomPrompt="1"/>
          </p:nvPr>
        </p:nvSpPr>
        <p:spPr>
          <a:xfrm>
            <a:off x="6840699" y="5413728"/>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65" name="Text Placeholder 4">
            <a:extLst>
              <a:ext uri="{FF2B5EF4-FFF2-40B4-BE49-F238E27FC236}">
                <a16:creationId xmlns:a16="http://schemas.microsoft.com/office/drawing/2014/main" id="{3CA31C64-6049-3347-B4C7-6C17E3DDF7D0}"/>
              </a:ext>
            </a:extLst>
          </p:cNvPr>
          <p:cNvSpPr>
            <a:spLocks noGrp="1"/>
          </p:cNvSpPr>
          <p:nvPr>
            <p:ph type="body" sz="quarter" idx="42" hasCustomPrompt="1"/>
          </p:nvPr>
        </p:nvSpPr>
        <p:spPr>
          <a:xfrm>
            <a:off x="8371325" y="2976157"/>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66" name="Text Placeholder 4">
            <a:extLst>
              <a:ext uri="{FF2B5EF4-FFF2-40B4-BE49-F238E27FC236}">
                <a16:creationId xmlns:a16="http://schemas.microsoft.com/office/drawing/2014/main" id="{AE8DDAF9-46AB-CB45-8CA7-4BFA5037A970}"/>
              </a:ext>
            </a:extLst>
          </p:cNvPr>
          <p:cNvSpPr>
            <a:spLocks noGrp="1"/>
          </p:cNvSpPr>
          <p:nvPr>
            <p:ph type="body" sz="quarter" idx="43" hasCustomPrompt="1"/>
          </p:nvPr>
        </p:nvSpPr>
        <p:spPr>
          <a:xfrm>
            <a:off x="8371325" y="3788681"/>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67" name="Text Placeholder 4">
            <a:extLst>
              <a:ext uri="{FF2B5EF4-FFF2-40B4-BE49-F238E27FC236}">
                <a16:creationId xmlns:a16="http://schemas.microsoft.com/office/drawing/2014/main" id="{4A5D6438-D823-6D4B-867A-A0BBD43BC25C}"/>
              </a:ext>
            </a:extLst>
          </p:cNvPr>
          <p:cNvSpPr>
            <a:spLocks noGrp="1"/>
          </p:cNvSpPr>
          <p:nvPr>
            <p:ph type="body" sz="quarter" idx="44" hasCustomPrompt="1"/>
          </p:nvPr>
        </p:nvSpPr>
        <p:spPr>
          <a:xfrm>
            <a:off x="8371325" y="4601205"/>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68" name="Text Placeholder 4">
            <a:extLst>
              <a:ext uri="{FF2B5EF4-FFF2-40B4-BE49-F238E27FC236}">
                <a16:creationId xmlns:a16="http://schemas.microsoft.com/office/drawing/2014/main" id="{4669BD18-0F03-FF45-9AD2-87D7B81CDCBC}"/>
              </a:ext>
            </a:extLst>
          </p:cNvPr>
          <p:cNvSpPr>
            <a:spLocks noGrp="1"/>
          </p:cNvSpPr>
          <p:nvPr>
            <p:ph type="body" sz="quarter" idx="45" hasCustomPrompt="1"/>
          </p:nvPr>
        </p:nvSpPr>
        <p:spPr>
          <a:xfrm>
            <a:off x="8371325" y="5413728"/>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70" name="Text Placeholder 4">
            <a:extLst>
              <a:ext uri="{FF2B5EF4-FFF2-40B4-BE49-F238E27FC236}">
                <a16:creationId xmlns:a16="http://schemas.microsoft.com/office/drawing/2014/main" id="{000CFB51-117D-7548-B369-D81B06EB9FA5}"/>
              </a:ext>
            </a:extLst>
          </p:cNvPr>
          <p:cNvSpPr>
            <a:spLocks noGrp="1"/>
          </p:cNvSpPr>
          <p:nvPr>
            <p:ph type="body" sz="quarter" idx="46" hasCustomPrompt="1"/>
          </p:nvPr>
        </p:nvSpPr>
        <p:spPr>
          <a:xfrm>
            <a:off x="9901951" y="2976157"/>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71" name="Text Placeholder 4">
            <a:extLst>
              <a:ext uri="{FF2B5EF4-FFF2-40B4-BE49-F238E27FC236}">
                <a16:creationId xmlns:a16="http://schemas.microsoft.com/office/drawing/2014/main" id="{A59AEB2E-ACD2-6748-9E27-38BD2F461156}"/>
              </a:ext>
            </a:extLst>
          </p:cNvPr>
          <p:cNvSpPr>
            <a:spLocks noGrp="1"/>
          </p:cNvSpPr>
          <p:nvPr>
            <p:ph type="body" sz="quarter" idx="47" hasCustomPrompt="1"/>
          </p:nvPr>
        </p:nvSpPr>
        <p:spPr>
          <a:xfrm>
            <a:off x="9901951" y="3788681"/>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72" name="Text Placeholder 4">
            <a:extLst>
              <a:ext uri="{FF2B5EF4-FFF2-40B4-BE49-F238E27FC236}">
                <a16:creationId xmlns:a16="http://schemas.microsoft.com/office/drawing/2014/main" id="{7AFAF50C-E79F-2E47-96A7-3B4B9FD6BC0B}"/>
              </a:ext>
            </a:extLst>
          </p:cNvPr>
          <p:cNvSpPr>
            <a:spLocks noGrp="1"/>
          </p:cNvSpPr>
          <p:nvPr>
            <p:ph type="body" sz="quarter" idx="48" hasCustomPrompt="1"/>
          </p:nvPr>
        </p:nvSpPr>
        <p:spPr>
          <a:xfrm>
            <a:off x="9901951" y="4601205"/>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73" name="Text Placeholder 4">
            <a:extLst>
              <a:ext uri="{FF2B5EF4-FFF2-40B4-BE49-F238E27FC236}">
                <a16:creationId xmlns:a16="http://schemas.microsoft.com/office/drawing/2014/main" id="{D12823F2-D657-4844-BFD3-FE2C493D6065}"/>
              </a:ext>
            </a:extLst>
          </p:cNvPr>
          <p:cNvSpPr>
            <a:spLocks noGrp="1"/>
          </p:cNvSpPr>
          <p:nvPr>
            <p:ph type="body" sz="quarter" idx="49" hasCustomPrompt="1"/>
          </p:nvPr>
        </p:nvSpPr>
        <p:spPr>
          <a:xfrm>
            <a:off x="9901951" y="5413728"/>
            <a:ext cx="1371600" cy="685800"/>
          </a:xfrm>
          <a:solidFill>
            <a:schemeClr val="bg2">
              <a:lumMod val="60000"/>
              <a:lumOff val="40000"/>
            </a:schemeClr>
          </a:solidFill>
        </p:spPr>
        <p:txBody>
          <a:bodyPr anchor="ctr"/>
          <a:lstStyle>
            <a:lvl1pPr algn="ctr">
              <a:defRPr sz="1500" b="1">
                <a:solidFill>
                  <a:schemeClr val="bg1"/>
                </a:solidFill>
              </a:defRPr>
            </a:lvl1pPr>
            <a:lvl2pPr marL="0" indent="0" algn="ctr">
              <a:spcBef>
                <a:spcPts val="0"/>
              </a:spcBef>
              <a:buFontTx/>
              <a:buNone/>
              <a:defRPr sz="1200">
                <a:solidFill>
                  <a:schemeClr val="bg1"/>
                </a:solidFill>
              </a:defRPr>
            </a:lvl2pPr>
          </a:lstStyle>
          <a:p>
            <a:pPr lvl="0"/>
            <a:r>
              <a:rPr lang="en-US" err="1"/>
              <a:t>Firstname</a:t>
            </a:r>
            <a:r>
              <a:rPr lang="en-US"/>
              <a:t> </a:t>
            </a:r>
            <a:r>
              <a:rPr lang="en-US" err="1"/>
              <a:t>Lastname</a:t>
            </a:r>
            <a:endParaRPr lang="en-US"/>
          </a:p>
          <a:p>
            <a:pPr lvl="1"/>
            <a:r>
              <a:rPr lang="en-US"/>
              <a:t>Position</a:t>
            </a:r>
          </a:p>
        </p:txBody>
      </p:sp>
      <p:sp>
        <p:nvSpPr>
          <p:cNvPr id="74" name="Text Placeholder 3">
            <a:extLst>
              <a:ext uri="{FF2B5EF4-FFF2-40B4-BE49-F238E27FC236}">
                <a16:creationId xmlns:a16="http://schemas.microsoft.com/office/drawing/2014/main" id="{259923B5-33F6-4940-BDDC-EA85FB20AC8B}"/>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75" name="Text Placeholder 6">
            <a:extLst>
              <a:ext uri="{FF2B5EF4-FFF2-40B4-BE49-F238E27FC236}">
                <a16:creationId xmlns:a16="http://schemas.microsoft.com/office/drawing/2014/main" id="{A2BAF3B7-1F75-7E40-A4D3-EF1A44027307}"/>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24250470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layout - Footer only">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50BF4F4-6A5F-5642-97DC-33FF973ECBFB}"/>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7" name="Text Placeholder 6">
            <a:extLst>
              <a:ext uri="{FF2B5EF4-FFF2-40B4-BE49-F238E27FC236}">
                <a16:creationId xmlns:a16="http://schemas.microsoft.com/office/drawing/2014/main" id="{EF01DAFF-DDB2-394E-AC32-9778BA0CC902}"/>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27399229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ank you/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1218882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a:latin typeface="Arial" charset="0"/>
            </a:endParaRPr>
          </a:p>
        </p:txBody>
      </p:sp>
      <p:sp>
        <p:nvSpPr>
          <p:cNvPr id="2" name="Title 1">
            <a:extLst>
              <a:ext uri="{FF2B5EF4-FFF2-40B4-BE49-F238E27FC236}">
                <a16:creationId xmlns:a16="http://schemas.microsoft.com/office/drawing/2014/main" id="{27058946-A30A-DD40-BDBA-ACD4B9E80F05}"/>
              </a:ext>
            </a:extLst>
          </p:cNvPr>
          <p:cNvSpPr>
            <a:spLocks noGrp="1"/>
          </p:cNvSpPr>
          <p:nvPr>
            <p:ph type="title" hasCustomPrompt="1"/>
          </p:nvPr>
        </p:nvSpPr>
        <p:spPr>
          <a:xfrm>
            <a:off x="457200" y="2616200"/>
            <a:ext cx="11276013" cy="457200"/>
          </a:xfrm>
        </p:spPr>
        <p:txBody>
          <a:bodyPr/>
          <a:lstStyle>
            <a:lvl1pPr>
              <a:defRPr sz="8000" baseline="0">
                <a:solidFill>
                  <a:schemeClr val="bg1"/>
                </a:solidFill>
              </a:defRPr>
            </a:lvl1pPr>
          </a:lstStyle>
          <a:p>
            <a:r>
              <a:rPr lang="en-US"/>
              <a:t>Thank you.</a:t>
            </a:r>
          </a:p>
        </p:txBody>
      </p:sp>
    </p:spTree>
    <p:extLst>
      <p:ext uri="{BB962C8B-B14F-4D97-AF65-F5344CB8AC3E}">
        <p14:creationId xmlns:p14="http://schemas.microsoft.com/office/powerpoint/2010/main" val="21087724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ogo/end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FBBEB84-3AB5-4047-8A13-BF997F347DA6}"/>
              </a:ext>
            </a:extLst>
          </p:cNvPr>
          <p:cNvSpPr/>
          <p:nvPr userDrawn="1"/>
        </p:nvSpPr>
        <p:spPr>
          <a:xfrm>
            <a:off x="0" y="0"/>
            <a:ext cx="1218882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a:latin typeface="Arial" charset="0"/>
            </a:endParaRPr>
          </a:p>
        </p:txBody>
      </p:sp>
      <p:pic>
        <p:nvPicPr>
          <p:cNvPr id="4" name="Picture 3">
            <a:extLst>
              <a:ext uri="{FF2B5EF4-FFF2-40B4-BE49-F238E27FC236}">
                <a16:creationId xmlns:a16="http://schemas.microsoft.com/office/drawing/2014/main" id="{496D7A6C-DB94-AD44-8881-41F9AFDCE701}"/>
              </a:ext>
            </a:extLst>
          </p:cNvPr>
          <p:cNvPicPr>
            <a:picLocks noChangeAspect="1"/>
          </p:cNvPicPr>
          <p:nvPr userDrawn="1"/>
        </p:nvPicPr>
        <p:blipFill rotWithShape="1">
          <a:blip r:embed="rId2">
            <a:extLst>
              <a:ext uri="{28A0092B-C50C-407E-A947-70E740481C1C}">
                <a14:useLocalDpi xmlns:a14="http://schemas.microsoft.com/office/drawing/2010/main"/>
              </a:ext>
            </a:extLst>
          </a:blip>
          <a:srcRect l="123" t="-15502" r="-13612" b="-18252"/>
          <a:stretch/>
        </p:blipFill>
        <p:spPr>
          <a:xfrm>
            <a:off x="3466086" y="2760447"/>
            <a:ext cx="5256651" cy="1337105"/>
          </a:xfrm>
          <a:prstGeom prst="rect">
            <a:avLst/>
          </a:prstGeom>
        </p:spPr>
      </p:pic>
    </p:spTree>
    <p:extLst>
      <p:ext uri="{BB962C8B-B14F-4D97-AF65-F5344CB8AC3E}">
        <p14:creationId xmlns:p14="http://schemas.microsoft.com/office/powerpoint/2010/main" val="2473183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ull Screen Video">
    <p:bg>
      <p:bgPr>
        <a:solidFill>
          <a:schemeClr val="tx1"/>
        </a:solidFill>
        <a:effectLst/>
      </p:bgPr>
    </p:bg>
    <p:spTree>
      <p:nvGrpSpPr>
        <p:cNvPr id="1" name=""/>
        <p:cNvGrpSpPr/>
        <p:nvPr/>
      </p:nvGrpSpPr>
      <p:grpSpPr>
        <a:xfrm>
          <a:off x="0" y="0"/>
          <a:ext cx="0" cy="0"/>
          <a:chOff x="0" y="0"/>
          <a:chExt cx="0" cy="0"/>
        </a:xfrm>
      </p:grpSpPr>
      <p:sp>
        <p:nvSpPr>
          <p:cNvPr id="2" name="Rectangle 1"/>
          <p:cNvSpPr/>
          <p:nvPr userDrawn="1"/>
        </p:nvSpPr>
        <p:spPr>
          <a:xfrm>
            <a:off x="1" y="6260353"/>
            <a:ext cx="12188824" cy="59764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endParaRPr>
          </a:p>
        </p:txBody>
      </p:sp>
    </p:spTree>
    <p:extLst>
      <p:ext uri="{BB962C8B-B14F-4D97-AF65-F5344CB8AC3E}">
        <p14:creationId xmlns:p14="http://schemas.microsoft.com/office/powerpoint/2010/main" val="921160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Page - Filmstrip">
    <p:spTree>
      <p:nvGrpSpPr>
        <p:cNvPr id="1" name=""/>
        <p:cNvGrpSpPr/>
        <p:nvPr/>
      </p:nvGrpSpPr>
      <p:grpSpPr>
        <a:xfrm>
          <a:off x="0" y="0"/>
          <a:ext cx="0" cy="0"/>
          <a:chOff x="0" y="0"/>
          <a:chExt cx="0" cy="0"/>
        </a:xfrm>
      </p:grpSpPr>
      <p:sp>
        <p:nvSpPr>
          <p:cNvPr id="14" name="Rectangle 13"/>
          <p:cNvSpPr/>
          <p:nvPr userDrawn="1"/>
        </p:nvSpPr>
        <p:spPr>
          <a:xfrm>
            <a:off x="0" y="0"/>
            <a:ext cx="10363200" cy="62179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9" name="Title 1"/>
          <p:cNvSpPr>
            <a:spLocks noGrp="1"/>
          </p:cNvSpPr>
          <p:nvPr>
            <p:ph type="ctrTitle" hasCustomPrompt="1"/>
          </p:nvPr>
        </p:nvSpPr>
        <p:spPr bwMode="white">
          <a:xfrm>
            <a:off x="455613" y="3987483"/>
            <a:ext cx="6794350" cy="1215588"/>
          </a:xfrm>
        </p:spPr>
        <p:txBody>
          <a:bodyPr anchor="b"/>
          <a:lstStyle>
            <a:lvl1pPr algn="l">
              <a:lnSpc>
                <a:spcPct val="80000"/>
              </a:lnSpc>
              <a:defRPr sz="4800" b="1" i="0" cap="none" baseline="0">
                <a:solidFill>
                  <a:srgbClr val="FFFFFF"/>
                </a:solidFill>
                <a:latin typeface="+mj-lt"/>
                <a:cs typeface="Georgia Bold" charset="0"/>
              </a:defRPr>
            </a:lvl1pPr>
          </a:lstStyle>
          <a:p>
            <a:r>
              <a:rPr lang="en-US"/>
              <a:t>Presentation Title</a:t>
            </a:r>
          </a:p>
        </p:txBody>
      </p:sp>
      <p:sp>
        <p:nvSpPr>
          <p:cNvPr id="10" name="Subtitle 2"/>
          <p:cNvSpPr>
            <a:spLocks noGrp="1"/>
          </p:cNvSpPr>
          <p:nvPr>
            <p:ph type="subTitle" idx="1" hasCustomPrompt="1"/>
          </p:nvPr>
        </p:nvSpPr>
        <p:spPr bwMode="white">
          <a:xfrm>
            <a:off x="455612" y="5345291"/>
            <a:ext cx="6795193" cy="335328"/>
          </a:xfrm>
        </p:spPr>
        <p:txBody>
          <a:bodyPr anchor="t">
            <a:noAutofit/>
          </a:bodyPr>
          <a:lstStyle>
            <a:lvl1pPr marL="0" indent="0" algn="l">
              <a:lnSpc>
                <a:spcPct val="80000"/>
              </a:lnSpc>
              <a:spcBef>
                <a:spcPts val="300"/>
              </a:spcBef>
              <a:buNone/>
              <a:defRPr sz="1400" b="0" i="0" cap="none" spc="0" baseline="0">
                <a:solidFill>
                  <a:srgbClr val="FFFFFF"/>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Presentation subtitle</a:t>
            </a:r>
          </a:p>
        </p:txBody>
      </p:sp>
      <p:sp>
        <p:nvSpPr>
          <p:cNvPr id="13" name="Rectangle 12"/>
          <p:cNvSpPr/>
          <p:nvPr userDrawn="1"/>
        </p:nvSpPr>
        <p:spPr>
          <a:xfrm>
            <a:off x="10359310" y="0"/>
            <a:ext cx="455612" cy="6217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15" name="Rectangle 14"/>
          <p:cNvSpPr/>
          <p:nvPr userDrawn="1"/>
        </p:nvSpPr>
        <p:spPr>
          <a:xfrm>
            <a:off x="10815764" y="0"/>
            <a:ext cx="1373061" cy="621792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11" name="Text Placeholder 3">
            <a:extLst>
              <a:ext uri="{FF2B5EF4-FFF2-40B4-BE49-F238E27FC236}">
                <a16:creationId xmlns:a16="http://schemas.microsoft.com/office/drawing/2014/main" id="{72481445-EDB0-C949-B4A1-108C241F438F}"/>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Tree>
    <p:extLst>
      <p:ext uri="{BB962C8B-B14F-4D97-AF65-F5344CB8AC3E}">
        <p14:creationId xmlns:p14="http://schemas.microsoft.com/office/powerpoint/2010/main" val="9062867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age - White">
    <p:spTree>
      <p:nvGrpSpPr>
        <p:cNvPr id="1" name=""/>
        <p:cNvGrpSpPr/>
        <p:nvPr/>
      </p:nvGrpSpPr>
      <p:grpSpPr>
        <a:xfrm>
          <a:off x="0" y="0"/>
          <a:ext cx="0" cy="0"/>
          <a:chOff x="0" y="0"/>
          <a:chExt cx="0" cy="0"/>
        </a:xfrm>
      </p:grpSpPr>
      <p:sp>
        <p:nvSpPr>
          <p:cNvPr id="9" name="Title 1"/>
          <p:cNvSpPr>
            <a:spLocks noGrp="1"/>
          </p:cNvSpPr>
          <p:nvPr>
            <p:ph type="ctrTitle" hasCustomPrompt="1"/>
          </p:nvPr>
        </p:nvSpPr>
        <p:spPr bwMode="white">
          <a:xfrm>
            <a:off x="455613" y="3987483"/>
            <a:ext cx="6794350" cy="1215588"/>
          </a:xfrm>
        </p:spPr>
        <p:txBody>
          <a:bodyPr anchor="b"/>
          <a:lstStyle>
            <a:lvl1pPr algn="l">
              <a:lnSpc>
                <a:spcPct val="80000"/>
              </a:lnSpc>
              <a:defRPr sz="4800" b="1" i="0" cap="none" baseline="0">
                <a:solidFill>
                  <a:schemeClr val="accent1"/>
                </a:solidFill>
                <a:latin typeface="+mj-lt"/>
                <a:cs typeface="Georgia Bold" charset="0"/>
              </a:defRPr>
            </a:lvl1pPr>
          </a:lstStyle>
          <a:p>
            <a:r>
              <a:rPr lang="en-US"/>
              <a:t>Presentation Title</a:t>
            </a:r>
          </a:p>
        </p:txBody>
      </p:sp>
      <p:sp>
        <p:nvSpPr>
          <p:cNvPr id="10" name="Subtitle 2"/>
          <p:cNvSpPr>
            <a:spLocks noGrp="1"/>
          </p:cNvSpPr>
          <p:nvPr>
            <p:ph type="subTitle" idx="1" hasCustomPrompt="1"/>
          </p:nvPr>
        </p:nvSpPr>
        <p:spPr bwMode="white">
          <a:xfrm>
            <a:off x="455612" y="5345291"/>
            <a:ext cx="6795193" cy="335328"/>
          </a:xfrm>
        </p:spPr>
        <p:txBody>
          <a:bodyPr anchor="t">
            <a:noAutofit/>
          </a:bodyPr>
          <a:lstStyle>
            <a:lvl1pPr marL="0" indent="0" algn="l">
              <a:lnSpc>
                <a:spcPct val="80000"/>
              </a:lnSpc>
              <a:spcBef>
                <a:spcPts val="300"/>
              </a:spcBef>
              <a:buNone/>
              <a:defRPr sz="1400" b="0" i="0" cap="none" spc="0" baseline="0">
                <a:solidFill>
                  <a:schemeClr val="accent1"/>
                </a:solidFill>
                <a:latin typeface="+mn-lt"/>
                <a:cs typeface="Arial" charset="0"/>
              </a:defRPr>
            </a:lvl1pPr>
            <a:lvl2pPr marL="456758" indent="0" algn="ctr">
              <a:buNone/>
              <a:defRPr>
                <a:solidFill>
                  <a:schemeClr val="tx1">
                    <a:tint val="75000"/>
                  </a:schemeClr>
                </a:solidFill>
              </a:defRPr>
            </a:lvl2pPr>
            <a:lvl3pPr marL="913514" indent="0" algn="ctr">
              <a:buNone/>
              <a:defRPr>
                <a:solidFill>
                  <a:schemeClr val="tx1">
                    <a:tint val="75000"/>
                  </a:schemeClr>
                </a:solidFill>
              </a:defRPr>
            </a:lvl3pPr>
            <a:lvl4pPr marL="1370274" indent="0" algn="ctr">
              <a:buNone/>
              <a:defRPr>
                <a:solidFill>
                  <a:schemeClr val="tx1">
                    <a:tint val="75000"/>
                  </a:schemeClr>
                </a:solidFill>
              </a:defRPr>
            </a:lvl4pPr>
            <a:lvl5pPr marL="1827029" indent="0" algn="ctr">
              <a:buNone/>
              <a:defRPr>
                <a:solidFill>
                  <a:schemeClr val="tx1">
                    <a:tint val="75000"/>
                  </a:schemeClr>
                </a:solidFill>
              </a:defRPr>
            </a:lvl5pPr>
            <a:lvl6pPr marL="2283788" indent="0" algn="ctr">
              <a:buNone/>
              <a:defRPr>
                <a:solidFill>
                  <a:schemeClr val="tx1">
                    <a:tint val="75000"/>
                  </a:schemeClr>
                </a:solidFill>
              </a:defRPr>
            </a:lvl6pPr>
            <a:lvl7pPr marL="2740546" indent="0" algn="ctr">
              <a:buNone/>
              <a:defRPr>
                <a:solidFill>
                  <a:schemeClr val="tx1">
                    <a:tint val="75000"/>
                  </a:schemeClr>
                </a:solidFill>
              </a:defRPr>
            </a:lvl7pPr>
            <a:lvl8pPr marL="3197300" indent="0" algn="ctr">
              <a:buNone/>
              <a:defRPr>
                <a:solidFill>
                  <a:schemeClr val="tx1">
                    <a:tint val="75000"/>
                  </a:schemeClr>
                </a:solidFill>
              </a:defRPr>
            </a:lvl8pPr>
            <a:lvl9pPr marL="3654061" indent="0" algn="ctr">
              <a:buNone/>
              <a:defRPr>
                <a:solidFill>
                  <a:schemeClr val="tx1">
                    <a:tint val="75000"/>
                  </a:schemeClr>
                </a:solidFill>
              </a:defRPr>
            </a:lvl9pPr>
          </a:lstStyle>
          <a:p>
            <a:r>
              <a:rPr lang="en-US"/>
              <a:t>Presentation subtitle</a:t>
            </a:r>
          </a:p>
        </p:txBody>
      </p:sp>
      <p:sp>
        <p:nvSpPr>
          <p:cNvPr id="4" name="Text Placeholder 3">
            <a:extLst>
              <a:ext uri="{FF2B5EF4-FFF2-40B4-BE49-F238E27FC236}">
                <a16:creationId xmlns:a16="http://schemas.microsoft.com/office/drawing/2014/main" id="{5DB4F44E-3B46-2346-B498-C696A0AA7405}"/>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page with Photo">
    <p:spTree>
      <p:nvGrpSpPr>
        <p:cNvPr id="1" name=""/>
        <p:cNvGrpSpPr/>
        <p:nvPr/>
      </p:nvGrpSpPr>
      <p:grpSpPr>
        <a:xfrm>
          <a:off x="0" y="0"/>
          <a:ext cx="0" cy="0"/>
          <a:chOff x="0" y="0"/>
          <a:chExt cx="0" cy="0"/>
        </a:xfrm>
      </p:grpSpPr>
      <p:sp>
        <p:nvSpPr>
          <p:cNvPr id="15" name="Picture Placeholder 5"/>
          <p:cNvSpPr>
            <a:spLocks noGrp="1"/>
          </p:cNvSpPr>
          <p:nvPr>
            <p:ph type="pic" sz="quarter" idx="10" hasCustomPrompt="1"/>
          </p:nvPr>
        </p:nvSpPr>
        <p:spPr>
          <a:xfrm>
            <a:off x="0" y="0"/>
            <a:ext cx="10357338" cy="6858000"/>
          </a:xfrm>
          <a:solidFill>
            <a:schemeClr val="bg1">
              <a:lumMod val="95000"/>
            </a:schemeClr>
          </a:solidFill>
        </p:spPr>
        <p:txBody>
          <a:bodyPr anchor="ctr"/>
          <a:lstStyle>
            <a:lvl1pPr algn="ctr">
              <a:defRPr sz="9600" b="0" i="0">
                <a:solidFill>
                  <a:schemeClr val="bg1">
                    <a:lumMod val="85000"/>
                  </a:schemeClr>
                </a:solidFill>
                <a:latin typeface="+mn-lt"/>
                <a:cs typeface="Arial" charset="0"/>
              </a:defRPr>
            </a:lvl1pPr>
          </a:lstStyle>
          <a:p>
            <a:r>
              <a:rPr lang="en-US"/>
              <a:t>IMAGE</a:t>
            </a:r>
          </a:p>
        </p:txBody>
      </p:sp>
      <p:sp>
        <p:nvSpPr>
          <p:cNvPr id="19" name="Text Placeholder 18"/>
          <p:cNvSpPr>
            <a:spLocks noGrp="1"/>
          </p:cNvSpPr>
          <p:nvPr>
            <p:ph type="body" sz="quarter" idx="11" hasCustomPrompt="1"/>
          </p:nvPr>
        </p:nvSpPr>
        <p:spPr>
          <a:xfrm>
            <a:off x="455613" y="1935162"/>
            <a:ext cx="8275637" cy="2987675"/>
          </a:xfrm>
        </p:spPr>
        <p:txBody>
          <a:bodyPr anchor="ctr"/>
          <a:lstStyle>
            <a:lvl1pPr>
              <a:defRPr sz="6000" b="1" i="0">
                <a:solidFill>
                  <a:schemeClr val="bg1"/>
                </a:solidFill>
                <a:latin typeface="+mj-lt"/>
                <a:ea typeface="Georgia Bold" charset="0"/>
                <a:cs typeface="Georgia Bold" charset="0"/>
              </a:defRPr>
            </a:lvl1pPr>
          </a:lstStyle>
          <a:p>
            <a:pPr lvl="0"/>
            <a:r>
              <a:rPr lang="en-US"/>
              <a:t>Divider</a:t>
            </a:r>
          </a:p>
        </p:txBody>
      </p:sp>
      <p:sp>
        <p:nvSpPr>
          <p:cNvPr id="8" name="Rectangle 7">
            <a:extLst>
              <a:ext uri="{FF2B5EF4-FFF2-40B4-BE49-F238E27FC236}">
                <a16:creationId xmlns:a16="http://schemas.microsoft.com/office/drawing/2014/main" id="{3F8D7CB4-AC62-9F48-A705-796142F13742}"/>
              </a:ext>
            </a:extLst>
          </p:cNvPr>
          <p:cNvSpPr/>
          <p:nvPr userDrawn="1"/>
        </p:nvSpPr>
        <p:spPr>
          <a:xfrm>
            <a:off x="10357338" y="0"/>
            <a:ext cx="4556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10" name="Rectangle 9">
            <a:extLst>
              <a:ext uri="{FF2B5EF4-FFF2-40B4-BE49-F238E27FC236}">
                <a16:creationId xmlns:a16="http://schemas.microsoft.com/office/drawing/2014/main" id="{6E499CCF-DB5D-1147-8D19-56CAAB4805CA}"/>
              </a:ext>
            </a:extLst>
          </p:cNvPr>
          <p:cNvSpPr/>
          <p:nvPr userDrawn="1"/>
        </p:nvSpPr>
        <p:spPr>
          <a:xfrm>
            <a:off x="10815764" y="0"/>
            <a:ext cx="137306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2" name="Rectangle 1">
            <a:extLst>
              <a:ext uri="{FF2B5EF4-FFF2-40B4-BE49-F238E27FC236}">
                <a16:creationId xmlns:a16="http://schemas.microsoft.com/office/drawing/2014/main" id="{D5F36BB4-A476-D544-9439-C5AAFC82782F}"/>
              </a:ext>
            </a:extLst>
          </p:cNvPr>
          <p:cNvSpPr/>
          <p:nvPr userDrawn="1"/>
        </p:nvSpPr>
        <p:spPr>
          <a:xfrm>
            <a:off x="5970019" y="3244334"/>
            <a:ext cx="248786" cy="369332"/>
          </a:xfrm>
          <a:prstGeom prst="rect">
            <a:avLst/>
          </a:prstGeom>
        </p:spPr>
        <p:txBody>
          <a:bodyPr wrap="none">
            <a:spAutoFit/>
          </a:bodyPr>
          <a:lstStyle/>
          <a:p>
            <a:r>
              <a:rPr lang="en-US"/>
              <a:t> </a:t>
            </a:r>
          </a:p>
        </p:txBody>
      </p:sp>
      <p:sp>
        <p:nvSpPr>
          <p:cNvPr id="11" name="Text Placeholder 4">
            <a:extLst>
              <a:ext uri="{FF2B5EF4-FFF2-40B4-BE49-F238E27FC236}">
                <a16:creationId xmlns:a16="http://schemas.microsoft.com/office/drawing/2014/main" id="{89EF3B69-9B8A-0B4A-BB91-E099E939B80D}"/>
              </a:ext>
            </a:extLst>
          </p:cNvPr>
          <p:cNvSpPr>
            <a:spLocks noGrp="1"/>
          </p:cNvSpPr>
          <p:nvPr>
            <p:ph type="body" sz="quarter" idx="12" hasCustomPrompt="1"/>
          </p:nvPr>
        </p:nvSpPr>
        <p:spPr>
          <a:xfrm>
            <a:off x="273964" y="6407355"/>
            <a:ext cx="1634349" cy="450645"/>
          </a:xfrm>
        </p:spPr>
        <p:txBody>
          <a:bodyPr/>
          <a:lstStyle>
            <a:lvl1pPr marL="342900" indent="-342900">
              <a:buSzPct val="200000"/>
              <a:buFontTx/>
              <a:buBlip>
                <a:blip r:embed="rId2"/>
              </a:buBlip>
              <a:defRPr sz="3750"/>
            </a:lvl1pPr>
            <a:lvl2pPr marL="200025" indent="-200025">
              <a:buFontTx/>
              <a:buBlip>
                <a:blip r:embed="rId3"/>
              </a:buBlip>
              <a:defRPr sz="5000"/>
            </a:lvl2pPr>
            <a:lvl3pPr marL="398463" indent="-200025">
              <a:buFontTx/>
              <a:buBlip>
                <a:blip r:embed="rId3"/>
              </a:buBlip>
              <a:defRPr sz="5000"/>
            </a:lvl3pPr>
            <a:lvl4pPr marL="622300" indent="-200025">
              <a:buFontTx/>
              <a:buBlip>
                <a:blip r:embed="rId3"/>
              </a:buBlip>
              <a:defRPr sz="5000"/>
            </a:lvl4pPr>
            <a:lvl5pPr marL="806450" indent="-182563">
              <a:buFontTx/>
              <a:buBlip>
                <a:blip r:embed="rId3"/>
              </a:buBlip>
              <a:defRPr sz="5000"/>
            </a:lvl5pPr>
          </a:lstStyle>
          <a:p>
            <a:pPr lvl="0"/>
            <a:r>
              <a:rPr lang="en-US"/>
              <a:t> </a:t>
            </a:r>
          </a:p>
        </p:txBody>
      </p:sp>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age - Filmstrip">
    <p:spTree>
      <p:nvGrpSpPr>
        <p:cNvPr id="1" name=""/>
        <p:cNvGrpSpPr/>
        <p:nvPr/>
      </p:nvGrpSpPr>
      <p:grpSpPr>
        <a:xfrm>
          <a:off x="0" y="0"/>
          <a:ext cx="0" cy="0"/>
          <a:chOff x="0" y="0"/>
          <a:chExt cx="0" cy="0"/>
        </a:xfrm>
      </p:grpSpPr>
      <p:sp>
        <p:nvSpPr>
          <p:cNvPr id="10" name="Rectangle 9"/>
          <p:cNvSpPr/>
          <p:nvPr userDrawn="1"/>
        </p:nvSpPr>
        <p:spPr>
          <a:xfrm>
            <a:off x="0" y="0"/>
            <a:ext cx="1036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14" name="Text Placeholder 18"/>
          <p:cNvSpPr>
            <a:spLocks noGrp="1"/>
          </p:cNvSpPr>
          <p:nvPr>
            <p:ph type="body" sz="quarter" idx="11" hasCustomPrompt="1"/>
          </p:nvPr>
        </p:nvSpPr>
        <p:spPr>
          <a:xfrm>
            <a:off x="455613" y="1935162"/>
            <a:ext cx="8275637" cy="2987675"/>
          </a:xfrm>
        </p:spPr>
        <p:txBody>
          <a:bodyPr anchor="ctr"/>
          <a:lstStyle>
            <a:lvl1pPr>
              <a:defRPr sz="6000" b="1" i="0">
                <a:solidFill>
                  <a:schemeClr val="bg1"/>
                </a:solidFill>
                <a:latin typeface="+mj-lt"/>
                <a:ea typeface="Georgia Bold" charset="0"/>
                <a:cs typeface="Georgia Bold" charset="0"/>
              </a:defRPr>
            </a:lvl1pPr>
          </a:lstStyle>
          <a:p>
            <a:pPr lvl="0"/>
            <a:r>
              <a:rPr lang="en-US"/>
              <a:t>Divider</a:t>
            </a:r>
          </a:p>
        </p:txBody>
      </p:sp>
      <p:sp>
        <p:nvSpPr>
          <p:cNvPr id="8" name="Rectangle 7">
            <a:extLst>
              <a:ext uri="{FF2B5EF4-FFF2-40B4-BE49-F238E27FC236}">
                <a16:creationId xmlns:a16="http://schemas.microsoft.com/office/drawing/2014/main" id="{7F491139-12A7-9F41-8CE7-769D7C7A2BF2}"/>
              </a:ext>
            </a:extLst>
          </p:cNvPr>
          <p:cNvSpPr/>
          <p:nvPr userDrawn="1"/>
        </p:nvSpPr>
        <p:spPr>
          <a:xfrm>
            <a:off x="10359310" y="0"/>
            <a:ext cx="4556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11" name="Rectangle 10">
            <a:extLst>
              <a:ext uri="{FF2B5EF4-FFF2-40B4-BE49-F238E27FC236}">
                <a16:creationId xmlns:a16="http://schemas.microsoft.com/office/drawing/2014/main" id="{30C7A479-FD3A-2145-B820-2CC43370800E}"/>
              </a:ext>
            </a:extLst>
          </p:cNvPr>
          <p:cNvSpPr/>
          <p:nvPr userDrawn="1"/>
        </p:nvSpPr>
        <p:spPr>
          <a:xfrm>
            <a:off x="10815764" y="0"/>
            <a:ext cx="137306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pic>
        <p:nvPicPr>
          <p:cNvPr id="7" name="Picture 6">
            <a:extLst>
              <a:ext uri="{FF2B5EF4-FFF2-40B4-BE49-F238E27FC236}">
                <a16:creationId xmlns:a16="http://schemas.microsoft.com/office/drawing/2014/main" id="{0D8243B6-6B24-414C-B87D-99E50D922FF8}"/>
              </a:ext>
            </a:extLst>
          </p:cNvPr>
          <p:cNvPicPr>
            <a:picLocks noChangeAspect="1"/>
          </p:cNvPicPr>
          <p:nvPr userDrawn="1"/>
        </p:nvPicPr>
        <p:blipFill rotWithShape="1">
          <a:blip r:embed="rId2" cstate="email">
            <a:extLst>
              <a:ext uri="{28A0092B-C50C-407E-A947-70E740481C1C}">
                <a14:useLocalDpi xmlns:a14="http://schemas.microsoft.com/office/drawing/2010/main" val="0"/>
              </a:ext>
            </a:extLst>
          </a:blip>
          <a:srcRect l="1" r="778" b="-5722"/>
          <a:stretch/>
        </p:blipFill>
        <p:spPr>
          <a:xfrm>
            <a:off x="273965" y="6215044"/>
            <a:ext cx="1676755" cy="693755"/>
          </a:xfrm>
          <a:prstGeom prst="rect">
            <a:avLst/>
          </a:prstGeom>
        </p:spPr>
      </p:pic>
    </p:spTree>
    <p:extLst>
      <p:ext uri="{BB962C8B-B14F-4D97-AF65-F5344CB8AC3E}">
        <p14:creationId xmlns:p14="http://schemas.microsoft.com/office/powerpoint/2010/main" val="6876950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ull-page Statement or Pull-Quote">
    <p:spTree>
      <p:nvGrpSpPr>
        <p:cNvPr id="1" name=""/>
        <p:cNvGrpSpPr/>
        <p:nvPr/>
      </p:nvGrpSpPr>
      <p:grpSpPr>
        <a:xfrm>
          <a:off x="0" y="0"/>
          <a:ext cx="0" cy="0"/>
          <a:chOff x="0" y="0"/>
          <a:chExt cx="0" cy="0"/>
        </a:xfrm>
      </p:grpSpPr>
      <p:sp>
        <p:nvSpPr>
          <p:cNvPr id="5" name="Rectangle 4"/>
          <p:cNvSpPr/>
          <p:nvPr userDrawn="1"/>
        </p:nvSpPr>
        <p:spPr>
          <a:xfrm>
            <a:off x="1" y="0"/>
            <a:ext cx="1218882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charset="0"/>
              <a:cs typeface="Arial" charset="0"/>
            </a:endParaRPr>
          </a:p>
        </p:txBody>
      </p:sp>
      <p:sp>
        <p:nvSpPr>
          <p:cNvPr id="2" name="Title 1"/>
          <p:cNvSpPr>
            <a:spLocks noGrp="1"/>
          </p:cNvSpPr>
          <p:nvPr>
            <p:ph type="ctrTitle" hasCustomPrompt="1"/>
          </p:nvPr>
        </p:nvSpPr>
        <p:spPr>
          <a:xfrm>
            <a:off x="457200" y="455613"/>
            <a:ext cx="11274552" cy="5943600"/>
          </a:xfrm>
        </p:spPr>
        <p:txBody>
          <a:bodyPr anchor="ctr"/>
          <a:lstStyle>
            <a:lvl1pPr algn="l">
              <a:lnSpc>
                <a:spcPct val="80000"/>
              </a:lnSpc>
              <a:defRPr sz="4800" b="1" i="0">
                <a:solidFill>
                  <a:schemeClr val="bg1"/>
                </a:solidFill>
                <a:latin typeface="+mj-lt"/>
                <a:ea typeface="Georgia Bold" charset="0"/>
                <a:cs typeface="Georgia Bold" charset="0"/>
              </a:defRPr>
            </a:lvl1pPr>
          </a:lstStyle>
          <a:p>
            <a:r>
              <a:rPr lang="en-US"/>
              <a:t>Statement</a:t>
            </a:r>
          </a:p>
        </p:txBody>
      </p:sp>
      <p:sp>
        <p:nvSpPr>
          <p:cNvPr id="6" name="Content Placeholder 8">
            <a:extLst>
              <a:ext uri="{FF2B5EF4-FFF2-40B4-BE49-F238E27FC236}">
                <a16:creationId xmlns:a16="http://schemas.microsoft.com/office/drawing/2014/main" id="{B3BE98BB-9677-8E43-BD1A-7B7F4818F9BE}"/>
              </a:ext>
            </a:extLst>
          </p:cNvPr>
          <p:cNvSpPr txBox="1">
            <a:spLocks/>
          </p:cNvSpPr>
          <p:nvPr userDrawn="1"/>
        </p:nvSpPr>
        <p:spPr>
          <a:xfrm>
            <a:off x="11454523" y="6418626"/>
            <a:ext cx="73430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800" b="0" i="0">
                <a:solidFill>
                  <a:schemeClr val="bg1"/>
                </a:solidFill>
                <a:latin typeface="Arial" charset="0"/>
                <a:cs typeface="Arial" charset="0"/>
              </a:rPr>
              <a:t> </a:t>
            </a:r>
            <a:fld id="{38743595-4496-5147-A886-7D133864DF76}" type="slidenum">
              <a:rPr lang="en-US" sz="800" b="0" i="0" smtClean="0">
                <a:solidFill>
                  <a:schemeClr val="bg1"/>
                </a:solidFill>
                <a:latin typeface="Arial" charset="0"/>
                <a:ea typeface="Arial" charset="0"/>
                <a:cs typeface="Arial" charset="0"/>
              </a:rPr>
              <a:pPr algn="ctr"/>
              <a:t>‹#›</a:t>
            </a:fld>
            <a:endParaRPr lang="en-US" sz="800" b="0" i="0">
              <a:solidFill>
                <a:schemeClr val="bg1"/>
              </a:solidFill>
              <a:latin typeface="Arial" charset="0"/>
              <a:ea typeface="Arial" charset="0"/>
              <a:cs typeface="Arial" charset="0"/>
            </a:endParaRPr>
          </a:p>
        </p:txBody>
      </p:sp>
      <p:pic>
        <p:nvPicPr>
          <p:cNvPr id="9" name="Picture 8">
            <a:extLst>
              <a:ext uri="{FF2B5EF4-FFF2-40B4-BE49-F238E27FC236}">
                <a16:creationId xmlns:a16="http://schemas.microsoft.com/office/drawing/2014/main" id="{2936FBB9-070C-164B-B11C-3D098B0AA748}"/>
              </a:ext>
            </a:extLst>
          </p:cNvPr>
          <p:cNvPicPr>
            <a:picLocks noChangeAspect="1"/>
          </p:cNvPicPr>
          <p:nvPr userDrawn="1"/>
        </p:nvPicPr>
        <p:blipFill rotWithShape="1">
          <a:blip r:embed="rId2" cstate="email">
            <a:extLst>
              <a:ext uri="{28A0092B-C50C-407E-A947-70E740481C1C}">
                <a14:useLocalDpi xmlns:a14="http://schemas.microsoft.com/office/drawing/2010/main" val="0"/>
              </a:ext>
            </a:extLst>
          </a:blip>
          <a:srcRect l="1" r="778" b="-5722"/>
          <a:stretch/>
        </p:blipFill>
        <p:spPr>
          <a:xfrm>
            <a:off x="273965" y="6215044"/>
            <a:ext cx="1676755" cy="693755"/>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 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9454896" cy="731610"/>
          </a:xfrm>
        </p:spPr>
        <p:txBody>
          <a:bodyPr anchor="t"/>
          <a:lstStyle>
            <a:lvl1pPr>
              <a:defRPr>
                <a:solidFill>
                  <a:schemeClr val="accent1"/>
                </a:solidFill>
              </a:defRPr>
            </a:lvl1pPr>
          </a:lstStyle>
          <a:p>
            <a:r>
              <a:rPr lang="en-US"/>
              <a:t>Agenda</a:t>
            </a:r>
          </a:p>
        </p:txBody>
      </p:sp>
      <p:sp>
        <p:nvSpPr>
          <p:cNvPr id="4" name="Content Placeholder 3"/>
          <p:cNvSpPr>
            <a:spLocks noGrp="1"/>
          </p:cNvSpPr>
          <p:nvPr>
            <p:ph sz="quarter" idx="10" hasCustomPrompt="1"/>
          </p:nvPr>
        </p:nvSpPr>
        <p:spPr>
          <a:xfrm>
            <a:off x="457200" y="1371600"/>
            <a:ext cx="9450388" cy="4838700"/>
          </a:xfrm>
        </p:spPr>
        <p:txBody>
          <a:bodyPr/>
          <a:lstStyle>
            <a:lvl1pPr marL="201168" indent="-201168">
              <a:buClr>
                <a:schemeClr val="bg2"/>
              </a:buClr>
              <a:buFont typeface="Arial" panose="020B0604020202020204" pitchFamily="34" charset="0"/>
              <a:buChar char="•"/>
              <a:defRPr sz="2000">
                <a:solidFill>
                  <a:schemeClr val="bg2"/>
                </a:solidFill>
              </a:defRPr>
            </a:lvl1pPr>
            <a:lvl2pPr marL="402336" indent="-200025">
              <a:buClr>
                <a:schemeClr val="bg2"/>
              </a:buClr>
              <a:buFont typeface="System Font Regular"/>
              <a:buChar char="–"/>
              <a:defRPr sz="1800">
                <a:solidFill>
                  <a:schemeClr val="bg2"/>
                </a:solidFill>
              </a:defRPr>
            </a:lvl2pPr>
            <a:lvl3pPr marL="603504" indent="-200025">
              <a:buClr>
                <a:schemeClr val="bg2"/>
              </a:buClr>
              <a:buFont typeface="Arial" panose="020B0604020202020204" pitchFamily="34" charset="0"/>
              <a:buChar char="•"/>
              <a:defRPr sz="1600">
                <a:solidFill>
                  <a:schemeClr val="bg2"/>
                </a:solidFill>
              </a:defRPr>
            </a:lvl3pPr>
            <a:lvl4pPr>
              <a:defRPr sz="1800"/>
            </a:lvl4pPr>
            <a:lvl5pPr>
              <a:defRPr sz="1800"/>
            </a:lvl5pPr>
          </a:lstStyle>
          <a:p>
            <a:pPr lvl="0"/>
            <a:r>
              <a:rPr lang="en-US"/>
              <a:t>First item</a:t>
            </a:r>
          </a:p>
          <a:p>
            <a:pPr lvl="1"/>
            <a:r>
              <a:rPr lang="en-US"/>
              <a:t>Second Level</a:t>
            </a:r>
          </a:p>
          <a:p>
            <a:pPr lvl="2"/>
            <a:r>
              <a:rPr lang="en-US"/>
              <a:t>Third Level</a:t>
            </a:r>
          </a:p>
          <a:p>
            <a:pPr lvl="0"/>
            <a:r>
              <a:rPr lang="en-US"/>
              <a:t>Second item</a:t>
            </a:r>
          </a:p>
          <a:p>
            <a:pPr lvl="0"/>
            <a:r>
              <a:rPr lang="en-US"/>
              <a:t>Third item</a:t>
            </a:r>
          </a:p>
          <a:p>
            <a:pPr lvl="0"/>
            <a:r>
              <a:rPr lang="en-US"/>
              <a:t>Fourth item</a:t>
            </a:r>
          </a:p>
          <a:p>
            <a:pPr lvl="0"/>
            <a:r>
              <a:rPr lang="en-US"/>
              <a:t>Fifth Item</a:t>
            </a:r>
          </a:p>
        </p:txBody>
      </p:sp>
      <p:sp>
        <p:nvSpPr>
          <p:cNvPr id="6" name="Text Placeholder 3">
            <a:extLst>
              <a:ext uri="{FF2B5EF4-FFF2-40B4-BE49-F238E27FC236}">
                <a16:creationId xmlns:a16="http://schemas.microsoft.com/office/drawing/2014/main" id="{4D24C745-186F-104A-B6ED-04E32A388D32}"/>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9" name="Text Placeholder 6">
            <a:extLst>
              <a:ext uri="{FF2B5EF4-FFF2-40B4-BE49-F238E27FC236}">
                <a16:creationId xmlns:a16="http://schemas.microsoft.com/office/drawing/2014/main" id="{5A1096B2-335B-1D41-BC75-5FBAD9330E95}"/>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30972439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 number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57200"/>
            <a:ext cx="9454896" cy="731610"/>
          </a:xfrm>
        </p:spPr>
        <p:txBody>
          <a:bodyPr anchor="t"/>
          <a:lstStyle>
            <a:lvl1pPr>
              <a:defRPr>
                <a:solidFill>
                  <a:schemeClr val="accent1"/>
                </a:solidFill>
              </a:defRPr>
            </a:lvl1pPr>
          </a:lstStyle>
          <a:p>
            <a:r>
              <a:rPr lang="en-US"/>
              <a:t>Agenda</a:t>
            </a:r>
          </a:p>
        </p:txBody>
      </p:sp>
      <p:sp>
        <p:nvSpPr>
          <p:cNvPr id="4" name="Content Placeholder 3"/>
          <p:cNvSpPr>
            <a:spLocks noGrp="1"/>
          </p:cNvSpPr>
          <p:nvPr>
            <p:ph sz="quarter" idx="10" hasCustomPrompt="1"/>
          </p:nvPr>
        </p:nvSpPr>
        <p:spPr>
          <a:xfrm>
            <a:off x="457200" y="1371600"/>
            <a:ext cx="9450388" cy="4838700"/>
          </a:xfrm>
        </p:spPr>
        <p:txBody>
          <a:bodyPr/>
          <a:lstStyle>
            <a:lvl1pPr marL="347472" indent="-347472">
              <a:buClr>
                <a:schemeClr val="tx2"/>
              </a:buClr>
              <a:buFont typeface="+mj-lt"/>
              <a:buAutoNum type="arabicPeriod"/>
              <a:defRPr sz="2000">
                <a:solidFill>
                  <a:schemeClr val="bg2"/>
                </a:solidFill>
              </a:defRPr>
            </a:lvl1pPr>
            <a:lvl2pPr marL="548640" indent="-201168">
              <a:buClr>
                <a:schemeClr val="bg2"/>
              </a:buClr>
              <a:buFont typeface="Arial" panose="020B0604020202020204" pitchFamily="34" charset="0"/>
              <a:buChar char="•"/>
              <a:defRPr sz="1800">
                <a:solidFill>
                  <a:schemeClr val="bg2"/>
                </a:solidFill>
              </a:defRPr>
            </a:lvl2pPr>
            <a:lvl3pPr marL="822960" indent="-201168">
              <a:buClr>
                <a:schemeClr val="bg2"/>
              </a:buClr>
              <a:buFont typeface="System Font Regular"/>
              <a:buChar char="–"/>
              <a:defRPr sz="1600">
                <a:solidFill>
                  <a:schemeClr val="bg2"/>
                </a:solidFill>
              </a:defRPr>
            </a:lvl3pPr>
            <a:lvl4pPr>
              <a:defRPr sz="1800"/>
            </a:lvl4pPr>
            <a:lvl5pPr>
              <a:defRPr sz="1800"/>
            </a:lvl5pPr>
          </a:lstStyle>
          <a:p>
            <a:r>
              <a:rPr lang="en-US"/>
              <a:t>Section Title One</a:t>
            </a:r>
          </a:p>
          <a:p>
            <a:pPr lvl="1"/>
            <a:r>
              <a:rPr lang="en-US"/>
              <a:t>Second Level</a:t>
            </a:r>
          </a:p>
          <a:p>
            <a:pPr lvl="2"/>
            <a:r>
              <a:rPr lang="en-US"/>
              <a:t>Third Level</a:t>
            </a:r>
          </a:p>
          <a:p>
            <a:r>
              <a:rPr lang="en-US"/>
              <a:t>Section Title Two</a:t>
            </a:r>
          </a:p>
          <a:p>
            <a:r>
              <a:rPr lang="en-US"/>
              <a:t>Section Title Three</a:t>
            </a:r>
          </a:p>
          <a:p>
            <a:r>
              <a:rPr lang="en-US"/>
              <a:t>Section Title Four</a:t>
            </a:r>
          </a:p>
          <a:p>
            <a:r>
              <a:rPr lang="en-US"/>
              <a:t>Section Title Five</a:t>
            </a:r>
          </a:p>
          <a:p>
            <a:pPr lvl="0"/>
            <a:endParaRPr lang="en-US"/>
          </a:p>
          <a:p>
            <a:pPr lvl="0"/>
            <a:endParaRPr lang="en-US"/>
          </a:p>
        </p:txBody>
      </p:sp>
      <p:sp>
        <p:nvSpPr>
          <p:cNvPr id="6" name="Text Placeholder 3">
            <a:extLst>
              <a:ext uri="{FF2B5EF4-FFF2-40B4-BE49-F238E27FC236}">
                <a16:creationId xmlns:a16="http://schemas.microsoft.com/office/drawing/2014/main" id="{B6953AED-3DCA-2349-9DB3-C3F1E923BD4B}"/>
              </a:ext>
            </a:extLst>
          </p:cNvPr>
          <p:cNvSpPr>
            <a:spLocks noGrp="1"/>
          </p:cNvSpPr>
          <p:nvPr>
            <p:ph type="body" sz="quarter" idx="11" hasCustomPrompt="1"/>
          </p:nvPr>
        </p:nvSpPr>
        <p:spPr>
          <a:xfrm>
            <a:off x="7205554" y="6463076"/>
            <a:ext cx="1658938" cy="323850"/>
          </a:xfrm>
        </p:spPr>
        <p:txBody>
          <a:bodyPr/>
          <a:lstStyle>
            <a:lvl1pPr>
              <a:defRPr sz="800" baseline="0">
                <a:solidFill>
                  <a:schemeClr val="bg2"/>
                </a:solidFill>
              </a:defRPr>
            </a:lvl1pPr>
          </a:lstStyle>
          <a:p>
            <a:pPr lvl="0"/>
            <a:r>
              <a:rPr lang="en-US"/>
              <a:t>Confidential Proprietary Information</a:t>
            </a:r>
          </a:p>
        </p:txBody>
      </p:sp>
      <p:sp>
        <p:nvSpPr>
          <p:cNvPr id="9" name="Text Placeholder 6">
            <a:extLst>
              <a:ext uri="{FF2B5EF4-FFF2-40B4-BE49-F238E27FC236}">
                <a16:creationId xmlns:a16="http://schemas.microsoft.com/office/drawing/2014/main" id="{2257579B-306E-F442-BBBA-CF9F0AEA51CC}"/>
              </a:ext>
            </a:extLst>
          </p:cNvPr>
          <p:cNvSpPr>
            <a:spLocks noGrp="1"/>
          </p:cNvSpPr>
          <p:nvPr>
            <p:ph type="body" sz="quarter" idx="12" hasCustomPrompt="1"/>
          </p:nvPr>
        </p:nvSpPr>
        <p:spPr>
          <a:xfrm>
            <a:off x="4391148" y="6480869"/>
            <a:ext cx="2303462" cy="244475"/>
          </a:xfrm>
        </p:spPr>
        <p:txBody>
          <a:bodyPr/>
          <a:lstStyle>
            <a:lvl1pPr>
              <a:defRPr sz="800" baseline="0">
                <a:solidFill>
                  <a:schemeClr val="tx1"/>
                </a:solidFill>
              </a:defRPr>
            </a:lvl1pPr>
          </a:lstStyle>
          <a:p>
            <a:pPr lvl="0"/>
            <a:r>
              <a:rPr lang="en-US"/>
              <a:t>Presentation Title</a:t>
            </a:r>
          </a:p>
        </p:txBody>
      </p:sp>
    </p:spTree>
    <p:extLst>
      <p:ext uri="{BB962C8B-B14F-4D97-AF65-F5344CB8AC3E}">
        <p14:creationId xmlns:p14="http://schemas.microsoft.com/office/powerpoint/2010/main" val="19906166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11276013" cy="457200"/>
          </a:xfrm>
          <a:prstGeom prst="rect">
            <a:avLst/>
          </a:prstGeom>
        </p:spPr>
        <p:txBody>
          <a:bodyPr vert="horz" lIns="0" tIns="0" rIns="0" bIns="0" rtlCol="0" anchor="t">
            <a:noAutofit/>
          </a:bodyPr>
          <a:lstStyle/>
          <a:p>
            <a:r>
              <a:rPr lang="en-US"/>
              <a:t>Click  To Edit Master Title</a:t>
            </a:r>
          </a:p>
        </p:txBody>
      </p:sp>
      <p:sp>
        <p:nvSpPr>
          <p:cNvPr id="3" name="Text Placeholder 2"/>
          <p:cNvSpPr>
            <a:spLocks noGrp="1"/>
          </p:cNvSpPr>
          <p:nvPr>
            <p:ph type="body" idx="1"/>
          </p:nvPr>
        </p:nvSpPr>
        <p:spPr>
          <a:xfrm>
            <a:off x="457200" y="1371600"/>
            <a:ext cx="11276013" cy="4832281"/>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8"/>
          <p:cNvSpPr txBox="1">
            <a:spLocks/>
          </p:cNvSpPr>
          <p:nvPr userDrawn="1"/>
        </p:nvSpPr>
        <p:spPr>
          <a:xfrm>
            <a:off x="11454523" y="6418626"/>
            <a:ext cx="734302" cy="228600"/>
          </a:xfrm>
          <a:prstGeom prst="rect">
            <a:avLst/>
          </a:prstGeom>
        </p:spPr>
        <p:txBody>
          <a:bodyPr anchor="ctr"/>
          <a:lstStyle>
            <a:lvl1pPr marL="0" indent="0" algn="l" defTabSz="914400" rtl="0" eaLnBrk="1" latinLnBrk="0" hangingPunct="1">
              <a:spcBef>
                <a:spcPts val="600"/>
              </a:spcBef>
              <a:spcAft>
                <a:spcPts val="0"/>
              </a:spcAft>
              <a:buClrTx/>
              <a:buFontTx/>
              <a:buNone/>
              <a:tabLst>
                <a:tab pos="1201738" algn="l"/>
              </a:tabLst>
              <a:defRPr sz="800" b="0" i="0" kern="1200">
                <a:solidFill>
                  <a:schemeClr val="tx2"/>
                </a:solidFill>
                <a:latin typeface="Open Sans"/>
                <a:ea typeface="+mn-ea"/>
                <a:cs typeface="Open Sans"/>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2pPr>
            <a:lvl3pPr marL="398463" indent="-200025"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3pPr>
            <a:lvl4pPr marL="622300" indent="-200025" algn="l" defTabSz="914400" rtl="0" eaLnBrk="1" latinLnBrk="0" hangingPunct="1">
              <a:spcBef>
                <a:spcPts val="600"/>
              </a:spcBef>
              <a:spcAft>
                <a:spcPts val="0"/>
              </a:spcAft>
              <a:buClrTx/>
              <a:buFont typeface="Arial" pitchFamily="34" charset="0"/>
              <a:buChar char="•"/>
              <a:tabLst>
                <a:tab pos="1201738" algn="l"/>
              </a:tabLst>
              <a:defRPr sz="1600" b="0" i="0" kern="1200">
                <a:solidFill>
                  <a:schemeClr val="tx2"/>
                </a:solidFill>
                <a:latin typeface="Open Sans Light"/>
                <a:ea typeface="+mn-ea"/>
                <a:cs typeface="Open Sans Light"/>
              </a:defRPr>
            </a:lvl4pPr>
            <a:lvl5pPr marL="806450" indent="-182563" algn="l" defTabSz="914400" rtl="0" eaLnBrk="1" latinLnBrk="0" hangingPunct="1">
              <a:spcBef>
                <a:spcPts val="600"/>
              </a:spcBef>
              <a:spcAft>
                <a:spcPts val="0"/>
              </a:spcAft>
              <a:buClrTx/>
              <a:buFont typeface="Lucida Grande"/>
              <a:buChar char="−"/>
              <a:tabLst>
                <a:tab pos="1201738" algn="l"/>
              </a:tabLst>
              <a:defRPr sz="1600" b="0" i="0" kern="1200">
                <a:solidFill>
                  <a:schemeClr val="tx2"/>
                </a:solidFill>
                <a:latin typeface="Open Sans Light"/>
                <a:ea typeface="+mn-ea"/>
                <a:cs typeface="Open Sans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800" b="0" i="0">
                <a:solidFill>
                  <a:schemeClr val="bg2"/>
                </a:solidFill>
                <a:latin typeface="Arial" charset="0"/>
                <a:cs typeface="Arial" charset="0"/>
              </a:rPr>
              <a:t> </a:t>
            </a:r>
            <a:fld id="{38743595-4496-5147-A886-7D133864DF76}" type="slidenum">
              <a:rPr lang="en-US" sz="800" b="0" i="0" smtClean="0">
                <a:solidFill>
                  <a:schemeClr val="bg2"/>
                </a:solidFill>
                <a:latin typeface="Arial" charset="0"/>
                <a:ea typeface="Arial" charset="0"/>
                <a:cs typeface="Arial" charset="0"/>
              </a:rPr>
              <a:pPr algn="ctr"/>
              <a:t>‹#›</a:t>
            </a:fld>
            <a:endParaRPr lang="en-US" sz="800" b="0" i="0">
              <a:solidFill>
                <a:schemeClr val="bg2"/>
              </a:solidFill>
              <a:latin typeface="Arial" charset="0"/>
              <a:ea typeface="Arial" charset="0"/>
              <a:cs typeface="Arial" charset="0"/>
            </a:endParaRPr>
          </a:p>
        </p:txBody>
      </p:sp>
      <p:pic>
        <p:nvPicPr>
          <p:cNvPr id="4" name="Picture 3"/>
          <p:cNvPicPr>
            <a:picLocks noChangeAspect="1"/>
          </p:cNvPicPr>
          <p:nvPr userDrawn="1"/>
        </p:nvPicPr>
        <p:blipFill rotWithShape="1">
          <a:blip r:embed="rId31">
            <a:extLst>
              <a:ext uri="{28A0092B-C50C-407E-A947-70E740481C1C}">
                <a14:useLocalDpi xmlns:a14="http://schemas.microsoft.com/office/drawing/2010/main"/>
              </a:ext>
            </a:extLst>
          </a:blip>
          <a:srcRect l="123" t="-15502" r="-13612" b="-18252"/>
          <a:stretch/>
        </p:blipFill>
        <p:spPr>
          <a:xfrm>
            <a:off x="457200" y="6356196"/>
            <a:ext cx="1490546" cy="379142"/>
          </a:xfrm>
          <a:prstGeom prst="rect">
            <a:avLst/>
          </a:prstGeom>
        </p:spPr>
      </p:pic>
    </p:spTree>
    <p:extLst>
      <p:ext uri="{BB962C8B-B14F-4D97-AF65-F5344CB8AC3E}">
        <p14:creationId xmlns:p14="http://schemas.microsoft.com/office/powerpoint/2010/main" val="3653315499"/>
      </p:ext>
    </p:extLst>
  </p:cSld>
  <p:clrMap bg1="lt1" tx1="dk1" bg2="lt2" tx2="dk2" accent1="accent1" accent2="accent2" accent3="accent3" accent4="accent4" accent5="accent5" accent6="accent6" hlink="hlink" folHlink="folHlink"/>
  <p:sldLayoutIdLst>
    <p:sldLayoutId id="2147483690" r:id="rId1"/>
    <p:sldLayoutId id="2147483740" r:id="rId2"/>
    <p:sldLayoutId id="2147483716" r:id="rId3"/>
    <p:sldLayoutId id="2147483736" r:id="rId4"/>
    <p:sldLayoutId id="2147483735" r:id="rId5"/>
    <p:sldLayoutId id="2147483661" r:id="rId6"/>
    <p:sldLayoutId id="2147483734" r:id="rId7"/>
    <p:sldLayoutId id="2147483744" r:id="rId8"/>
    <p:sldLayoutId id="2147483745" r:id="rId9"/>
    <p:sldLayoutId id="2147483705" r:id="rId10"/>
    <p:sldLayoutId id="2147483751" r:id="rId11"/>
    <p:sldLayoutId id="2147483707" r:id="rId12"/>
    <p:sldLayoutId id="2147483748" r:id="rId13"/>
    <p:sldLayoutId id="2147483722" r:id="rId14"/>
    <p:sldLayoutId id="2147483694" r:id="rId15"/>
    <p:sldLayoutId id="2147483737" r:id="rId16"/>
    <p:sldLayoutId id="2147483742" r:id="rId17"/>
    <p:sldLayoutId id="2147483695" r:id="rId18"/>
    <p:sldLayoutId id="2147483696" r:id="rId19"/>
    <p:sldLayoutId id="2147483698" r:id="rId20"/>
    <p:sldLayoutId id="2147483743" r:id="rId21"/>
    <p:sldLayoutId id="2147483701" r:id="rId22"/>
    <p:sldLayoutId id="2147483729" r:id="rId23"/>
    <p:sldLayoutId id="2147483749" r:id="rId24"/>
    <p:sldLayoutId id="2147483750" r:id="rId25"/>
    <p:sldLayoutId id="2147483655" r:id="rId26"/>
    <p:sldLayoutId id="2147483746" r:id="rId27"/>
    <p:sldLayoutId id="2147483747" r:id="rId28"/>
    <p:sldLayoutId id="2147483703" r:id="rId29"/>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914400" rtl="0" eaLnBrk="1" latinLnBrk="0" hangingPunct="1">
        <a:lnSpc>
          <a:spcPct val="90000"/>
        </a:lnSpc>
        <a:spcBef>
          <a:spcPct val="0"/>
        </a:spcBef>
        <a:buNone/>
        <a:defRPr sz="2800" b="1" i="0" kern="1200">
          <a:solidFill>
            <a:schemeClr val="accent1"/>
          </a:solidFill>
          <a:latin typeface="Georgia" panose="02040502050405020303" pitchFamily="18" charset="0"/>
          <a:ea typeface="Georgia" panose="02040502050405020303" pitchFamily="18" charset="0"/>
          <a:cs typeface="Georgia" panose="02040502050405020303" pitchFamily="18" charset="0"/>
        </a:defRPr>
      </a:lvl1pPr>
    </p:titleStyle>
    <p:bodyStyle>
      <a:lvl1pPr marL="0" indent="0" algn="l" defTabSz="914400" rtl="0" eaLnBrk="1" latinLnBrk="0" hangingPunct="1">
        <a:spcBef>
          <a:spcPts val="1200"/>
        </a:spcBef>
        <a:spcAft>
          <a:spcPts val="0"/>
        </a:spcAft>
        <a:buClrTx/>
        <a:buFontTx/>
        <a:buNone/>
        <a:tabLst>
          <a:tab pos="1201738" algn="l"/>
        </a:tabLst>
        <a:defRPr sz="2000" b="0" i="0" kern="1200">
          <a:solidFill>
            <a:schemeClr val="bg2"/>
          </a:solidFill>
          <a:latin typeface="+mn-lt"/>
          <a:ea typeface="Arial" charset="0"/>
          <a:cs typeface="Arial" charset="0"/>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800" b="0" i="0" kern="1200">
          <a:solidFill>
            <a:schemeClr val="bg2"/>
          </a:solidFill>
          <a:latin typeface="+mn-lt"/>
          <a:ea typeface="Arial" charset="0"/>
          <a:cs typeface="Arial" charset="0"/>
        </a:defRPr>
      </a:lvl2pPr>
      <a:lvl3pPr marL="398463" indent="-200025" algn="l" defTabSz="914400" rtl="0" eaLnBrk="1" latinLnBrk="0" hangingPunct="1">
        <a:spcBef>
          <a:spcPts val="300"/>
        </a:spcBef>
        <a:spcAft>
          <a:spcPts val="0"/>
        </a:spcAft>
        <a:buClrTx/>
        <a:buFont typeface="Lucida Grande"/>
        <a:buChar char="-"/>
        <a:tabLst>
          <a:tab pos="1201738" algn="l"/>
        </a:tabLst>
        <a:defRPr sz="1600" b="0" i="0" kern="1200">
          <a:solidFill>
            <a:schemeClr val="bg2"/>
          </a:solidFill>
          <a:latin typeface="+mn-lt"/>
          <a:ea typeface="Arial" charset="0"/>
          <a:cs typeface="Arial" charset="0"/>
        </a:defRPr>
      </a:lvl3pPr>
      <a:lvl4pPr marL="622300" indent="-200025" algn="l" defTabSz="914400" rtl="0" eaLnBrk="1" latinLnBrk="0" hangingPunct="1">
        <a:spcBef>
          <a:spcPts val="300"/>
        </a:spcBef>
        <a:spcAft>
          <a:spcPts val="0"/>
        </a:spcAft>
        <a:buClrTx/>
        <a:buFont typeface="Arial" pitchFamily="34" charset="0"/>
        <a:buChar char="•"/>
        <a:tabLst>
          <a:tab pos="1201738" algn="l"/>
        </a:tabLst>
        <a:defRPr sz="1600" b="0" i="0" kern="1200">
          <a:solidFill>
            <a:schemeClr val="bg2"/>
          </a:solidFill>
          <a:latin typeface="+mn-lt"/>
          <a:ea typeface="Arial" charset="0"/>
          <a:cs typeface="Arial" charset="0"/>
        </a:defRPr>
      </a:lvl4pPr>
      <a:lvl5pPr marL="806450" indent="-182563" algn="l" defTabSz="914400" rtl="0" eaLnBrk="1" latinLnBrk="0" hangingPunct="1">
        <a:spcBef>
          <a:spcPts val="300"/>
        </a:spcBef>
        <a:spcAft>
          <a:spcPts val="0"/>
        </a:spcAft>
        <a:buClrTx/>
        <a:buFont typeface="Lucida Grande"/>
        <a:buChar char="-"/>
        <a:tabLst>
          <a:tab pos="1201738" algn="l"/>
        </a:tabLst>
        <a:defRPr sz="1600" b="0" i="0" kern="1200">
          <a:solidFill>
            <a:schemeClr val="bg2"/>
          </a:solidFill>
          <a:latin typeface="+mn-lt"/>
          <a:ea typeface="Arial" charset="0"/>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3" orient="horz" pos="3912" userDrawn="1">
          <p15:clr>
            <a:srgbClr val="F26B43"/>
          </p15:clr>
        </p15:guide>
        <p15:guide id="4" pos="7391" userDrawn="1">
          <p15:clr>
            <a:srgbClr val="F26B43"/>
          </p15:clr>
        </p15:guide>
        <p15:guide id="5" pos="287" userDrawn="1">
          <p15:clr>
            <a:srgbClr val="F26B43"/>
          </p15:clr>
        </p15:guide>
        <p15:guide id="6" orient="horz" pos="288" userDrawn="1">
          <p15:clr>
            <a:srgbClr val="F26B43"/>
          </p15:clr>
        </p15:guide>
        <p15:guide id="7" pos="791" userDrawn="1">
          <p15:clr>
            <a:srgbClr val="F26B43"/>
          </p15:clr>
        </p15:guide>
        <p15:guide id="8" pos="887" userDrawn="1">
          <p15:clr>
            <a:srgbClr val="F26B43"/>
          </p15:clr>
        </p15:guide>
        <p15:guide id="9" pos="1391" userDrawn="1">
          <p15:clr>
            <a:srgbClr val="F26B43"/>
          </p15:clr>
        </p15:guide>
        <p15:guide id="10" pos="1487" userDrawn="1">
          <p15:clr>
            <a:srgbClr val="F26B43"/>
          </p15:clr>
        </p15:guide>
        <p15:guide id="11" pos="1991" userDrawn="1">
          <p15:clr>
            <a:srgbClr val="F26B43"/>
          </p15:clr>
        </p15:guide>
        <p15:guide id="12" pos="2087" userDrawn="1">
          <p15:clr>
            <a:srgbClr val="F26B43"/>
          </p15:clr>
        </p15:guide>
        <p15:guide id="13" pos="2591" userDrawn="1">
          <p15:clr>
            <a:srgbClr val="F26B43"/>
          </p15:clr>
        </p15:guide>
        <p15:guide id="14" pos="2687" userDrawn="1">
          <p15:clr>
            <a:srgbClr val="F26B43"/>
          </p15:clr>
        </p15:guide>
        <p15:guide id="15" pos="3191" userDrawn="1">
          <p15:clr>
            <a:srgbClr val="F26B43"/>
          </p15:clr>
        </p15:guide>
        <p15:guide id="16" pos="3263" userDrawn="1">
          <p15:clr>
            <a:srgbClr val="F26B43"/>
          </p15:clr>
        </p15:guide>
        <p15:guide id="17" pos="3791" userDrawn="1">
          <p15:clr>
            <a:srgbClr val="F26B43"/>
          </p15:clr>
        </p15:guide>
        <p15:guide id="18" pos="3863" userDrawn="1">
          <p15:clr>
            <a:srgbClr val="F26B43"/>
          </p15:clr>
        </p15:guide>
        <p15:guide id="19" pos="4391" userDrawn="1">
          <p15:clr>
            <a:srgbClr val="F26B43"/>
          </p15:clr>
        </p15:guide>
        <p15:guide id="20" pos="4487" userDrawn="1">
          <p15:clr>
            <a:srgbClr val="F26B43"/>
          </p15:clr>
        </p15:guide>
        <p15:guide id="21" pos="4991" userDrawn="1">
          <p15:clr>
            <a:srgbClr val="F26B43"/>
          </p15:clr>
        </p15:guide>
        <p15:guide id="22" pos="5087" userDrawn="1">
          <p15:clr>
            <a:srgbClr val="F26B43"/>
          </p15:clr>
        </p15:guide>
        <p15:guide id="23" pos="5591" userDrawn="1">
          <p15:clr>
            <a:srgbClr val="F26B43"/>
          </p15:clr>
        </p15:guide>
        <p15:guide id="24" pos="5663" userDrawn="1">
          <p15:clr>
            <a:srgbClr val="F26B43"/>
          </p15:clr>
        </p15:guide>
        <p15:guide id="25" pos="6191" userDrawn="1">
          <p15:clr>
            <a:srgbClr val="F26B43"/>
          </p15:clr>
        </p15:guide>
        <p15:guide id="26" pos="6263" userDrawn="1">
          <p15:clr>
            <a:srgbClr val="F26B43"/>
          </p15:clr>
        </p15:guide>
        <p15:guide id="27" pos="6791" userDrawn="1">
          <p15:clr>
            <a:srgbClr val="F26B43"/>
          </p15:clr>
        </p15:guide>
        <p15:guide id="28" pos="6863" userDrawn="1">
          <p15:clr>
            <a:srgbClr val="F26B43"/>
          </p15:clr>
        </p15:guide>
        <p15:guide id="29" orient="horz" pos="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5001" b="5001"/>
          <a:stretch>
            <a:fillRect/>
          </a:stretch>
        </p:blipFill>
        <p:spPr/>
      </p:pic>
      <p:sp>
        <p:nvSpPr>
          <p:cNvPr id="3" name="Title 2"/>
          <p:cNvSpPr>
            <a:spLocks noGrp="1"/>
          </p:cNvSpPr>
          <p:nvPr>
            <p:ph type="ctrTitle"/>
          </p:nvPr>
        </p:nvSpPr>
        <p:spPr>
          <a:xfrm>
            <a:off x="455612" y="3987483"/>
            <a:ext cx="7338981" cy="1215588"/>
          </a:xfrm>
        </p:spPr>
        <p:txBody>
          <a:bodyPr/>
          <a:lstStyle/>
          <a:p>
            <a:r>
              <a:rPr lang="en-US" dirty="0"/>
              <a:t>LTD Claim Process</a:t>
            </a:r>
          </a:p>
        </p:txBody>
      </p:sp>
      <p:sp>
        <p:nvSpPr>
          <p:cNvPr id="4" name="Subtitle 3"/>
          <p:cNvSpPr>
            <a:spLocks noGrp="1"/>
          </p:cNvSpPr>
          <p:nvPr>
            <p:ph type="subTitle" idx="1"/>
          </p:nvPr>
        </p:nvSpPr>
        <p:spPr>
          <a:xfrm>
            <a:off x="455612" y="5309751"/>
            <a:ext cx="5193792" cy="335328"/>
          </a:xfrm>
        </p:spPr>
        <p:txBody>
          <a:bodyPr>
            <a:noAutofit/>
          </a:bodyPr>
          <a:lstStyle/>
          <a:p>
            <a:r>
              <a:rPr lang="en-US" dirty="0"/>
              <a:t>Commonwealth of Massachusetts Group Insurance Commission</a:t>
            </a:r>
          </a:p>
          <a:p>
            <a:r>
              <a:rPr lang="en-US" dirty="0"/>
              <a:t>July 1, 2021</a:t>
            </a:r>
            <a:br>
              <a:rPr lang="en-US" dirty="0"/>
            </a:br>
            <a:endParaRPr lang="en-US" dirty="0"/>
          </a:p>
        </p:txBody>
      </p:sp>
      <p:sp>
        <p:nvSpPr>
          <p:cNvPr id="66" name="Rectangle 62">
            <a:extLst>
              <a:ext uri="{FF2B5EF4-FFF2-40B4-BE49-F238E27FC236}">
                <a16:creationId xmlns:a16="http://schemas.microsoft.com/office/drawing/2014/main" id="{800864A3-F8C8-45DD-8C62-319951A2203F}"/>
              </a:ext>
            </a:extLst>
          </p:cNvPr>
          <p:cNvSpPr>
            <a:spLocks noChangeArrowheads="1"/>
          </p:cNvSpPr>
          <p:nvPr/>
        </p:nvSpPr>
        <p:spPr bwMode="auto">
          <a:xfrm>
            <a:off x="3608501" y="6386790"/>
            <a:ext cx="408180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A3A7A9"/>
                </a:solidFill>
                <a:effectLst/>
                <a:ea typeface="Calibri" panose="020F0502020204030204" pitchFamily="34" charset="0"/>
                <a:cs typeface="Times New Roman" panose="02020603050405020304" pitchFamily="18" charset="0"/>
              </a:rPr>
              <a:t>Metropolitan Life Insurance Company </a:t>
            </a:r>
            <a:r>
              <a:rPr kumimoji="0" lang="en-US" altLang="en-US" sz="800" b="0" i="0" u="none" strike="noStrike" cap="none" normalizeH="0" baseline="0" dirty="0">
                <a:ln>
                  <a:noFill/>
                </a:ln>
                <a:solidFill>
                  <a:srgbClr val="A3A7A9"/>
                </a:solidFill>
                <a:effectLst/>
                <a:ea typeface="Calibri" panose="020F0502020204030204" pitchFamily="34" charset="0"/>
                <a:cs typeface="Times New Roman" panose="02020603050405020304" pitchFamily="18" charset="0"/>
              </a:rPr>
              <a:t>| 200 Park Avenue | New York, NY 10166</a:t>
            </a:r>
            <a:endParaRPr kumimoji="0" lang="en-US" altLang="en-US" sz="800" b="0" i="0" u="none" strike="noStrike" cap="none" normalizeH="0" baseline="0" dirty="0">
              <a:ln>
                <a:noFill/>
              </a:ln>
              <a:solidFill>
                <a:schemeClr val="tx1"/>
              </a:solidFill>
              <a:effectLst/>
            </a:endParaRPr>
          </a:p>
          <a:p>
            <a:pPr lvl="0" eaLnBrk="0" fontAlgn="base" hangingPunct="0">
              <a:spcBef>
                <a:spcPct val="0"/>
              </a:spcBef>
              <a:spcAft>
                <a:spcPct val="0"/>
              </a:spcAft>
            </a:pPr>
            <a:r>
              <a:rPr lang="en-US" altLang="en-US" sz="800" dirty="0">
                <a:solidFill>
                  <a:srgbClr val="A3A7A9"/>
                </a:solidFill>
                <a:ea typeface="Calibri" panose="020F0502020204030204" pitchFamily="34" charset="0"/>
                <a:cs typeface="Times New Roman" panose="02020603050405020304" pitchFamily="18" charset="0"/>
              </a:rPr>
              <a:t>L0720006334[exp0921][All States] © </a:t>
            </a:r>
            <a:r>
              <a:rPr kumimoji="0" lang="en-US" altLang="en-US" sz="800" b="0" i="0" u="none" strike="noStrike" cap="none" normalizeH="0" baseline="0" dirty="0">
                <a:ln>
                  <a:noFill/>
                </a:ln>
                <a:solidFill>
                  <a:srgbClr val="A3A7A9"/>
                </a:solidFill>
                <a:effectLst/>
                <a:ea typeface="Calibri" panose="020F0502020204030204" pitchFamily="34" charset="0"/>
                <a:cs typeface="Times New Roman" panose="02020603050405020304" pitchFamily="18" charset="0"/>
              </a:rPr>
              <a:t>2020 MetLife Services and Solutions, LLC</a:t>
            </a:r>
            <a:endParaRPr kumimoji="0" lang="en-US" altLang="en-US" sz="2400" b="0" i="0" u="none" strike="noStrike" cap="none" normalizeH="0" baseline="0" dirty="0">
              <a:ln>
                <a:noFill/>
              </a:ln>
              <a:solidFill>
                <a:schemeClr val="tx1"/>
              </a:solidFill>
              <a:effectLst/>
            </a:endParaRPr>
          </a:p>
        </p:txBody>
      </p:sp>
      <p:pic>
        <p:nvPicPr>
          <p:cNvPr id="2" name="Picture 1" descr="A close-up of a black background&#10;&#10;Description automatically generated">
            <a:extLst>
              <a:ext uri="{FF2B5EF4-FFF2-40B4-BE49-F238E27FC236}">
                <a16:creationId xmlns:a16="http://schemas.microsoft.com/office/drawing/2014/main" id="{F7FAA8FC-66B5-D2E4-3BBB-58FDD1F9924A}"/>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9567752" y="6359584"/>
            <a:ext cx="1778598" cy="365760"/>
          </a:xfrm>
          <a:prstGeom prst="rect">
            <a:avLst/>
          </a:prstGeom>
        </p:spPr>
      </p:pic>
    </p:spTree>
    <p:extLst>
      <p:ext uri="{BB962C8B-B14F-4D97-AF65-F5344CB8AC3E}">
        <p14:creationId xmlns:p14="http://schemas.microsoft.com/office/powerpoint/2010/main" val="16000358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Disability specialty services</a:t>
            </a:r>
          </a:p>
        </p:txBody>
      </p:sp>
      <p:sp>
        <p:nvSpPr>
          <p:cNvPr id="25" name="Rectangle 24">
            <a:extLst>
              <a:ext uri="{FF2B5EF4-FFF2-40B4-BE49-F238E27FC236}">
                <a16:creationId xmlns:a16="http://schemas.microsoft.com/office/drawing/2014/main" id="{992501BD-5AAE-4B2E-88C6-A314B3512551}"/>
              </a:ext>
            </a:extLst>
          </p:cNvPr>
          <p:cNvSpPr/>
          <p:nvPr/>
        </p:nvSpPr>
        <p:spPr>
          <a:xfrm>
            <a:off x="3434079" y="1051877"/>
            <a:ext cx="7161034" cy="82295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anchor="ctr"/>
          <a:lstStyle/>
          <a:p>
            <a:pPr marL="9528" fontAlgn="auto">
              <a:lnSpc>
                <a:spcPct val="105000"/>
              </a:lnSpc>
              <a:spcAft>
                <a:spcPts val="0"/>
              </a:spcAft>
              <a:buClr>
                <a:schemeClr val="bg2"/>
              </a:buClr>
              <a:defRPr/>
            </a:pPr>
            <a:r>
              <a:rPr lang="en-US" sz="1200" b="1" dirty="0">
                <a:solidFill>
                  <a:schemeClr val="tx1"/>
                </a:solidFill>
              </a:rPr>
              <a:t>Disability Consultants </a:t>
            </a:r>
            <a:r>
              <a:rPr lang="en-US" sz="1200" dirty="0">
                <a:solidFill>
                  <a:schemeClr val="tx1"/>
                </a:solidFill>
              </a:rPr>
              <a:t>provide absence management reporting, analyze claims trends, work with account team and customer to recommend plan changes as needed.</a:t>
            </a:r>
          </a:p>
        </p:txBody>
      </p:sp>
      <p:sp>
        <p:nvSpPr>
          <p:cNvPr id="26" name="Rectangle 25">
            <a:extLst>
              <a:ext uri="{FF2B5EF4-FFF2-40B4-BE49-F238E27FC236}">
                <a16:creationId xmlns:a16="http://schemas.microsoft.com/office/drawing/2014/main" id="{7B9DF3BC-8D1F-4BE8-A8F9-E45C2032F2A9}"/>
              </a:ext>
            </a:extLst>
          </p:cNvPr>
          <p:cNvSpPr/>
          <p:nvPr/>
        </p:nvSpPr>
        <p:spPr>
          <a:xfrm>
            <a:off x="457200" y="1058901"/>
            <a:ext cx="2855913" cy="8229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37160" rIns="182880" bIns="137160" anchor="ctr"/>
          <a:lstStyle/>
          <a:p>
            <a:pPr fontAlgn="auto">
              <a:spcBef>
                <a:spcPts val="0"/>
              </a:spcBef>
              <a:spcAft>
                <a:spcPts val="0"/>
              </a:spcAft>
              <a:defRPr/>
            </a:pPr>
            <a:r>
              <a:rPr lang="en-CA" sz="1500" b="1">
                <a:solidFill>
                  <a:schemeClr val="bg1"/>
                </a:solidFill>
              </a:rPr>
              <a:t>Disability Consultant (DC)</a:t>
            </a:r>
          </a:p>
        </p:txBody>
      </p:sp>
      <p:sp>
        <p:nvSpPr>
          <p:cNvPr id="38" name="Rectangle 37">
            <a:extLst>
              <a:ext uri="{FF2B5EF4-FFF2-40B4-BE49-F238E27FC236}">
                <a16:creationId xmlns:a16="http://schemas.microsoft.com/office/drawing/2014/main" id="{E03734D5-4EFA-44AD-8722-1742078A7350}"/>
              </a:ext>
            </a:extLst>
          </p:cNvPr>
          <p:cNvSpPr/>
          <p:nvPr/>
        </p:nvSpPr>
        <p:spPr>
          <a:xfrm>
            <a:off x="457200" y="2110442"/>
            <a:ext cx="2855913" cy="8229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37160" rIns="182880" bIns="137160" anchor="ctr"/>
          <a:lstStyle/>
          <a:p>
            <a:pPr fontAlgn="auto">
              <a:spcBef>
                <a:spcPts val="0"/>
              </a:spcBef>
              <a:spcAft>
                <a:spcPts val="0"/>
              </a:spcAft>
              <a:defRPr/>
            </a:pPr>
            <a:r>
              <a:rPr lang="en-US" sz="1500" b="1">
                <a:solidFill>
                  <a:schemeClr val="tx1"/>
                </a:solidFill>
                <a:ea typeface="Arial" charset="0"/>
                <a:cs typeface="Arial" charset="0"/>
              </a:rPr>
              <a:t>Disability Customer Advocate (DCA) </a:t>
            </a:r>
          </a:p>
        </p:txBody>
      </p:sp>
      <p:sp>
        <p:nvSpPr>
          <p:cNvPr id="39" name="Rectangle 38">
            <a:extLst>
              <a:ext uri="{FF2B5EF4-FFF2-40B4-BE49-F238E27FC236}">
                <a16:creationId xmlns:a16="http://schemas.microsoft.com/office/drawing/2014/main" id="{04D863D2-C69A-4A01-8BFE-1AB2FD3042A7}"/>
              </a:ext>
            </a:extLst>
          </p:cNvPr>
          <p:cNvSpPr/>
          <p:nvPr/>
        </p:nvSpPr>
        <p:spPr>
          <a:xfrm>
            <a:off x="457199" y="3161983"/>
            <a:ext cx="2855913"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37160" rIns="182880" bIns="137160" anchor="ctr"/>
          <a:lstStyle/>
          <a:p>
            <a:pPr fontAlgn="auto">
              <a:spcBef>
                <a:spcPts val="0"/>
              </a:spcBef>
              <a:spcAft>
                <a:spcPts val="0"/>
              </a:spcAft>
              <a:defRPr/>
            </a:pPr>
            <a:r>
              <a:rPr lang="en-US" sz="1500" b="1">
                <a:solidFill>
                  <a:schemeClr val="bg1"/>
                </a:solidFill>
                <a:ea typeface="Arial" charset="0"/>
                <a:cs typeface="Arial" charset="0"/>
              </a:rPr>
              <a:t>Clinical Resources</a:t>
            </a:r>
          </a:p>
        </p:txBody>
      </p:sp>
      <p:sp>
        <p:nvSpPr>
          <p:cNvPr id="40" name="Rectangle 39">
            <a:extLst>
              <a:ext uri="{FF2B5EF4-FFF2-40B4-BE49-F238E27FC236}">
                <a16:creationId xmlns:a16="http://schemas.microsoft.com/office/drawing/2014/main" id="{B0D1897B-8A6C-42BF-9EF7-E6C87B49E80E}"/>
              </a:ext>
            </a:extLst>
          </p:cNvPr>
          <p:cNvSpPr/>
          <p:nvPr/>
        </p:nvSpPr>
        <p:spPr>
          <a:xfrm>
            <a:off x="3434079" y="2116493"/>
            <a:ext cx="7161034" cy="81690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anchor="ctr"/>
          <a:lstStyle/>
          <a:p>
            <a:pPr marL="9525">
              <a:lnSpc>
                <a:spcPct val="105000"/>
              </a:lnSpc>
              <a:buClr>
                <a:schemeClr val="bg2"/>
              </a:buClr>
              <a:defRPr/>
            </a:pPr>
            <a:r>
              <a:rPr lang="en-US" sz="1200" b="1">
                <a:solidFill>
                  <a:schemeClr val="tx1"/>
                </a:solidFill>
              </a:rPr>
              <a:t>Dedicated customer contact</a:t>
            </a:r>
            <a:r>
              <a:rPr lang="en-US" sz="1200">
                <a:solidFill>
                  <a:schemeClr val="tx1"/>
                </a:solidFill>
              </a:rPr>
              <a:t> responsible for tracking and assisting with </a:t>
            </a:r>
            <a:r>
              <a:rPr lang="en-US" sz="1200">
                <a:solidFill>
                  <a:schemeClr val="tx1"/>
                </a:solidFill>
                <a:ea typeface="+mn-lt"/>
                <a:cs typeface="+mn-lt"/>
              </a:rPr>
              <a:t>claim related questions or concerns and working with internal partners to provide resolutions.</a:t>
            </a:r>
          </a:p>
        </p:txBody>
      </p:sp>
      <p:sp>
        <p:nvSpPr>
          <p:cNvPr id="41" name="Rectangle 40">
            <a:extLst>
              <a:ext uri="{FF2B5EF4-FFF2-40B4-BE49-F238E27FC236}">
                <a16:creationId xmlns:a16="http://schemas.microsoft.com/office/drawing/2014/main" id="{F101CABC-B41E-4CE3-8557-4C310D9158E1}"/>
              </a:ext>
            </a:extLst>
          </p:cNvPr>
          <p:cNvSpPr/>
          <p:nvPr/>
        </p:nvSpPr>
        <p:spPr>
          <a:xfrm>
            <a:off x="3434079" y="3161982"/>
            <a:ext cx="7161034" cy="81689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anchor="ctr"/>
          <a:lstStyle/>
          <a:p>
            <a:pPr marL="9528" fontAlgn="auto">
              <a:lnSpc>
                <a:spcPct val="105000"/>
              </a:lnSpc>
              <a:spcAft>
                <a:spcPts val="0"/>
              </a:spcAft>
              <a:buClr>
                <a:schemeClr val="bg2"/>
              </a:buClr>
              <a:defRPr/>
            </a:pPr>
            <a:r>
              <a:rPr lang="en-US" sz="1200" b="1">
                <a:solidFill>
                  <a:schemeClr val="tx1"/>
                </a:solidFill>
              </a:rPr>
              <a:t>Registered nurses and psychiatric clinical specialists </a:t>
            </a:r>
            <a:r>
              <a:rPr lang="en-US" sz="1200">
                <a:solidFill>
                  <a:schemeClr val="tx1"/>
                </a:solidFill>
              </a:rPr>
              <a:t>provide clinical consultation, action plans, and guidance based on medical information and/or diagnosis. Each claim team has a nurse consultant. MetLife has physician reviewers available if necessary.</a:t>
            </a:r>
          </a:p>
        </p:txBody>
      </p:sp>
      <p:sp>
        <p:nvSpPr>
          <p:cNvPr id="42" name="Rectangle 41">
            <a:extLst>
              <a:ext uri="{FF2B5EF4-FFF2-40B4-BE49-F238E27FC236}">
                <a16:creationId xmlns:a16="http://schemas.microsoft.com/office/drawing/2014/main" id="{BB49286E-D823-4C55-879C-073B166562D6}"/>
              </a:ext>
            </a:extLst>
          </p:cNvPr>
          <p:cNvSpPr/>
          <p:nvPr/>
        </p:nvSpPr>
        <p:spPr>
          <a:xfrm>
            <a:off x="457199" y="4213524"/>
            <a:ext cx="2855913" cy="8229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37160" rIns="182880" bIns="137160" anchor="ctr"/>
          <a:lstStyle/>
          <a:p>
            <a:pPr fontAlgn="auto">
              <a:spcBef>
                <a:spcPts val="0"/>
              </a:spcBef>
              <a:spcAft>
                <a:spcPts val="0"/>
              </a:spcAft>
              <a:defRPr/>
            </a:pPr>
            <a:r>
              <a:rPr lang="en-US" sz="1500" b="1">
                <a:solidFill>
                  <a:schemeClr val="bg1"/>
                </a:solidFill>
                <a:ea typeface="Arial" charset="0"/>
                <a:cs typeface="Arial" charset="0"/>
              </a:rPr>
              <a:t>Vocational Rehabilitation Specialist</a:t>
            </a:r>
          </a:p>
        </p:txBody>
      </p:sp>
      <p:sp>
        <p:nvSpPr>
          <p:cNvPr id="43" name="Rectangle 42">
            <a:extLst>
              <a:ext uri="{FF2B5EF4-FFF2-40B4-BE49-F238E27FC236}">
                <a16:creationId xmlns:a16="http://schemas.microsoft.com/office/drawing/2014/main" id="{8FF7F816-63D3-48EF-9B2E-1870AA33C627}"/>
              </a:ext>
            </a:extLst>
          </p:cNvPr>
          <p:cNvSpPr/>
          <p:nvPr/>
        </p:nvSpPr>
        <p:spPr>
          <a:xfrm>
            <a:off x="3434078" y="4219122"/>
            <a:ext cx="7161033" cy="81735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anchor="ctr"/>
          <a:lstStyle/>
          <a:p>
            <a:pPr marL="9528" fontAlgn="auto">
              <a:lnSpc>
                <a:spcPct val="105000"/>
              </a:lnSpc>
              <a:spcAft>
                <a:spcPts val="0"/>
              </a:spcAft>
              <a:buClr>
                <a:schemeClr val="bg2"/>
              </a:buClr>
              <a:defRPr/>
            </a:pPr>
            <a:r>
              <a:rPr lang="en-US" sz="1200" b="1">
                <a:solidFill>
                  <a:schemeClr val="tx1"/>
                </a:solidFill>
              </a:rPr>
              <a:t>Certified rehabilitation counselors </a:t>
            </a:r>
            <a:r>
              <a:rPr lang="en-US" sz="1200">
                <a:solidFill>
                  <a:schemeClr val="tx1"/>
                </a:solidFill>
              </a:rPr>
              <a:t>provide action plans for return to work where appropriate, identify modification possibilities, and provide rehabilitative expertise to assess functional ability.</a:t>
            </a:r>
          </a:p>
        </p:txBody>
      </p:sp>
      <p:sp>
        <p:nvSpPr>
          <p:cNvPr id="44" name="Rectangle 43">
            <a:extLst>
              <a:ext uri="{FF2B5EF4-FFF2-40B4-BE49-F238E27FC236}">
                <a16:creationId xmlns:a16="http://schemas.microsoft.com/office/drawing/2014/main" id="{9148BC68-71D4-440F-9CF9-31605AAF5AB5}"/>
              </a:ext>
            </a:extLst>
          </p:cNvPr>
          <p:cNvSpPr/>
          <p:nvPr/>
        </p:nvSpPr>
        <p:spPr>
          <a:xfrm>
            <a:off x="457199" y="5265065"/>
            <a:ext cx="2855913" cy="8229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37160" rIns="182880" bIns="137160" anchor="ctr"/>
          <a:lstStyle/>
          <a:p>
            <a:pPr fontAlgn="auto">
              <a:spcBef>
                <a:spcPts val="0"/>
              </a:spcBef>
              <a:spcAft>
                <a:spcPts val="0"/>
              </a:spcAft>
              <a:defRPr/>
            </a:pPr>
            <a:r>
              <a:rPr lang="en-US" sz="1500" b="1">
                <a:solidFill>
                  <a:schemeClr val="tx1"/>
                </a:solidFill>
                <a:ea typeface="Arial" charset="0"/>
                <a:cs typeface="Arial" charset="0"/>
              </a:rPr>
              <a:t>Social Security Specialist</a:t>
            </a:r>
          </a:p>
        </p:txBody>
      </p:sp>
      <p:sp>
        <p:nvSpPr>
          <p:cNvPr id="45" name="Rectangle 44">
            <a:extLst>
              <a:ext uri="{FF2B5EF4-FFF2-40B4-BE49-F238E27FC236}">
                <a16:creationId xmlns:a16="http://schemas.microsoft.com/office/drawing/2014/main" id="{030BDBA8-FDA2-4500-B6AB-6EAE59767596}"/>
              </a:ext>
            </a:extLst>
          </p:cNvPr>
          <p:cNvSpPr/>
          <p:nvPr/>
        </p:nvSpPr>
        <p:spPr>
          <a:xfrm>
            <a:off x="3434079" y="5366982"/>
            <a:ext cx="7160418" cy="61912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anchor="ctr"/>
          <a:lstStyle/>
          <a:p>
            <a:pPr marL="9528" fontAlgn="auto">
              <a:lnSpc>
                <a:spcPct val="105000"/>
              </a:lnSpc>
              <a:spcAft>
                <a:spcPts val="0"/>
              </a:spcAft>
              <a:buClr>
                <a:schemeClr val="bg2"/>
              </a:buClr>
              <a:defRPr/>
            </a:pPr>
            <a:r>
              <a:rPr lang="en-US" sz="1200" b="1">
                <a:solidFill>
                  <a:schemeClr val="tx1"/>
                </a:solidFill>
              </a:rPr>
              <a:t>Assists employees in the social security application process.</a:t>
            </a:r>
            <a:r>
              <a:rPr lang="en-US" sz="1200">
                <a:solidFill>
                  <a:schemeClr val="tx1"/>
                </a:solidFill>
              </a:rPr>
              <a:t> </a:t>
            </a:r>
            <a:br>
              <a:rPr lang="en-US" sz="1200">
                <a:solidFill>
                  <a:schemeClr val="tx1"/>
                </a:solidFill>
              </a:rPr>
            </a:br>
            <a:r>
              <a:rPr lang="en-US" sz="1200">
                <a:solidFill>
                  <a:schemeClr val="tx1"/>
                </a:solidFill>
              </a:rPr>
              <a:t>Identifies medical/vocational information necessary for a favorable determination.</a:t>
            </a:r>
          </a:p>
        </p:txBody>
      </p:sp>
      <p:cxnSp>
        <p:nvCxnSpPr>
          <p:cNvPr id="46" name="Straight Connector 45">
            <a:extLst>
              <a:ext uri="{FF2B5EF4-FFF2-40B4-BE49-F238E27FC236}">
                <a16:creationId xmlns:a16="http://schemas.microsoft.com/office/drawing/2014/main" id="{0CAFC8E0-F95B-4C6F-AFBA-A0628FFBDC4B}"/>
              </a:ext>
            </a:extLst>
          </p:cNvPr>
          <p:cNvCxnSpPr>
            <a:cxnSpLocks/>
          </p:cNvCxnSpPr>
          <p:nvPr/>
        </p:nvCxnSpPr>
        <p:spPr>
          <a:xfrm>
            <a:off x="457200" y="1987588"/>
            <a:ext cx="11254343" cy="0"/>
          </a:xfrm>
          <a:prstGeom prst="line">
            <a:avLst/>
          </a:prstGeom>
          <a:ln w="12700"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D9A47AE-5C9E-46F4-A12C-FD2EBFD5181D}"/>
              </a:ext>
            </a:extLst>
          </p:cNvPr>
          <p:cNvCxnSpPr>
            <a:cxnSpLocks/>
          </p:cNvCxnSpPr>
          <p:nvPr/>
        </p:nvCxnSpPr>
        <p:spPr>
          <a:xfrm>
            <a:off x="457199" y="3038551"/>
            <a:ext cx="11254343" cy="0"/>
          </a:xfrm>
          <a:prstGeom prst="line">
            <a:avLst/>
          </a:prstGeom>
          <a:ln w="12700"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BB8878E2-7778-4248-9ABD-AC77283B9AA4}"/>
              </a:ext>
            </a:extLst>
          </p:cNvPr>
          <p:cNvCxnSpPr>
            <a:cxnSpLocks/>
          </p:cNvCxnSpPr>
          <p:nvPr/>
        </p:nvCxnSpPr>
        <p:spPr>
          <a:xfrm>
            <a:off x="457199" y="4099001"/>
            <a:ext cx="11254343" cy="0"/>
          </a:xfrm>
          <a:prstGeom prst="line">
            <a:avLst/>
          </a:prstGeom>
          <a:ln w="12700"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42930F4-C78B-4BB5-ADF1-9675A61A9475}"/>
              </a:ext>
            </a:extLst>
          </p:cNvPr>
          <p:cNvCxnSpPr>
            <a:cxnSpLocks/>
          </p:cNvCxnSpPr>
          <p:nvPr/>
        </p:nvCxnSpPr>
        <p:spPr>
          <a:xfrm>
            <a:off x="456752" y="5142941"/>
            <a:ext cx="11254343" cy="0"/>
          </a:xfrm>
          <a:prstGeom prst="line">
            <a:avLst/>
          </a:prstGeom>
          <a:ln w="12700"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770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Disability specialty services</a:t>
            </a:r>
          </a:p>
        </p:txBody>
      </p:sp>
      <p:sp>
        <p:nvSpPr>
          <p:cNvPr id="17" name="Content Placeholder 6">
            <a:extLst>
              <a:ext uri="{FF2B5EF4-FFF2-40B4-BE49-F238E27FC236}">
                <a16:creationId xmlns:a16="http://schemas.microsoft.com/office/drawing/2014/main" id="{72DAFFDA-4D06-4608-AA92-1AC65F69582F}"/>
              </a:ext>
            </a:extLst>
          </p:cNvPr>
          <p:cNvSpPr txBox="1">
            <a:spLocks/>
          </p:cNvSpPr>
          <p:nvPr/>
        </p:nvSpPr>
        <p:spPr>
          <a:xfrm>
            <a:off x="1714500" y="1162050"/>
            <a:ext cx="8691770" cy="4800600"/>
          </a:xfrm>
          <a:prstGeom prst="rect">
            <a:avLst/>
          </a:prstGeom>
        </p:spPr>
        <p:txBody>
          <a:bodyPr anchor="t"/>
          <a:lstStyle>
            <a:lvl1pPr marL="0" indent="0" algn="l" defTabSz="914400" rtl="0" eaLnBrk="1" latinLnBrk="0" hangingPunct="1">
              <a:spcBef>
                <a:spcPts val="1200"/>
              </a:spcBef>
              <a:spcAft>
                <a:spcPts val="0"/>
              </a:spcAft>
              <a:buClrTx/>
              <a:buFontTx/>
              <a:buNone/>
              <a:tabLst>
                <a:tab pos="1201738" algn="l"/>
              </a:tabLst>
              <a:defRPr sz="2000" b="0" i="0" kern="1200">
                <a:solidFill>
                  <a:schemeClr val="bg2"/>
                </a:solidFill>
                <a:latin typeface="+mn-lt"/>
                <a:ea typeface="Arial" charset="0"/>
                <a:cs typeface="Arial" charset="0"/>
              </a:defRPr>
            </a:lvl1pPr>
            <a:lvl2pPr marL="200025" indent="-200025" algn="l" defTabSz="914400" rtl="0" eaLnBrk="1" latinLnBrk="0" hangingPunct="1">
              <a:spcBef>
                <a:spcPts val="600"/>
              </a:spcBef>
              <a:spcAft>
                <a:spcPts val="0"/>
              </a:spcAft>
              <a:buClrTx/>
              <a:buFont typeface="Arial" pitchFamily="34" charset="0"/>
              <a:buChar char="•"/>
              <a:tabLst>
                <a:tab pos="1201738" algn="l"/>
              </a:tabLst>
              <a:defRPr sz="1800" b="0" i="0" kern="1200">
                <a:solidFill>
                  <a:schemeClr val="bg2"/>
                </a:solidFill>
                <a:latin typeface="+mn-lt"/>
                <a:ea typeface="Arial" charset="0"/>
                <a:cs typeface="Arial" charset="0"/>
              </a:defRPr>
            </a:lvl2pPr>
            <a:lvl3pPr marL="398463" indent="-200025" algn="l" defTabSz="914400" rtl="0" eaLnBrk="1" latinLnBrk="0" hangingPunct="1">
              <a:spcBef>
                <a:spcPts val="300"/>
              </a:spcBef>
              <a:spcAft>
                <a:spcPts val="0"/>
              </a:spcAft>
              <a:buClrTx/>
              <a:buFont typeface="Lucida Grande"/>
              <a:buChar char="-"/>
              <a:tabLst>
                <a:tab pos="1201738" algn="l"/>
              </a:tabLst>
              <a:defRPr sz="1600" b="0" i="0" kern="1200">
                <a:solidFill>
                  <a:schemeClr val="bg2"/>
                </a:solidFill>
                <a:latin typeface="+mn-lt"/>
                <a:ea typeface="Arial" charset="0"/>
                <a:cs typeface="Arial" charset="0"/>
              </a:defRPr>
            </a:lvl3pPr>
            <a:lvl4pPr marL="622300" indent="-200025" algn="l" defTabSz="914400" rtl="0" eaLnBrk="1" latinLnBrk="0" hangingPunct="1">
              <a:spcBef>
                <a:spcPts val="300"/>
              </a:spcBef>
              <a:spcAft>
                <a:spcPts val="0"/>
              </a:spcAft>
              <a:buClrTx/>
              <a:buFont typeface="Arial" pitchFamily="34" charset="0"/>
              <a:buChar char="•"/>
              <a:tabLst>
                <a:tab pos="1201738" algn="l"/>
              </a:tabLst>
              <a:defRPr sz="1400" b="0" i="0" kern="1200">
                <a:solidFill>
                  <a:schemeClr val="bg2"/>
                </a:solidFill>
                <a:latin typeface="+mn-lt"/>
                <a:ea typeface="Arial" charset="0"/>
                <a:cs typeface="Arial" charset="0"/>
              </a:defRPr>
            </a:lvl4pPr>
            <a:lvl5pPr marL="806450" indent="-182563" algn="l" defTabSz="914400" rtl="0" eaLnBrk="1" latinLnBrk="0" hangingPunct="1">
              <a:spcBef>
                <a:spcPts val="300"/>
              </a:spcBef>
              <a:spcAft>
                <a:spcPts val="0"/>
              </a:spcAft>
              <a:buClrTx/>
              <a:buFont typeface="Lucida Grande"/>
              <a:buChar char="-"/>
              <a:tabLst>
                <a:tab pos="1201738" algn="l"/>
              </a:tabLst>
              <a:defRPr sz="1400" b="0" i="0" kern="1200">
                <a:solidFill>
                  <a:schemeClr val="bg2"/>
                </a:solidFill>
                <a:latin typeface="+mn-lt"/>
                <a:ea typeface="Arial" charset="0"/>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1800" b="1" dirty="0">
                <a:solidFill>
                  <a:schemeClr val="tx2"/>
                </a:solidFill>
                <a:cs typeface="Arial"/>
              </a:rPr>
              <a:t>MetLife’s Customer Response Center (CRC) assists employees and employers with the following:</a:t>
            </a:r>
          </a:p>
          <a:p>
            <a:pPr marL="164465" lvl="3" indent="-164465">
              <a:spcBef>
                <a:spcPts val="2400"/>
              </a:spcBef>
            </a:pPr>
            <a:r>
              <a:rPr lang="en-US" altLang="en-US" dirty="0">
                <a:solidFill>
                  <a:schemeClr val="tx1"/>
                </a:solidFill>
                <a:cs typeface="Arial"/>
              </a:rPr>
              <a:t>Take in/record information from employees, employers or healthcare providers</a:t>
            </a:r>
          </a:p>
          <a:p>
            <a:pPr marL="164465" lvl="3" indent="-164465">
              <a:spcBef>
                <a:spcPts val="600"/>
              </a:spcBef>
            </a:pPr>
            <a:r>
              <a:rPr lang="en-US" altLang="en-US" dirty="0">
                <a:solidFill>
                  <a:schemeClr val="tx1"/>
                </a:solidFill>
                <a:cs typeface="Arial"/>
              </a:rPr>
              <a:t>Share claim status and details</a:t>
            </a:r>
          </a:p>
          <a:p>
            <a:pPr marL="164465" lvl="3" indent="-164465">
              <a:spcBef>
                <a:spcPts val="600"/>
              </a:spcBef>
            </a:pPr>
            <a:r>
              <a:rPr lang="en-US" altLang="en-US" dirty="0">
                <a:solidFill>
                  <a:schemeClr val="tx1"/>
                </a:solidFill>
                <a:cs typeface="Arial"/>
              </a:rPr>
              <a:t>Indicate if requested medical information has been received by MetLife.  Our IVR can also advise of latest fax information</a:t>
            </a:r>
          </a:p>
          <a:p>
            <a:pPr marL="164465" lvl="3" indent="-164465">
              <a:spcBef>
                <a:spcPts val="600"/>
              </a:spcBef>
            </a:pPr>
            <a:r>
              <a:rPr lang="en-US" altLang="en-US" dirty="0">
                <a:solidFill>
                  <a:schemeClr val="tx1"/>
                </a:solidFill>
                <a:cs typeface="Arial"/>
              </a:rPr>
              <a:t>Advise if employer has been notified of the claim decision/status (salary continuation)</a:t>
            </a:r>
          </a:p>
          <a:p>
            <a:pPr lvl="1">
              <a:spcBef>
                <a:spcPts val="600"/>
              </a:spcBef>
            </a:pPr>
            <a:r>
              <a:rPr lang="en-US" sz="1400" dirty="0">
                <a:solidFill>
                  <a:schemeClr val="tx1"/>
                </a:solidFill>
                <a:ea typeface="+mn-lt"/>
                <a:cs typeface="+mn-lt"/>
              </a:rPr>
              <a:t>Provide benefit start / end dates; explain dates through which benefits have been approved </a:t>
            </a:r>
          </a:p>
          <a:p>
            <a:pPr marL="164465" lvl="3" indent="-164465">
              <a:spcBef>
                <a:spcPts val="600"/>
              </a:spcBef>
            </a:pPr>
            <a:r>
              <a:rPr lang="en-US" altLang="en-US" dirty="0">
                <a:solidFill>
                  <a:schemeClr val="tx1"/>
                </a:solidFill>
                <a:cs typeface="Arial"/>
              </a:rPr>
              <a:t>Provide payment amount and check status, if applicable</a:t>
            </a:r>
            <a:endParaRPr lang="en-US" dirty="0">
              <a:solidFill>
                <a:schemeClr val="tx1"/>
              </a:solidFill>
            </a:endParaRPr>
          </a:p>
          <a:p>
            <a:pPr marL="164465" lvl="3" indent="-164465">
              <a:spcBef>
                <a:spcPts val="600"/>
              </a:spcBef>
            </a:pPr>
            <a:r>
              <a:rPr lang="en-US" altLang="en-US" dirty="0">
                <a:solidFill>
                  <a:schemeClr val="tx1"/>
                </a:solidFill>
                <a:cs typeface="Arial"/>
              </a:rPr>
              <a:t>Issue copies of letters</a:t>
            </a:r>
          </a:p>
          <a:p>
            <a:pPr marL="164465" lvl="3" indent="-164465">
              <a:spcBef>
                <a:spcPts val="600"/>
              </a:spcBef>
            </a:pPr>
            <a:r>
              <a:rPr lang="en-US" altLang="en-US" dirty="0">
                <a:solidFill>
                  <a:schemeClr val="tx1"/>
                </a:solidFill>
                <a:cs typeface="Arial"/>
              </a:rPr>
              <a:t>Update and / or confirm return to work information </a:t>
            </a:r>
          </a:p>
          <a:p>
            <a:pPr marL="164465" lvl="3" indent="-164465">
              <a:spcBef>
                <a:spcPts val="600"/>
              </a:spcBef>
            </a:pPr>
            <a:r>
              <a:rPr lang="en-US" altLang="en-US" dirty="0">
                <a:solidFill>
                  <a:schemeClr val="tx1"/>
                </a:solidFill>
                <a:cs typeface="Arial"/>
              </a:rPr>
              <a:t>Provide copies of medical authorization forms, attending physician statements and EFT forms</a:t>
            </a:r>
          </a:p>
          <a:p>
            <a:pPr marL="164465" lvl="3" indent="-164465">
              <a:spcBef>
                <a:spcPts val="600"/>
              </a:spcBef>
            </a:pPr>
            <a:r>
              <a:rPr lang="en-US" altLang="en-US" dirty="0">
                <a:solidFill>
                  <a:schemeClr val="tx1"/>
                </a:solidFill>
                <a:cs typeface="Arial"/>
              </a:rPr>
              <a:t>Set up and / or remove EFT, where applicable</a:t>
            </a:r>
            <a:endParaRPr lang="en-US" altLang="en-US" dirty="0">
              <a:solidFill>
                <a:schemeClr val="tx1"/>
              </a:solidFill>
              <a:cs typeface="Arial" panose="020B0604020202020204" pitchFamily="34" charset="0"/>
            </a:endParaRPr>
          </a:p>
        </p:txBody>
      </p:sp>
      <p:pic>
        <p:nvPicPr>
          <p:cNvPr id="18" name="Picture 17" descr="A picture containing vector graphics&#10;&#10;Description automatically generated">
            <a:extLst>
              <a:ext uri="{FF2B5EF4-FFF2-40B4-BE49-F238E27FC236}">
                <a16:creationId xmlns:a16="http://schemas.microsoft.com/office/drawing/2014/main" id="{77E72AB2-827E-4C7E-8CBE-6E94C623F0B9}"/>
              </a:ext>
            </a:extLst>
          </p:cNvPr>
          <p:cNvPicPr>
            <a:picLocks noChangeAspect="1"/>
          </p:cNvPicPr>
          <p:nvPr/>
        </p:nvPicPr>
        <p:blipFill>
          <a:blip r:embed="rId2"/>
          <a:stretch>
            <a:fillRect/>
          </a:stretch>
        </p:blipFill>
        <p:spPr>
          <a:xfrm>
            <a:off x="457200" y="1114425"/>
            <a:ext cx="1066800" cy="1066800"/>
          </a:xfrm>
          <a:prstGeom prst="rect">
            <a:avLst/>
          </a:prstGeom>
        </p:spPr>
      </p:pic>
      <p:cxnSp>
        <p:nvCxnSpPr>
          <p:cNvPr id="19" name="Straight Connector 18">
            <a:extLst>
              <a:ext uri="{FF2B5EF4-FFF2-40B4-BE49-F238E27FC236}">
                <a16:creationId xmlns:a16="http://schemas.microsoft.com/office/drawing/2014/main" id="{E514F013-6F64-47E6-9258-2273AC796D8C}"/>
              </a:ext>
            </a:extLst>
          </p:cNvPr>
          <p:cNvCxnSpPr>
            <a:cxnSpLocks/>
          </p:cNvCxnSpPr>
          <p:nvPr/>
        </p:nvCxnSpPr>
        <p:spPr>
          <a:xfrm>
            <a:off x="1809750" y="1918846"/>
            <a:ext cx="7962395" cy="0"/>
          </a:xfrm>
          <a:prstGeom prst="line">
            <a:avLst/>
          </a:prstGeom>
          <a:ln w="12700" cmpd="sng">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6193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B8F533-D5EB-47E0-9A5F-C48531679423}"/>
              </a:ext>
            </a:extLst>
          </p:cNvPr>
          <p:cNvSpPr/>
          <p:nvPr/>
        </p:nvSpPr>
        <p:spPr>
          <a:xfrm>
            <a:off x="1492577" y="6049182"/>
            <a:ext cx="9338821" cy="461665"/>
          </a:xfrm>
          <a:prstGeom prst="rect">
            <a:avLst/>
          </a:prstGeom>
        </p:spPr>
        <p:txBody>
          <a:bodyPr wrap="square">
            <a:spAutoFit/>
          </a:bodyPr>
          <a:lstStyle/>
          <a:p>
            <a:pPr algn="ctr"/>
            <a:r>
              <a:rPr lang="en-US" sz="1200" dirty="0">
                <a:solidFill>
                  <a:schemeClr val="bg1">
                    <a:lumMod val="65000"/>
                  </a:schemeClr>
                </a:solidFill>
              </a:rPr>
              <a:t>Like most group disability income policies, MetLife’s policies contain certain exclusions, exceptions, waiting periods, reductions, limitations and terms for keeping them in force. Ask your MetLife representative for complete costs and details. </a:t>
            </a:r>
          </a:p>
        </p:txBody>
      </p:sp>
    </p:spTree>
    <p:extLst>
      <p:ext uri="{BB962C8B-B14F-4D97-AF65-F5344CB8AC3E}">
        <p14:creationId xmlns:p14="http://schemas.microsoft.com/office/powerpoint/2010/main" val="39115513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2213E-0AA0-2541-88EE-9868FCAFF6F9}"/>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224ACFB1-DE6B-E447-A5CB-43C91049CC8D}"/>
              </a:ext>
            </a:extLst>
          </p:cNvPr>
          <p:cNvSpPr>
            <a:spLocks noGrp="1"/>
          </p:cNvSpPr>
          <p:nvPr>
            <p:ph sz="quarter" idx="10"/>
          </p:nvPr>
        </p:nvSpPr>
        <p:spPr/>
        <p:txBody>
          <a:bodyPr/>
          <a:lstStyle/>
          <a:p>
            <a:r>
              <a:rPr lang="en-US" dirty="0"/>
              <a:t>Disability Claim Process</a:t>
            </a:r>
          </a:p>
          <a:p>
            <a:pPr lvl="1"/>
            <a:r>
              <a:rPr lang="en-US" dirty="0"/>
              <a:t>Claim submission and gathering</a:t>
            </a:r>
          </a:p>
          <a:p>
            <a:pPr lvl="1"/>
            <a:r>
              <a:rPr lang="en-US" dirty="0"/>
              <a:t>Initial evaluation and decision</a:t>
            </a:r>
          </a:p>
          <a:p>
            <a:pPr lvl="1"/>
            <a:r>
              <a:rPr lang="en-US" dirty="0"/>
              <a:t>Ongoing service and follow-up</a:t>
            </a:r>
          </a:p>
          <a:p>
            <a:pPr lvl="1"/>
            <a:r>
              <a:rPr lang="en-US" dirty="0"/>
              <a:t>Resolution</a:t>
            </a:r>
          </a:p>
          <a:p>
            <a:r>
              <a:rPr lang="en-US" dirty="0"/>
              <a:t>Disability specialty services</a:t>
            </a:r>
          </a:p>
        </p:txBody>
      </p:sp>
    </p:spTree>
    <p:extLst>
      <p:ext uri="{BB962C8B-B14F-4D97-AF65-F5344CB8AC3E}">
        <p14:creationId xmlns:p14="http://schemas.microsoft.com/office/powerpoint/2010/main" val="39215280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a:t>Disability Claims Process</a:t>
            </a:r>
          </a:p>
        </p:txBody>
      </p:sp>
    </p:spTree>
    <p:extLst>
      <p:ext uri="{BB962C8B-B14F-4D97-AF65-F5344CB8AC3E}">
        <p14:creationId xmlns:p14="http://schemas.microsoft.com/office/powerpoint/2010/main" val="10560886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Employees’ needs are our top priority</a:t>
            </a:r>
          </a:p>
        </p:txBody>
      </p:sp>
      <p:sp>
        <p:nvSpPr>
          <p:cNvPr id="3" name="Content Placeholder 2"/>
          <p:cNvSpPr>
            <a:spLocks noGrp="1"/>
          </p:cNvSpPr>
          <p:nvPr>
            <p:ph sz="quarter" idx="10"/>
          </p:nvPr>
        </p:nvSpPr>
        <p:spPr>
          <a:xfrm>
            <a:off x="457200" y="953581"/>
            <a:ext cx="9454896" cy="640961"/>
          </a:xfrm>
        </p:spPr>
        <p:txBody>
          <a:bodyPr/>
          <a:lstStyle/>
          <a:p>
            <a:r>
              <a:rPr lang="en-US" b="0" dirty="0"/>
              <a:t>Highly trained, compassionate experts here to help your employees return to work</a:t>
            </a:r>
          </a:p>
        </p:txBody>
      </p:sp>
      <p:cxnSp>
        <p:nvCxnSpPr>
          <p:cNvPr id="54" name="Straight Connector 53">
            <a:extLst>
              <a:ext uri="{FF2B5EF4-FFF2-40B4-BE49-F238E27FC236}">
                <a16:creationId xmlns:a16="http://schemas.microsoft.com/office/drawing/2014/main" id="{E4F22C08-5EF2-4AC2-BDDA-857D61714EE6}"/>
              </a:ext>
            </a:extLst>
          </p:cNvPr>
          <p:cNvCxnSpPr>
            <a:cxnSpLocks/>
          </p:cNvCxnSpPr>
          <p:nvPr/>
        </p:nvCxnSpPr>
        <p:spPr>
          <a:xfrm flipV="1">
            <a:off x="461892" y="2956698"/>
            <a:ext cx="9520513" cy="2374"/>
          </a:xfrm>
          <a:prstGeom prst="line">
            <a:avLst/>
          </a:prstGeom>
          <a:noFill/>
          <a:ln w="50800" cap="flat" cmpd="sng" algn="ctr">
            <a:solidFill>
              <a:sysClr val="window" lastClr="FFFFFF">
                <a:lumMod val="85000"/>
              </a:sysClr>
            </a:solidFill>
            <a:prstDash val="solid"/>
            <a:miter lim="800000"/>
          </a:ln>
          <a:effectLst/>
        </p:spPr>
      </p:cxnSp>
      <p:pic>
        <p:nvPicPr>
          <p:cNvPr id="59" name="Picture 58">
            <a:extLst>
              <a:ext uri="{FF2B5EF4-FFF2-40B4-BE49-F238E27FC236}">
                <a16:creationId xmlns:a16="http://schemas.microsoft.com/office/drawing/2014/main" id="{91FAE967-5095-4BD8-B570-75DD8ABFA4BF}"/>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56867" y="2296084"/>
            <a:ext cx="482052" cy="482052"/>
          </a:xfrm>
          <a:prstGeom prst="rect">
            <a:avLst/>
          </a:prstGeom>
        </p:spPr>
      </p:pic>
      <p:pic>
        <p:nvPicPr>
          <p:cNvPr id="60" name="Picture 59">
            <a:extLst>
              <a:ext uri="{FF2B5EF4-FFF2-40B4-BE49-F238E27FC236}">
                <a16:creationId xmlns:a16="http://schemas.microsoft.com/office/drawing/2014/main" id="{DD1C66DE-9A70-44BD-B358-210AF7DE564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607437" y="2284392"/>
            <a:ext cx="606743" cy="606743"/>
          </a:xfrm>
          <a:prstGeom prst="rect">
            <a:avLst/>
          </a:prstGeom>
        </p:spPr>
      </p:pic>
      <p:pic>
        <p:nvPicPr>
          <p:cNvPr id="61" name="Picture 60">
            <a:extLst>
              <a:ext uri="{FF2B5EF4-FFF2-40B4-BE49-F238E27FC236}">
                <a16:creationId xmlns:a16="http://schemas.microsoft.com/office/drawing/2014/main" id="{890BEDBB-316E-47E7-AF2C-D6E89DEFE5A2}"/>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764560" y="2275204"/>
            <a:ext cx="499439" cy="499439"/>
          </a:xfrm>
          <a:prstGeom prst="rect">
            <a:avLst/>
          </a:prstGeom>
        </p:spPr>
      </p:pic>
      <p:pic>
        <p:nvPicPr>
          <p:cNvPr id="62" name="Picture 61" descr="A close up of a logo&#10;&#10;Description generated with very high confidence">
            <a:extLst>
              <a:ext uri="{FF2B5EF4-FFF2-40B4-BE49-F238E27FC236}">
                <a16:creationId xmlns:a16="http://schemas.microsoft.com/office/drawing/2014/main" id="{36F04702-53B9-46CE-B4E9-8E6D03B929DE}"/>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7758126" y="2254586"/>
            <a:ext cx="648737" cy="648737"/>
          </a:xfrm>
          <a:prstGeom prst="rect">
            <a:avLst/>
          </a:prstGeom>
        </p:spPr>
      </p:pic>
      <p:pic>
        <p:nvPicPr>
          <p:cNvPr id="63" name="Picture 62" descr="A close up of a logo&#10;&#10;Description generated with high confidence">
            <a:extLst>
              <a:ext uri="{FF2B5EF4-FFF2-40B4-BE49-F238E27FC236}">
                <a16:creationId xmlns:a16="http://schemas.microsoft.com/office/drawing/2014/main" id="{24F41C40-8A17-4C86-9AC7-33F1AF5E5980}"/>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5672251" y="2245716"/>
            <a:ext cx="514609" cy="514609"/>
          </a:xfrm>
          <a:prstGeom prst="rect">
            <a:avLst/>
          </a:prstGeom>
        </p:spPr>
      </p:pic>
      <p:pic>
        <p:nvPicPr>
          <p:cNvPr id="64" name="Picture 63">
            <a:extLst>
              <a:ext uri="{FF2B5EF4-FFF2-40B4-BE49-F238E27FC236}">
                <a16:creationId xmlns:a16="http://schemas.microsoft.com/office/drawing/2014/main" id="{7DFB685C-FB70-49D2-95C7-D6699BE67504}"/>
              </a:ext>
            </a:extLst>
          </p:cNvPr>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2578218" y="2243181"/>
            <a:ext cx="537057" cy="537057"/>
          </a:xfrm>
          <a:prstGeom prst="rect">
            <a:avLst/>
          </a:prstGeom>
        </p:spPr>
      </p:pic>
      <p:pic>
        <p:nvPicPr>
          <p:cNvPr id="65" name="Picture 64" descr="A picture containing text, businesscard&#10;&#10;Description generated with high confidence">
            <a:extLst>
              <a:ext uri="{FF2B5EF4-FFF2-40B4-BE49-F238E27FC236}">
                <a16:creationId xmlns:a16="http://schemas.microsoft.com/office/drawing/2014/main" id="{E3661DD8-CA07-495A-BADB-F13698520E76}"/>
              </a:ext>
            </a:extLst>
          </p:cNvPr>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9497232" y="2211775"/>
            <a:ext cx="648737" cy="648737"/>
          </a:xfrm>
          <a:prstGeom prst="rect">
            <a:avLst/>
          </a:prstGeom>
        </p:spPr>
      </p:pic>
      <p:sp>
        <p:nvSpPr>
          <p:cNvPr id="66" name="Oval 65">
            <a:extLst>
              <a:ext uri="{FF2B5EF4-FFF2-40B4-BE49-F238E27FC236}">
                <a16:creationId xmlns:a16="http://schemas.microsoft.com/office/drawing/2014/main" id="{8A7ED031-DBB5-4890-912B-5ACF8B80FFCE}"/>
              </a:ext>
            </a:extLst>
          </p:cNvPr>
          <p:cNvSpPr>
            <a:spLocks noChangeAspect="1"/>
          </p:cNvSpPr>
          <p:nvPr/>
        </p:nvSpPr>
        <p:spPr>
          <a:xfrm>
            <a:off x="927014" y="2884438"/>
            <a:ext cx="141758" cy="141758"/>
          </a:xfrm>
          <a:prstGeom prst="ellipse">
            <a:avLst/>
          </a:prstGeom>
          <a:solidFill>
            <a:srgbClr val="0061A0"/>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67" name="TextBox 66">
            <a:extLst>
              <a:ext uri="{FF2B5EF4-FFF2-40B4-BE49-F238E27FC236}">
                <a16:creationId xmlns:a16="http://schemas.microsoft.com/office/drawing/2014/main" id="{054A7AC9-6425-488A-AB09-7E86F30B21AB}"/>
              </a:ext>
            </a:extLst>
          </p:cNvPr>
          <p:cNvSpPr txBox="1"/>
          <p:nvPr/>
        </p:nvSpPr>
        <p:spPr>
          <a:xfrm>
            <a:off x="483336" y="3316196"/>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Employee submits disability claim</a:t>
            </a:r>
          </a:p>
        </p:txBody>
      </p:sp>
      <p:sp>
        <p:nvSpPr>
          <p:cNvPr id="68" name="TextBox 67">
            <a:extLst>
              <a:ext uri="{FF2B5EF4-FFF2-40B4-BE49-F238E27FC236}">
                <a16:creationId xmlns:a16="http://schemas.microsoft.com/office/drawing/2014/main" id="{D521CAE0-C1C4-4684-B539-C1232B0C4BDC}"/>
              </a:ext>
            </a:extLst>
          </p:cNvPr>
          <p:cNvSpPr txBox="1"/>
          <p:nvPr/>
        </p:nvSpPr>
        <p:spPr>
          <a:xfrm>
            <a:off x="1374200" y="3290512"/>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MetLife </a:t>
            </a:r>
            <a:br>
              <a:rPr lang="en-US" sz="900" dirty="0">
                <a:solidFill>
                  <a:srgbClr val="000000"/>
                </a:solidFill>
                <a:cs typeface="Arial" pitchFamily="34" charset="0"/>
              </a:rPr>
            </a:br>
            <a:r>
              <a:rPr lang="en-US" sz="900" dirty="0">
                <a:solidFill>
                  <a:srgbClr val="000000"/>
                </a:solidFill>
                <a:cs typeface="Arial" pitchFamily="34" charset="0"/>
              </a:rPr>
              <a:t>sends claim information</a:t>
            </a:r>
          </a:p>
        </p:txBody>
      </p:sp>
      <p:sp>
        <p:nvSpPr>
          <p:cNvPr id="69" name="Oval 68">
            <a:extLst>
              <a:ext uri="{FF2B5EF4-FFF2-40B4-BE49-F238E27FC236}">
                <a16:creationId xmlns:a16="http://schemas.microsoft.com/office/drawing/2014/main" id="{F0A45379-1A61-43D9-8239-269CFA0A5A80}"/>
              </a:ext>
            </a:extLst>
          </p:cNvPr>
          <p:cNvSpPr>
            <a:spLocks noChangeAspect="1"/>
          </p:cNvSpPr>
          <p:nvPr/>
        </p:nvSpPr>
        <p:spPr>
          <a:xfrm>
            <a:off x="1855489" y="2884438"/>
            <a:ext cx="141758" cy="141758"/>
          </a:xfrm>
          <a:prstGeom prst="ellipse">
            <a:avLst/>
          </a:prstGeom>
          <a:solidFill>
            <a:srgbClr val="0061A0"/>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70" name="Rectangle: Rounded Corners 29">
            <a:extLst>
              <a:ext uri="{FF2B5EF4-FFF2-40B4-BE49-F238E27FC236}">
                <a16:creationId xmlns:a16="http://schemas.microsoft.com/office/drawing/2014/main" id="{10198498-467D-4FE2-B3ED-C0B1239F4A28}"/>
              </a:ext>
            </a:extLst>
          </p:cNvPr>
          <p:cNvSpPr/>
          <p:nvPr/>
        </p:nvSpPr>
        <p:spPr>
          <a:xfrm>
            <a:off x="503625" y="1776597"/>
            <a:ext cx="2850958" cy="2095450"/>
          </a:xfrm>
          <a:prstGeom prst="roundRect">
            <a:avLst>
              <a:gd name="adj" fmla="val 5276"/>
            </a:avLst>
          </a:prstGeom>
          <a:noFill/>
          <a:ln w="19050" cap="rnd" cmpd="sng" algn="ctr">
            <a:solidFill>
              <a:srgbClr val="0061A0"/>
            </a:solidFill>
            <a:prstDash val="sysDot"/>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71" name="Rectangle 70">
            <a:extLst>
              <a:ext uri="{FF2B5EF4-FFF2-40B4-BE49-F238E27FC236}">
                <a16:creationId xmlns:a16="http://schemas.microsoft.com/office/drawing/2014/main" id="{AB7410BE-F7CD-41FF-9446-7A69D192FE74}"/>
              </a:ext>
            </a:extLst>
          </p:cNvPr>
          <p:cNvSpPr/>
          <p:nvPr/>
        </p:nvSpPr>
        <p:spPr>
          <a:xfrm>
            <a:off x="831327" y="1539113"/>
            <a:ext cx="2133941" cy="394886"/>
          </a:xfrm>
          <a:prstGeom prst="rect">
            <a:avLst/>
          </a:prstGeom>
          <a:solidFill>
            <a:srgbClr val="0061A0"/>
          </a:solidFill>
          <a:ln w="12700">
            <a:solidFill>
              <a:srgbClr val="0061A0"/>
            </a:solidFill>
          </a:ln>
        </p:spPr>
        <p:txBody>
          <a:bodyPr wrap="square" tIns="137160" bIns="137160" anchor="ctr">
            <a:noAutofit/>
          </a:bodyP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a:ln>
                  <a:noFill/>
                </a:ln>
                <a:solidFill>
                  <a:srgbClr val="FFFFFF"/>
                </a:solidFill>
                <a:effectLst/>
                <a:uLnTx/>
                <a:uFillTx/>
                <a:cs typeface="Arial" pitchFamily="34" charset="0"/>
              </a:rPr>
              <a:t>Claim Submission</a:t>
            </a:r>
          </a:p>
        </p:txBody>
      </p:sp>
      <p:sp>
        <p:nvSpPr>
          <p:cNvPr id="72" name="TextBox 71">
            <a:extLst>
              <a:ext uri="{FF2B5EF4-FFF2-40B4-BE49-F238E27FC236}">
                <a16:creationId xmlns:a16="http://schemas.microsoft.com/office/drawing/2014/main" id="{6BB10991-1C00-4258-9ED8-395D5366291E}"/>
              </a:ext>
            </a:extLst>
          </p:cNvPr>
          <p:cNvSpPr txBox="1"/>
          <p:nvPr/>
        </p:nvSpPr>
        <p:spPr>
          <a:xfrm>
            <a:off x="2265064" y="3223938"/>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MetLife </a:t>
            </a:r>
            <a:br>
              <a:rPr lang="en-US" sz="900" dirty="0">
                <a:solidFill>
                  <a:srgbClr val="000000"/>
                </a:solidFill>
                <a:cs typeface="Arial" pitchFamily="34" charset="0"/>
              </a:rPr>
            </a:br>
            <a:r>
              <a:rPr lang="en-US" sz="900" dirty="0">
                <a:solidFill>
                  <a:srgbClr val="000000"/>
                </a:solidFill>
                <a:cs typeface="Arial" pitchFamily="34" charset="0"/>
              </a:rPr>
              <a:t>Claim Specialist engages with employee</a:t>
            </a:r>
          </a:p>
        </p:txBody>
      </p:sp>
      <p:sp>
        <p:nvSpPr>
          <p:cNvPr id="73" name="Oval 72">
            <a:extLst>
              <a:ext uri="{FF2B5EF4-FFF2-40B4-BE49-F238E27FC236}">
                <a16:creationId xmlns:a16="http://schemas.microsoft.com/office/drawing/2014/main" id="{CB61A272-1D1D-4758-AA4E-7F3856F891D2}"/>
              </a:ext>
            </a:extLst>
          </p:cNvPr>
          <p:cNvSpPr>
            <a:spLocks noChangeAspect="1"/>
          </p:cNvSpPr>
          <p:nvPr/>
        </p:nvSpPr>
        <p:spPr>
          <a:xfrm>
            <a:off x="2720011" y="2891135"/>
            <a:ext cx="141758" cy="141758"/>
          </a:xfrm>
          <a:prstGeom prst="ellipse">
            <a:avLst/>
          </a:prstGeom>
          <a:solidFill>
            <a:srgbClr val="0061A0"/>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74" name="Oval 73">
            <a:extLst>
              <a:ext uri="{FF2B5EF4-FFF2-40B4-BE49-F238E27FC236}">
                <a16:creationId xmlns:a16="http://schemas.microsoft.com/office/drawing/2014/main" id="{3870401E-FE55-4343-8CEC-A82C01EA7B12}"/>
              </a:ext>
            </a:extLst>
          </p:cNvPr>
          <p:cNvSpPr>
            <a:spLocks noChangeAspect="1"/>
          </p:cNvSpPr>
          <p:nvPr/>
        </p:nvSpPr>
        <p:spPr>
          <a:xfrm>
            <a:off x="4928059" y="2887006"/>
            <a:ext cx="141758" cy="141758"/>
          </a:xfrm>
          <a:prstGeom prst="ellipse">
            <a:avLst/>
          </a:prstGeom>
          <a:solidFill>
            <a:srgbClr val="A4CE4E"/>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75" name="Oval 74">
            <a:extLst>
              <a:ext uri="{FF2B5EF4-FFF2-40B4-BE49-F238E27FC236}">
                <a16:creationId xmlns:a16="http://schemas.microsoft.com/office/drawing/2014/main" id="{76CB1515-3749-45FE-A83C-CE01689A624E}"/>
              </a:ext>
            </a:extLst>
          </p:cNvPr>
          <p:cNvSpPr>
            <a:spLocks noChangeAspect="1"/>
          </p:cNvSpPr>
          <p:nvPr/>
        </p:nvSpPr>
        <p:spPr>
          <a:xfrm>
            <a:off x="5834511" y="2877863"/>
            <a:ext cx="141758" cy="141758"/>
          </a:xfrm>
          <a:prstGeom prst="ellipse">
            <a:avLst/>
          </a:prstGeom>
          <a:solidFill>
            <a:srgbClr val="A4CE4E"/>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76" name="Oval 75">
            <a:extLst>
              <a:ext uri="{FF2B5EF4-FFF2-40B4-BE49-F238E27FC236}">
                <a16:creationId xmlns:a16="http://schemas.microsoft.com/office/drawing/2014/main" id="{709A6083-B616-4288-9A3D-202A288D18CB}"/>
              </a:ext>
            </a:extLst>
          </p:cNvPr>
          <p:cNvSpPr>
            <a:spLocks noChangeAspect="1"/>
          </p:cNvSpPr>
          <p:nvPr/>
        </p:nvSpPr>
        <p:spPr>
          <a:xfrm>
            <a:off x="7034760" y="2879836"/>
            <a:ext cx="141758" cy="141758"/>
          </a:xfrm>
          <a:prstGeom prst="ellipse">
            <a:avLst/>
          </a:prstGeom>
          <a:solidFill>
            <a:srgbClr val="0090DA"/>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77" name="TextBox 76">
            <a:extLst>
              <a:ext uri="{FF2B5EF4-FFF2-40B4-BE49-F238E27FC236}">
                <a16:creationId xmlns:a16="http://schemas.microsoft.com/office/drawing/2014/main" id="{587CC1F3-B42E-4849-9F1D-3C5124951CD8}"/>
              </a:ext>
            </a:extLst>
          </p:cNvPr>
          <p:cNvSpPr txBox="1"/>
          <p:nvPr/>
        </p:nvSpPr>
        <p:spPr>
          <a:xfrm>
            <a:off x="6633280" y="3274648"/>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We continue </a:t>
            </a:r>
            <a:br>
              <a:rPr lang="en-US" sz="900" dirty="0">
                <a:solidFill>
                  <a:srgbClr val="000000"/>
                </a:solidFill>
                <a:cs typeface="Arial" pitchFamily="34" charset="0"/>
              </a:rPr>
            </a:br>
            <a:r>
              <a:rPr lang="en-US" sz="900" dirty="0">
                <a:solidFill>
                  <a:srgbClr val="000000"/>
                </a:solidFill>
                <a:cs typeface="Arial" pitchFamily="34" charset="0"/>
              </a:rPr>
              <a:t>to review the employees’  </a:t>
            </a:r>
            <a:br>
              <a:rPr lang="en-US" sz="900" dirty="0">
                <a:solidFill>
                  <a:srgbClr val="000000"/>
                </a:solidFill>
                <a:cs typeface="Arial" pitchFamily="34" charset="0"/>
              </a:rPr>
            </a:br>
            <a:r>
              <a:rPr lang="en-US" sz="900" dirty="0">
                <a:solidFill>
                  <a:srgbClr val="000000"/>
                </a:solidFill>
                <a:cs typeface="Arial" pitchFamily="34" charset="0"/>
              </a:rPr>
              <a:t>capacity/recovery</a:t>
            </a:r>
          </a:p>
          <a:p>
            <a:pPr algn="ctr" defTabSz="685800"/>
            <a:endParaRPr lang="en-US" sz="900" dirty="0">
              <a:solidFill>
                <a:srgbClr val="000000"/>
              </a:solidFill>
              <a:cs typeface="Arial" pitchFamily="34" charset="0"/>
            </a:endParaRPr>
          </a:p>
        </p:txBody>
      </p:sp>
      <p:sp>
        <p:nvSpPr>
          <p:cNvPr id="78" name="TextBox 77">
            <a:extLst>
              <a:ext uri="{FF2B5EF4-FFF2-40B4-BE49-F238E27FC236}">
                <a16:creationId xmlns:a16="http://schemas.microsoft.com/office/drawing/2014/main" id="{1D27A016-87AC-4282-AA7D-B563482A470A}"/>
              </a:ext>
            </a:extLst>
          </p:cNvPr>
          <p:cNvSpPr txBox="1"/>
          <p:nvPr/>
        </p:nvSpPr>
        <p:spPr>
          <a:xfrm>
            <a:off x="7567174" y="3313067"/>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And keep </a:t>
            </a:r>
            <a:br>
              <a:rPr lang="en-US" sz="900" dirty="0">
                <a:solidFill>
                  <a:srgbClr val="000000"/>
                </a:solidFill>
                <a:cs typeface="Arial" pitchFamily="34" charset="0"/>
              </a:rPr>
            </a:br>
            <a:r>
              <a:rPr lang="en-US" sz="900" dirty="0">
                <a:solidFill>
                  <a:srgbClr val="000000"/>
                </a:solidFill>
                <a:cs typeface="Arial" pitchFamily="34" charset="0"/>
              </a:rPr>
              <a:t>them informed </a:t>
            </a:r>
            <a:br>
              <a:rPr lang="en-US" sz="900" dirty="0">
                <a:solidFill>
                  <a:srgbClr val="000000"/>
                </a:solidFill>
                <a:cs typeface="Arial" pitchFamily="34" charset="0"/>
              </a:rPr>
            </a:br>
            <a:r>
              <a:rPr lang="en-US" sz="900" dirty="0">
                <a:solidFill>
                  <a:srgbClr val="000000"/>
                </a:solidFill>
                <a:cs typeface="Arial" pitchFamily="34" charset="0"/>
              </a:rPr>
              <a:t>of any decisions</a:t>
            </a:r>
          </a:p>
        </p:txBody>
      </p:sp>
      <p:sp>
        <p:nvSpPr>
          <p:cNvPr id="79" name="Oval 78">
            <a:extLst>
              <a:ext uri="{FF2B5EF4-FFF2-40B4-BE49-F238E27FC236}">
                <a16:creationId xmlns:a16="http://schemas.microsoft.com/office/drawing/2014/main" id="{CC95274F-1944-420A-A752-070AA43EF455}"/>
              </a:ext>
            </a:extLst>
          </p:cNvPr>
          <p:cNvSpPr>
            <a:spLocks noChangeAspect="1"/>
          </p:cNvSpPr>
          <p:nvPr/>
        </p:nvSpPr>
        <p:spPr>
          <a:xfrm>
            <a:off x="8034114" y="2879836"/>
            <a:ext cx="141758" cy="141758"/>
          </a:xfrm>
          <a:prstGeom prst="ellipse">
            <a:avLst/>
          </a:prstGeom>
          <a:solidFill>
            <a:srgbClr val="0090DA"/>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80" name="Rectangle: Rounded Corners 29">
            <a:extLst>
              <a:ext uri="{FF2B5EF4-FFF2-40B4-BE49-F238E27FC236}">
                <a16:creationId xmlns:a16="http://schemas.microsoft.com/office/drawing/2014/main" id="{426EE351-181A-41E1-9C75-B408266E581D}"/>
              </a:ext>
            </a:extLst>
          </p:cNvPr>
          <p:cNvSpPr/>
          <p:nvPr/>
        </p:nvSpPr>
        <p:spPr>
          <a:xfrm>
            <a:off x="6579338" y="1776597"/>
            <a:ext cx="2063475" cy="2095450"/>
          </a:xfrm>
          <a:prstGeom prst="roundRect">
            <a:avLst>
              <a:gd name="adj" fmla="val 5276"/>
            </a:avLst>
          </a:prstGeom>
          <a:noFill/>
          <a:ln w="19050" cap="rnd" cmpd="sng" algn="ctr">
            <a:solidFill>
              <a:srgbClr val="0090DA"/>
            </a:solidFill>
            <a:prstDash val="sysDot"/>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81" name="Rectangle 80">
            <a:extLst>
              <a:ext uri="{FF2B5EF4-FFF2-40B4-BE49-F238E27FC236}">
                <a16:creationId xmlns:a16="http://schemas.microsoft.com/office/drawing/2014/main" id="{0623BD23-9851-4001-9D71-1AFB2D90489B}"/>
              </a:ext>
            </a:extLst>
          </p:cNvPr>
          <p:cNvSpPr/>
          <p:nvPr/>
        </p:nvSpPr>
        <p:spPr>
          <a:xfrm>
            <a:off x="6839444" y="1535615"/>
            <a:ext cx="1561861" cy="394886"/>
          </a:xfrm>
          <a:prstGeom prst="rect">
            <a:avLst/>
          </a:prstGeom>
          <a:solidFill>
            <a:srgbClr val="0090DA"/>
          </a:solidFill>
          <a:ln w="12700">
            <a:solidFill>
              <a:srgbClr val="0090DA"/>
            </a:solidFill>
          </a:ln>
        </p:spPr>
        <p:txBody>
          <a:bodyPr wrap="square" tIns="137160" bIns="137160" anchor="ctr">
            <a:noAutofit/>
          </a:bodyP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a:ln>
                  <a:noFill/>
                </a:ln>
                <a:solidFill>
                  <a:srgbClr val="FFFFFF"/>
                </a:solidFill>
                <a:effectLst/>
                <a:uLnTx/>
                <a:uFillTx/>
                <a:cs typeface="Arial" pitchFamily="34" charset="0"/>
              </a:rPr>
              <a:t>Ongoing Service and Follow Up</a:t>
            </a:r>
          </a:p>
        </p:txBody>
      </p:sp>
      <p:pic>
        <p:nvPicPr>
          <p:cNvPr id="82" name="Picture 81" descr="A picture containing object, vector graphics&#10;&#10;Description generated with high confidence">
            <a:extLst>
              <a:ext uri="{FF2B5EF4-FFF2-40B4-BE49-F238E27FC236}">
                <a16:creationId xmlns:a16="http://schemas.microsoft.com/office/drawing/2014/main" id="{07E2E850-C5B8-4902-BA81-E40DB3D03C12}"/>
              </a:ext>
            </a:extLst>
          </p:cNvPr>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6932791" y="2296084"/>
            <a:ext cx="484281" cy="484281"/>
          </a:xfrm>
          <a:prstGeom prst="rect">
            <a:avLst/>
          </a:prstGeom>
        </p:spPr>
      </p:pic>
      <p:sp>
        <p:nvSpPr>
          <p:cNvPr id="89" name="Oval 88">
            <a:extLst>
              <a:ext uri="{FF2B5EF4-FFF2-40B4-BE49-F238E27FC236}">
                <a16:creationId xmlns:a16="http://schemas.microsoft.com/office/drawing/2014/main" id="{9A327ED9-64F0-4348-B945-9D82090DC29D}"/>
              </a:ext>
            </a:extLst>
          </p:cNvPr>
          <p:cNvSpPr>
            <a:spLocks noChangeAspect="1"/>
          </p:cNvSpPr>
          <p:nvPr/>
        </p:nvSpPr>
        <p:spPr>
          <a:xfrm>
            <a:off x="4035266" y="2879836"/>
            <a:ext cx="141758" cy="141758"/>
          </a:xfrm>
          <a:prstGeom prst="ellipse">
            <a:avLst/>
          </a:prstGeom>
          <a:solidFill>
            <a:srgbClr val="A4CE4E"/>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90" name="TextBox 89">
            <a:extLst>
              <a:ext uri="{FF2B5EF4-FFF2-40B4-BE49-F238E27FC236}">
                <a16:creationId xmlns:a16="http://schemas.microsoft.com/office/drawing/2014/main" id="{783576EB-14A3-48CB-A2F1-6764D7C9885C}"/>
              </a:ext>
            </a:extLst>
          </p:cNvPr>
          <p:cNvSpPr txBox="1"/>
          <p:nvPr/>
        </p:nvSpPr>
        <p:spPr>
          <a:xfrm>
            <a:off x="3578438" y="3255812"/>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MetLife proactively reaches out </a:t>
            </a:r>
            <a:br>
              <a:rPr lang="en-US" sz="900" dirty="0">
                <a:solidFill>
                  <a:srgbClr val="000000"/>
                </a:solidFill>
                <a:cs typeface="Arial" pitchFamily="34" charset="0"/>
              </a:rPr>
            </a:br>
            <a:r>
              <a:rPr lang="en-US" sz="900" dirty="0">
                <a:solidFill>
                  <a:srgbClr val="000000"/>
                </a:solidFill>
                <a:cs typeface="Arial" pitchFamily="34" charset="0"/>
              </a:rPr>
              <a:t>for medical information</a:t>
            </a:r>
          </a:p>
        </p:txBody>
      </p:sp>
      <p:sp>
        <p:nvSpPr>
          <p:cNvPr id="91" name="TextBox 90">
            <a:extLst>
              <a:ext uri="{FF2B5EF4-FFF2-40B4-BE49-F238E27FC236}">
                <a16:creationId xmlns:a16="http://schemas.microsoft.com/office/drawing/2014/main" id="{161D57FF-458F-4B44-9553-1F458373A541}"/>
              </a:ext>
            </a:extLst>
          </p:cNvPr>
          <p:cNvSpPr txBox="1"/>
          <p:nvPr/>
        </p:nvSpPr>
        <p:spPr>
          <a:xfrm>
            <a:off x="4468330" y="3275284"/>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We review employee’s capacity/recovery</a:t>
            </a:r>
          </a:p>
        </p:txBody>
      </p:sp>
      <p:sp>
        <p:nvSpPr>
          <p:cNvPr id="92" name="Rectangle: Rounded Corners 29">
            <a:extLst>
              <a:ext uri="{FF2B5EF4-FFF2-40B4-BE49-F238E27FC236}">
                <a16:creationId xmlns:a16="http://schemas.microsoft.com/office/drawing/2014/main" id="{1E639CCE-7AC8-4A31-9B51-98CC89E3C5CA}"/>
              </a:ext>
            </a:extLst>
          </p:cNvPr>
          <p:cNvSpPr/>
          <p:nvPr/>
        </p:nvSpPr>
        <p:spPr>
          <a:xfrm>
            <a:off x="3503646" y="1776597"/>
            <a:ext cx="2850958" cy="2095450"/>
          </a:xfrm>
          <a:prstGeom prst="roundRect">
            <a:avLst>
              <a:gd name="adj" fmla="val 5276"/>
            </a:avLst>
          </a:prstGeom>
          <a:noFill/>
          <a:ln w="19050" cap="rnd" cmpd="sng" algn="ctr">
            <a:solidFill>
              <a:srgbClr val="A4CE4E"/>
            </a:solidFill>
            <a:prstDash val="sysDot"/>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93" name="Rectangle 92">
            <a:extLst>
              <a:ext uri="{FF2B5EF4-FFF2-40B4-BE49-F238E27FC236}">
                <a16:creationId xmlns:a16="http://schemas.microsoft.com/office/drawing/2014/main" id="{D2250538-E0A8-4DE7-88E1-33A41F7F8E0F}"/>
              </a:ext>
            </a:extLst>
          </p:cNvPr>
          <p:cNvSpPr/>
          <p:nvPr/>
        </p:nvSpPr>
        <p:spPr>
          <a:xfrm>
            <a:off x="3868019" y="1535615"/>
            <a:ext cx="2133941" cy="394886"/>
          </a:xfrm>
          <a:prstGeom prst="rect">
            <a:avLst/>
          </a:prstGeom>
          <a:solidFill>
            <a:srgbClr val="A4CE4E"/>
          </a:solidFill>
          <a:ln w="12700">
            <a:solidFill>
              <a:srgbClr val="A4CE4E"/>
            </a:solidFill>
          </a:ln>
        </p:spPr>
        <p:txBody>
          <a:bodyPr wrap="square" tIns="137160" bIns="137160" anchor="ctr">
            <a:noAutofit/>
          </a:bodyP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a:ln>
                  <a:noFill/>
                </a:ln>
                <a:effectLst/>
                <a:uLnTx/>
                <a:uFillTx/>
                <a:cs typeface="Arial" pitchFamily="34" charset="0"/>
              </a:rPr>
              <a:t>Claim Evaluation and Decision</a:t>
            </a:r>
          </a:p>
        </p:txBody>
      </p:sp>
      <p:sp>
        <p:nvSpPr>
          <p:cNvPr id="94" name="TextBox 93">
            <a:extLst>
              <a:ext uri="{FF2B5EF4-FFF2-40B4-BE49-F238E27FC236}">
                <a16:creationId xmlns:a16="http://schemas.microsoft.com/office/drawing/2014/main" id="{4A0F1945-402A-4B65-8874-414C571178C5}"/>
              </a:ext>
            </a:extLst>
          </p:cNvPr>
          <p:cNvSpPr txBox="1"/>
          <p:nvPr/>
        </p:nvSpPr>
        <p:spPr>
          <a:xfrm>
            <a:off x="5448461" y="3274649"/>
            <a:ext cx="913858"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And then </a:t>
            </a:r>
            <a:br>
              <a:rPr lang="en-US" sz="900" dirty="0">
                <a:solidFill>
                  <a:srgbClr val="000000"/>
                </a:solidFill>
                <a:cs typeface="Arial" pitchFamily="34" charset="0"/>
              </a:rPr>
            </a:br>
            <a:r>
              <a:rPr lang="en-US" sz="900" dirty="0">
                <a:solidFill>
                  <a:srgbClr val="000000"/>
                </a:solidFill>
                <a:cs typeface="Arial" pitchFamily="34" charset="0"/>
              </a:rPr>
              <a:t>let them know </a:t>
            </a:r>
            <a:br>
              <a:rPr lang="en-US" sz="900" dirty="0">
                <a:solidFill>
                  <a:srgbClr val="000000"/>
                </a:solidFill>
                <a:cs typeface="Arial" pitchFamily="34" charset="0"/>
              </a:rPr>
            </a:br>
            <a:r>
              <a:rPr lang="en-US" sz="900" dirty="0">
                <a:solidFill>
                  <a:srgbClr val="000000"/>
                </a:solidFill>
                <a:cs typeface="Arial" pitchFamily="34" charset="0"/>
              </a:rPr>
              <a:t>the decision*</a:t>
            </a:r>
          </a:p>
        </p:txBody>
      </p:sp>
      <p:pic>
        <p:nvPicPr>
          <p:cNvPr id="95" name="Picture 94" descr="A close up of a logo&#10;&#10;Description generated with high confidence">
            <a:extLst>
              <a:ext uri="{FF2B5EF4-FFF2-40B4-BE49-F238E27FC236}">
                <a16:creationId xmlns:a16="http://schemas.microsoft.com/office/drawing/2014/main" id="{049327F8-56D0-4A70-BD1D-BF687D1A3003}"/>
              </a:ext>
            </a:extLst>
          </p:cNvPr>
          <p:cNvPicPr>
            <a:picLocks noChangeAspect="1"/>
          </p:cNvPicPr>
          <p:nvPr/>
        </p:nvPicPr>
        <p:blipFill>
          <a:blip r:embed="rId10" cstate="email">
            <a:extLst>
              <a:ext uri="{28A0092B-C50C-407E-A947-70E740481C1C}">
                <a14:useLocalDpi xmlns:a14="http://schemas.microsoft.com/office/drawing/2010/main" val="0"/>
              </a:ext>
            </a:extLst>
          </a:blip>
          <a:stretch>
            <a:fillRect/>
          </a:stretch>
        </p:blipFill>
        <p:spPr>
          <a:xfrm>
            <a:off x="3779025" y="2206897"/>
            <a:ext cx="604583" cy="604583"/>
          </a:xfrm>
          <a:prstGeom prst="rect">
            <a:avLst/>
          </a:prstGeom>
        </p:spPr>
      </p:pic>
      <p:sp>
        <p:nvSpPr>
          <p:cNvPr id="99" name="TextBox 98">
            <a:extLst>
              <a:ext uri="{FF2B5EF4-FFF2-40B4-BE49-F238E27FC236}">
                <a16:creationId xmlns:a16="http://schemas.microsoft.com/office/drawing/2014/main" id="{7086AB51-5522-4F83-AF17-728312636448}"/>
              </a:ext>
            </a:extLst>
          </p:cNvPr>
          <p:cNvSpPr txBox="1"/>
          <p:nvPr/>
        </p:nvSpPr>
        <p:spPr>
          <a:xfrm>
            <a:off x="9345839" y="3292259"/>
            <a:ext cx="1075639" cy="483283"/>
          </a:xfrm>
          <a:prstGeom prst="rect">
            <a:avLst/>
          </a:prstGeom>
          <a:noFill/>
        </p:spPr>
        <p:txBody>
          <a:bodyPr wrap="square" lIns="0" tIns="0" rIns="0" bIns="0" rtlCol="0" anchor="t">
            <a:noAutofit/>
          </a:bodyPr>
          <a:lstStyle>
            <a:defPPr>
              <a:defRPr lang="en-US"/>
            </a:defPPr>
          </a:lstStyle>
          <a:p>
            <a:pPr algn="ctr">
              <a:defRPr/>
            </a:pPr>
            <a:r>
              <a:rPr lang="en-US" sz="900" kern="0" dirty="0">
                <a:solidFill>
                  <a:prstClr val="black"/>
                </a:solidFill>
                <a:cs typeface="Arial" pitchFamily="34" charset="0"/>
              </a:rPr>
              <a:t>Your employee returns to work</a:t>
            </a:r>
          </a:p>
        </p:txBody>
      </p:sp>
      <p:sp>
        <p:nvSpPr>
          <p:cNvPr id="100" name="Oval 99">
            <a:extLst>
              <a:ext uri="{FF2B5EF4-FFF2-40B4-BE49-F238E27FC236}">
                <a16:creationId xmlns:a16="http://schemas.microsoft.com/office/drawing/2014/main" id="{7FD9AFB7-4FD9-4440-A841-27F0DB1B8FC4}"/>
              </a:ext>
            </a:extLst>
          </p:cNvPr>
          <p:cNvSpPr>
            <a:spLocks noChangeAspect="1"/>
          </p:cNvSpPr>
          <p:nvPr/>
        </p:nvSpPr>
        <p:spPr>
          <a:xfrm>
            <a:off x="9832888" y="2877401"/>
            <a:ext cx="141758" cy="141758"/>
          </a:xfrm>
          <a:prstGeom prst="ellipse">
            <a:avLst/>
          </a:prstGeom>
          <a:solidFill>
            <a:schemeClr val="tx2"/>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101" name="Rectangle: Rounded Corners 29">
            <a:extLst>
              <a:ext uri="{FF2B5EF4-FFF2-40B4-BE49-F238E27FC236}">
                <a16:creationId xmlns:a16="http://schemas.microsoft.com/office/drawing/2014/main" id="{705B8BF4-4736-4730-A48A-7F17D6C257A0}"/>
              </a:ext>
            </a:extLst>
          </p:cNvPr>
          <p:cNvSpPr/>
          <p:nvPr/>
        </p:nvSpPr>
        <p:spPr>
          <a:xfrm>
            <a:off x="8851920" y="1781157"/>
            <a:ext cx="2063475" cy="2095450"/>
          </a:xfrm>
          <a:prstGeom prst="roundRect">
            <a:avLst>
              <a:gd name="adj" fmla="val 5276"/>
            </a:avLst>
          </a:prstGeom>
          <a:noFill/>
          <a:ln w="19050" cap="rnd" cmpd="sng" algn="ctr">
            <a:solidFill>
              <a:srgbClr val="00A3AD"/>
            </a:solidFill>
            <a:prstDash val="sysDot"/>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102" name="Rectangle 101">
            <a:extLst>
              <a:ext uri="{FF2B5EF4-FFF2-40B4-BE49-F238E27FC236}">
                <a16:creationId xmlns:a16="http://schemas.microsoft.com/office/drawing/2014/main" id="{61F64833-7BDD-4C31-8B01-62B5B7D6A2B0}"/>
              </a:ext>
            </a:extLst>
          </p:cNvPr>
          <p:cNvSpPr/>
          <p:nvPr/>
        </p:nvSpPr>
        <p:spPr>
          <a:xfrm>
            <a:off x="9105630" y="1543635"/>
            <a:ext cx="1561861" cy="394886"/>
          </a:xfrm>
          <a:prstGeom prst="rect">
            <a:avLst/>
          </a:prstGeom>
          <a:solidFill>
            <a:schemeClr val="tx2"/>
          </a:solidFill>
          <a:ln w="12700">
            <a:solidFill>
              <a:srgbClr val="0090DA"/>
            </a:solidFill>
          </a:ln>
        </p:spPr>
        <p:txBody>
          <a:bodyPr wrap="square" tIns="137160" bIns="137160" anchor="ctr">
            <a:noAutofit/>
          </a:bodyP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a:ln>
                  <a:noFill/>
                </a:ln>
                <a:solidFill>
                  <a:srgbClr val="FFFFFF"/>
                </a:solidFill>
                <a:effectLst/>
                <a:uLnTx/>
                <a:uFillTx/>
                <a:cs typeface="Arial" pitchFamily="34" charset="0"/>
              </a:rPr>
              <a:t>Resolution</a:t>
            </a:r>
          </a:p>
        </p:txBody>
      </p:sp>
      <p:sp>
        <p:nvSpPr>
          <p:cNvPr id="4" name="TextBox 3">
            <a:extLst>
              <a:ext uri="{FF2B5EF4-FFF2-40B4-BE49-F238E27FC236}">
                <a16:creationId xmlns:a16="http://schemas.microsoft.com/office/drawing/2014/main" id="{4E1E5F27-6E2C-4237-A557-555E2CBC2AF8}"/>
              </a:ext>
            </a:extLst>
          </p:cNvPr>
          <p:cNvSpPr txBox="1"/>
          <p:nvPr/>
        </p:nvSpPr>
        <p:spPr>
          <a:xfrm>
            <a:off x="486539" y="4265479"/>
            <a:ext cx="10428855" cy="1636566"/>
          </a:xfrm>
          <a:prstGeom prst="rect">
            <a:avLst/>
          </a:prstGeom>
          <a:noFill/>
        </p:spPr>
        <p:txBody>
          <a:bodyPr wrap="square" lIns="0" tIns="0" rIns="0" bIns="0" rtlCol="0">
            <a:noAutofit/>
          </a:bodyPr>
          <a:lstStyle/>
          <a:p>
            <a:pPr defTabSz="456758" fontAlgn="base">
              <a:spcBef>
                <a:spcPts val="1200"/>
              </a:spcBef>
            </a:pPr>
            <a:r>
              <a:rPr lang="en-US" sz="900" dirty="0">
                <a:solidFill>
                  <a:schemeClr val="bg2"/>
                </a:solidFill>
                <a:ea typeface="MetLife Circular Light" charset="0"/>
                <a:cs typeface="MetLife Circular Light" charset="0"/>
              </a:rPr>
              <a:t>*if the LTD claim is approved the benefit level is 55% of monthly earnings to a maximum benefit of $10,000 per month subject to reduction by deductible sources of income or disability earnings.  Some disabilities may not be covered or may have limited coverage under the plan.</a:t>
            </a:r>
          </a:p>
          <a:p>
            <a:pPr defTabSz="456758" fontAlgn="base">
              <a:spcBef>
                <a:spcPts val="1200"/>
              </a:spcBef>
            </a:pPr>
            <a:r>
              <a:rPr lang="en-US" sz="900" dirty="0">
                <a:solidFill>
                  <a:schemeClr val="bg2"/>
                </a:solidFill>
                <a:ea typeface="MetLife Circular Light" charset="0"/>
                <a:cs typeface="MetLife Circular Light" charset="0"/>
              </a:rPr>
              <a:t>The minimum LTD benefit is the greater of $100 or 10% of the gross disability payment.</a:t>
            </a:r>
          </a:p>
          <a:p>
            <a:pPr defTabSz="456758" fontAlgn="base">
              <a:spcBef>
                <a:spcPts val="1200"/>
              </a:spcBef>
            </a:pPr>
            <a:r>
              <a:rPr lang="en-US" sz="900" dirty="0">
                <a:solidFill>
                  <a:schemeClr val="bg2"/>
                </a:solidFill>
                <a:ea typeface="MetLife Circular Light" charset="0"/>
                <a:cs typeface="MetLife Circular Light" charset="0"/>
              </a:rPr>
              <a:t>The GIC will be notified of approved LTD claims so that the members LTD premiums can be waived.</a:t>
            </a:r>
          </a:p>
          <a:p>
            <a:pPr defTabSz="456758" fontAlgn="base">
              <a:spcBef>
                <a:spcPts val="1200"/>
              </a:spcBef>
            </a:pPr>
            <a:r>
              <a:rPr lang="en-US" sz="900" dirty="0">
                <a:solidFill>
                  <a:schemeClr val="bg2"/>
                </a:solidFill>
                <a:ea typeface="MetLife Circular Light" charset="0"/>
                <a:cs typeface="MetLife Circular Light" charset="0"/>
              </a:rPr>
              <a:t>The GIC will also be notified when the employee returns to work so that premium deductions can resume.</a:t>
            </a:r>
          </a:p>
        </p:txBody>
      </p:sp>
    </p:spTree>
    <p:extLst>
      <p:ext uri="{BB962C8B-B14F-4D97-AF65-F5344CB8AC3E}">
        <p14:creationId xmlns:p14="http://schemas.microsoft.com/office/powerpoint/2010/main" val="10726090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Submitting claims made easy</a:t>
            </a:r>
          </a:p>
        </p:txBody>
      </p:sp>
      <p:sp>
        <p:nvSpPr>
          <p:cNvPr id="3" name="Content Placeholder 2"/>
          <p:cNvSpPr>
            <a:spLocks noGrp="1"/>
          </p:cNvSpPr>
          <p:nvPr>
            <p:ph sz="quarter" idx="10"/>
          </p:nvPr>
        </p:nvSpPr>
        <p:spPr>
          <a:xfrm>
            <a:off x="457200" y="953581"/>
            <a:ext cx="10003794" cy="585790"/>
          </a:xfrm>
        </p:spPr>
        <p:txBody>
          <a:bodyPr/>
          <a:lstStyle/>
          <a:p>
            <a:r>
              <a:rPr lang="en-US" b="0" dirty="0"/>
              <a:t>Keeping your employees educated and informed makes the submission process easy</a:t>
            </a:r>
          </a:p>
        </p:txBody>
      </p:sp>
      <p:cxnSp>
        <p:nvCxnSpPr>
          <p:cNvPr id="112" name="Straight Connector 111">
            <a:extLst>
              <a:ext uri="{FF2B5EF4-FFF2-40B4-BE49-F238E27FC236}">
                <a16:creationId xmlns:a16="http://schemas.microsoft.com/office/drawing/2014/main" id="{1E773642-4B34-4F60-9EBF-70B6C4A81DC2}"/>
              </a:ext>
            </a:extLst>
          </p:cNvPr>
          <p:cNvCxnSpPr>
            <a:cxnSpLocks/>
          </p:cNvCxnSpPr>
          <p:nvPr/>
        </p:nvCxnSpPr>
        <p:spPr>
          <a:xfrm>
            <a:off x="4354939" y="2922557"/>
            <a:ext cx="2383296" cy="0"/>
          </a:xfrm>
          <a:prstGeom prst="line">
            <a:avLst/>
          </a:prstGeom>
          <a:noFill/>
          <a:ln w="50800" cap="flat" cmpd="sng" algn="ctr">
            <a:solidFill>
              <a:sysClr val="window" lastClr="FFFFFF">
                <a:lumMod val="85000"/>
              </a:sysClr>
            </a:solidFill>
            <a:prstDash val="solid"/>
            <a:miter lim="800000"/>
          </a:ln>
          <a:effectLst/>
        </p:spPr>
      </p:cxnSp>
      <p:pic>
        <p:nvPicPr>
          <p:cNvPr id="113" name="Picture 112">
            <a:extLst>
              <a:ext uri="{FF2B5EF4-FFF2-40B4-BE49-F238E27FC236}">
                <a16:creationId xmlns:a16="http://schemas.microsoft.com/office/drawing/2014/main" id="{3B21C79B-FEFE-4173-9FFC-2462B9755C96}"/>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475096" y="2258339"/>
            <a:ext cx="482052" cy="482052"/>
          </a:xfrm>
          <a:prstGeom prst="rect">
            <a:avLst/>
          </a:prstGeom>
        </p:spPr>
      </p:pic>
      <p:pic>
        <p:nvPicPr>
          <p:cNvPr id="114" name="Picture 113">
            <a:extLst>
              <a:ext uri="{FF2B5EF4-FFF2-40B4-BE49-F238E27FC236}">
                <a16:creationId xmlns:a16="http://schemas.microsoft.com/office/drawing/2014/main" id="{00CAA30A-D737-4BB3-8414-7AEF04CAE8F0}"/>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235990" y="2226240"/>
            <a:ext cx="606743" cy="606743"/>
          </a:xfrm>
          <a:prstGeom prst="rect">
            <a:avLst/>
          </a:prstGeom>
        </p:spPr>
      </p:pic>
      <p:pic>
        <p:nvPicPr>
          <p:cNvPr id="115" name="Picture 114">
            <a:extLst>
              <a:ext uri="{FF2B5EF4-FFF2-40B4-BE49-F238E27FC236}">
                <a16:creationId xmlns:a16="http://schemas.microsoft.com/office/drawing/2014/main" id="{43194566-4A10-4632-9662-4B024B6CD262}"/>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223722" y="2198921"/>
            <a:ext cx="537057" cy="537057"/>
          </a:xfrm>
          <a:prstGeom prst="rect">
            <a:avLst/>
          </a:prstGeom>
        </p:spPr>
      </p:pic>
      <p:sp>
        <p:nvSpPr>
          <p:cNvPr id="116" name="Oval 115">
            <a:extLst>
              <a:ext uri="{FF2B5EF4-FFF2-40B4-BE49-F238E27FC236}">
                <a16:creationId xmlns:a16="http://schemas.microsoft.com/office/drawing/2014/main" id="{A6D39D0D-9335-43C5-9D48-30EA0A5869B4}"/>
              </a:ext>
            </a:extLst>
          </p:cNvPr>
          <p:cNvSpPr>
            <a:spLocks noChangeAspect="1"/>
          </p:cNvSpPr>
          <p:nvPr/>
        </p:nvSpPr>
        <p:spPr>
          <a:xfrm>
            <a:off x="4623110" y="2844221"/>
            <a:ext cx="141758" cy="141758"/>
          </a:xfrm>
          <a:prstGeom prst="ellipse">
            <a:avLst/>
          </a:prstGeom>
          <a:solidFill>
            <a:srgbClr val="0061A0"/>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117" name="TextBox 116">
            <a:extLst>
              <a:ext uri="{FF2B5EF4-FFF2-40B4-BE49-F238E27FC236}">
                <a16:creationId xmlns:a16="http://schemas.microsoft.com/office/drawing/2014/main" id="{3B966119-777F-4499-8CE8-2B652C000CEC}"/>
              </a:ext>
            </a:extLst>
          </p:cNvPr>
          <p:cNvSpPr txBox="1"/>
          <p:nvPr/>
        </p:nvSpPr>
        <p:spPr>
          <a:xfrm>
            <a:off x="4160351" y="3040275"/>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Employee submits disability claim</a:t>
            </a:r>
          </a:p>
        </p:txBody>
      </p:sp>
      <p:sp>
        <p:nvSpPr>
          <p:cNvPr id="118" name="TextBox 117">
            <a:extLst>
              <a:ext uri="{FF2B5EF4-FFF2-40B4-BE49-F238E27FC236}">
                <a16:creationId xmlns:a16="http://schemas.microsoft.com/office/drawing/2014/main" id="{92F27F3C-0132-45CF-90A4-F9C8C9DC6597}"/>
              </a:ext>
            </a:extLst>
          </p:cNvPr>
          <p:cNvSpPr txBox="1"/>
          <p:nvPr/>
        </p:nvSpPr>
        <p:spPr>
          <a:xfrm>
            <a:off x="5021132" y="3023270"/>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MetLife </a:t>
            </a:r>
            <a:br>
              <a:rPr lang="en-US" sz="900" dirty="0">
                <a:solidFill>
                  <a:srgbClr val="000000"/>
                </a:solidFill>
                <a:cs typeface="Arial" pitchFamily="34" charset="0"/>
              </a:rPr>
            </a:br>
            <a:r>
              <a:rPr lang="en-US" sz="900" dirty="0">
                <a:solidFill>
                  <a:srgbClr val="000000"/>
                </a:solidFill>
                <a:cs typeface="Arial" pitchFamily="34" charset="0"/>
              </a:rPr>
              <a:t>sends claim information</a:t>
            </a:r>
          </a:p>
        </p:txBody>
      </p:sp>
      <p:sp>
        <p:nvSpPr>
          <p:cNvPr id="119" name="Oval 118">
            <a:extLst>
              <a:ext uri="{FF2B5EF4-FFF2-40B4-BE49-F238E27FC236}">
                <a16:creationId xmlns:a16="http://schemas.microsoft.com/office/drawing/2014/main" id="{ED831192-758E-4CC6-9575-9493A8667AA0}"/>
              </a:ext>
            </a:extLst>
          </p:cNvPr>
          <p:cNvSpPr>
            <a:spLocks noChangeAspect="1"/>
          </p:cNvSpPr>
          <p:nvPr/>
        </p:nvSpPr>
        <p:spPr>
          <a:xfrm>
            <a:off x="5503616" y="2844221"/>
            <a:ext cx="141758" cy="141758"/>
          </a:xfrm>
          <a:prstGeom prst="ellipse">
            <a:avLst/>
          </a:prstGeom>
          <a:solidFill>
            <a:srgbClr val="0061A0"/>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120" name="Rectangle: Rounded Corners 29">
            <a:extLst>
              <a:ext uri="{FF2B5EF4-FFF2-40B4-BE49-F238E27FC236}">
                <a16:creationId xmlns:a16="http://schemas.microsoft.com/office/drawing/2014/main" id="{CB0585C6-0C07-49CC-8502-9B3FA7E31053}"/>
              </a:ext>
            </a:extLst>
          </p:cNvPr>
          <p:cNvSpPr/>
          <p:nvPr/>
        </p:nvSpPr>
        <p:spPr>
          <a:xfrm>
            <a:off x="4113883" y="1669730"/>
            <a:ext cx="2850958" cy="2095450"/>
          </a:xfrm>
          <a:prstGeom prst="roundRect">
            <a:avLst>
              <a:gd name="adj" fmla="val 5276"/>
            </a:avLst>
          </a:prstGeom>
          <a:noFill/>
          <a:ln w="19050" cap="rnd" cmpd="sng" algn="ctr">
            <a:solidFill>
              <a:srgbClr val="0061A0"/>
            </a:solidFill>
            <a:prstDash val="sysDot"/>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121" name="Rectangle 120">
            <a:extLst>
              <a:ext uri="{FF2B5EF4-FFF2-40B4-BE49-F238E27FC236}">
                <a16:creationId xmlns:a16="http://schemas.microsoft.com/office/drawing/2014/main" id="{E2FCBA3C-D704-493E-AEE6-BE7F18CBAB12}"/>
              </a:ext>
            </a:extLst>
          </p:cNvPr>
          <p:cNvSpPr/>
          <p:nvPr/>
        </p:nvSpPr>
        <p:spPr>
          <a:xfrm>
            <a:off x="4491982" y="1472287"/>
            <a:ext cx="2133941" cy="394886"/>
          </a:xfrm>
          <a:prstGeom prst="rect">
            <a:avLst/>
          </a:prstGeom>
          <a:solidFill>
            <a:srgbClr val="0061A0"/>
          </a:solidFill>
          <a:ln w="12700">
            <a:solidFill>
              <a:srgbClr val="0061A0"/>
            </a:solidFill>
          </a:ln>
        </p:spPr>
        <p:txBody>
          <a:bodyPr wrap="square" tIns="137160" bIns="137160" anchor="ctr">
            <a:noAutofit/>
          </a:bodyP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a:ln>
                  <a:noFill/>
                </a:ln>
                <a:solidFill>
                  <a:srgbClr val="FFFFFF"/>
                </a:solidFill>
                <a:effectLst/>
                <a:uLnTx/>
                <a:uFillTx/>
                <a:cs typeface="Arial" pitchFamily="34" charset="0"/>
              </a:rPr>
              <a:t>Claim Submission</a:t>
            </a:r>
          </a:p>
        </p:txBody>
      </p:sp>
      <p:sp>
        <p:nvSpPr>
          <p:cNvPr id="122" name="TextBox 121">
            <a:extLst>
              <a:ext uri="{FF2B5EF4-FFF2-40B4-BE49-F238E27FC236}">
                <a16:creationId xmlns:a16="http://schemas.microsoft.com/office/drawing/2014/main" id="{78384060-6BDD-486D-B97B-7B703EBAEB18}"/>
              </a:ext>
            </a:extLst>
          </p:cNvPr>
          <p:cNvSpPr txBox="1"/>
          <p:nvPr/>
        </p:nvSpPr>
        <p:spPr>
          <a:xfrm>
            <a:off x="5877197" y="3023270"/>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MetLife </a:t>
            </a:r>
            <a:br>
              <a:rPr lang="en-US" sz="900" dirty="0">
                <a:solidFill>
                  <a:srgbClr val="000000"/>
                </a:solidFill>
                <a:cs typeface="Arial" pitchFamily="34" charset="0"/>
              </a:rPr>
            </a:br>
            <a:r>
              <a:rPr lang="en-US" sz="900" dirty="0">
                <a:solidFill>
                  <a:srgbClr val="000000"/>
                </a:solidFill>
                <a:cs typeface="Arial" pitchFamily="34" charset="0"/>
              </a:rPr>
              <a:t>Claim Specialist engages with employee</a:t>
            </a:r>
          </a:p>
        </p:txBody>
      </p:sp>
      <p:sp>
        <p:nvSpPr>
          <p:cNvPr id="123" name="Oval 122">
            <a:extLst>
              <a:ext uri="{FF2B5EF4-FFF2-40B4-BE49-F238E27FC236}">
                <a16:creationId xmlns:a16="http://schemas.microsoft.com/office/drawing/2014/main" id="{354E20B6-82FC-45B9-ACFE-422BF5417F1B}"/>
              </a:ext>
            </a:extLst>
          </p:cNvPr>
          <p:cNvSpPr>
            <a:spLocks noChangeAspect="1"/>
          </p:cNvSpPr>
          <p:nvPr/>
        </p:nvSpPr>
        <p:spPr>
          <a:xfrm>
            <a:off x="6361989" y="2851678"/>
            <a:ext cx="141758" cy="141758"/>
          </a:xfrm>
          <a:prstGeom prst="ellipse">
            <a:avLst/>
          </a:prstGeom>
          <a:solidFill>
            <a:srgbClr val="0061A0"/>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grpSp>
        <p:nvGrpSpPr>
          <p:cNvPr id="125" name="Group 124">
            <a:extLst>
              <a:ext uri="{FF2B5EF4-FFF2-40B4-BE49-F238E27FC236}">
                <a16:creationId xmlns:a16="http://schemas.microsoft.com/office/drawing/2014/main" id="{46E7FB02-3D5B-4E8F-BF7D-B228D19CA892}"/>
              </a:ext>
            </a:extLst>
          </p:cNvPr>
          <p:cNvGrpSpPr/>
          <p:nvPr/>
        </p:nvGrpSpPr>
        <p:grpSpPr>
          <a:xfrm>
            <a:off x="592225" y="3895540"/>
            <a:ext cx="9868770" cy="2355651"/>
            <a:chOff x="506024" y="1648847"/>
            <a:chExt cx="6092134" cy="2314575"/>
          </a:xfrm>
        </p:grpSpPr>
        <p:sp>
          <p:nvSpPr>
            <p:cNvPr id="126" name="Text Placeholder 9">
              <a:extLst>
                <a:ext uri="{FF2B5EF4-FFF2-40B4-BE49-F238E27FC236}">
                  <a16:creationId xmlns:a16="http://schemas.microsoft.com/office/drawing/2014/main" id="{7F9AD89E-E002-4E72-A844-D380B330A7E1}"/>
                </a:ext>
              </a:extLst>
            </p:cNvPr>
            <p:cNvSpPr txBox="1">
              <a:spLocks/>
            </p:cNvSpPr>
            <p:nvPr/>
          </p:nvSpPr>
          <p:spPr>
            <a:xfrm>
              <a:off x="506024" y="1722150"/>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dirty="0">
                  <a:solidFill>
                    <a:schemeClr val="accent2"/>
                  </a:solidFill>
                  <a:ea typeface="Georgia Bold" charset="0"/>
                  <a:cs typeface="Georgia Bold" charset="0"/>
                </a:rPr>
                <a:t>Employee</a:t>
              </a:r>
            </a:p>
          </p:txBody>
        </p:sp>
        <p:sp>
          <p:nvSpPr>
            <p:cNvPr id="127" name="Text Placeholder 11">
              <a:extLst>
                <a:ext uri="{FF2B5EF4-FFF2-40B4-BE49-F238E27FC236}">
                  <a16:creationId xmlns:a16="http://schemas.microsoft.com/office/drawing/2014/main" id="{41858286-2850-40B4-BAA3-09C9D0B0CE83}"/>
                </a:ext>
              </a:extLst>
            </p:cNvPr>
            <p:cNvSpPr txBox="1">
              <a:spLocks/>
            </p:cNvSpPr>
            <p:nvPr/>
          </p:nvSpPr>
          <p:spPr>
            <a:xfrm>
              <a:off x="2553724" y="1722150"/>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dirty="0">
                  <a:solidFill>
                    <a:schemeClr val="accent2"/>
                  </a:solidFill>
                  <a:ea typeface="Georgia Bold" charset="0"/>
                  <a:cs typeface="Georgia Bold" charset="0"/>
                </a:rPr>
                <a:t>Agency Coordinator</a:t>
              </a:r>
            </a:p>
          </p:txBody>
        </p:sp>
        <p:sp>
          <p:nvSpPr>
            <p:cNvPr id="128" name="Text Placeholder 13">
              <a:extLst>
                <a:ext uri="{FF2B5EF4-FFF2-40B4-BE49-F238E27FC236}">
                  <a16:creationId xmlns:a16="http://schemas.microsoft.com/office/drawing/2014/main" id="{EB387092-9C04-4466-90DB-807F9460DA81}"/>
                </a:ext>
              </a:extLst>
            </p:cNvPr>
            <p:cNvSpPr txBox="1">
              <a:spLocks/>
            </p:cNvSpPr>
            <p:nvPr/>
          </p:nvSpPr>
          <p:spPr>
            <a:xfrm>
              <a:off x="4684776" y="1722150"/>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a:solidFill>
                    <a:schemeClr val="accent2"/>
                  </a:solidFill>
                  <a:ea typeface="Georgia Bold" charset="0"/>
                  <a:cs typeface="Georgia Bold" charset="0"/>
                </a:rPr>
                <a:t>MetLife</a:t>
              </a:r>
            </a:p>
          </p:txBody>
        </p:sp>
        <p:sp>
          <p:nvSpPr>
            <p:cNvPr id="130" name="Text Placeholder 17">
              <a:extLst>
                <a:ext uri="{FF2B5EF4-FFF2-40B4-BE49-F238E27FC236}">
                  <a16:creationId xmlns:a16="http://schemas.microsoft.com/office/drawing/2014/main" id="{503885A2-8BA4-4192-A78C-7935F3FFFB6D}"/>
                </a:ext>
              </a:extLst>
            </p:cNvPr>
            <p:cNvSpPr txBox="1">
              <a:spLocks/>
            </p:cNvSpPr>
            <p:nvPr/>
          </p:nvSpPr>
          <p:spPr>
            <a:xfrm>
              <a:off x="506024" y="2102753"/>
              <a:ext cx="1913382" cy="1860669"/>
            </a:xfrm>
            <a:prstGeom prst="rect">
              <a:avLst/>
            </a:prstGeom>
          </p:spPr>
          <p:txBody>
            <a:bodyPr vert="horz" lIns="68580" tIns="0" rIns="68580" bIns="0" rtlCol="0">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Reports new LTD claim to:</a:t>
              </a:r>
            </a:p>
            <a:p>
              <a:pPr marL="228600" indent="-109538" algn="l">
                <a:lnSpc>
                  <a:spcPct val="100000"/>
                </a:lnSpc>
                <a:spcBef>
                  <a:spcPts val="0"/>
                </a:spcBef>
                <a:buFont typeface="Arial" panose="020B0604020202020204" pitchFamily="34" charset="0"/>
                <a:buChar char="•"/>
              </a:pPr>
              <a:r>
                <a:rPr lang="en-US" sz="900" dirty="0">
                  <a:latin typeface="+mn-lt"/>
                </a:rPr>
                <a:t>Employer through normal procedures</a:t>
              </a:r>
            </a:p>
            <a:p>
              <a:pPr marL="228600" indent="-109538" algn="l">
                <a:lnSpc>
                  <a:spcPct val="100000"/>
                </a:lnSpc>
                <a:spcBef>
                  <a:spcPts val="0"/>
                </a:spcBef>
                <a:buFont typeface="Arial" panose="020B0604020202020204" pitchFamily="34" charset="0"/>
                <a:buChar char="•"/>
              </a:pPr>
              <a:r>
                <a:rPr lang="en-US" sz="900" dirty="0">
                  <a:latin typeface="+mn-lt"/>
                </a:rPr>
                <a:t>MetLife via phone at 1-877-355-6277, approximately 8 weeks after disability commenced</a:t>
              </a:r>
            </a:p>
            <a:p>
              <a:pPr lvl="1" algn="l">
                <a:lnSpc>
                  <a:spcPct val="100000"/>
                </a:lnSpc>
                <a:spcBef>
                  <a:spcPts val="0"/>
                </a:spcBef>
                <a:spcAft>
                  <a:spcPts val="0"/>
                </a:spcAft>
                <a:buClrTx/>
                <a:buSzTx/>
                <a:buNone/>
                <a:defRPr/>
              </a:pPr>
              <a:r>
                <a:rPr lang="en-US" altLang="en-US" sz="900" dirty="0">
                  <a:latin typeface="+mn-lt"/>
                </a:rPr>
                <a:t>Provides: </a:t>
              </a:r>
            </a:p>
            <a:p>
              <a:pPr marL="228600" lvl="1" indent="-109538" algn="l">
                <a:lnSpc>
                  <a:spcPct val="100000"/>
                </a:lnSpc>
                <a:spcBef>
                  <a:spcPts val="0"/>
                </a:spcBef>
                <a:buClr>
                  <a:schemeClr val="accent1"/>
                </a:buClr>
                <a:buFont typeface="Arial" panose="020B0604020202020204" pitchFamily="34" charset="0"/>
                <a:buChar char="•"/>
                <a:defRPr/>
              </a:pPr>
              <a:r>
                <a:rPr lang="en-US" altLang="en-US" sz="900" dirty="0">
                  <a:latin typeface="+mn-lt"/>
                </a:rPr>
                <a:t>Signed copy of Authorization to MetLife and Health Care Provider for LTD</a:t>
              </a:r>
            </a:p>
            <a:p>
              <a:pPr marL="228600" lvl="1" indent="-109538" algn="l">
                <a:lnSpc>
                  <a:spcPct val="100000"/>
                </a:lnSpc>
                <a:spcBef>
                  <a:spcPts val="0"/>
                </a:spcBef>
                <a:buClr>
                  <a:schemeClr val="accent1"/>
                </a:buClr>
                <a:buFont typeface="Arial" panose="020B0604020202020204" pitchFamily="34" charset="0"/>
                <a:buChar char="•"/>
                <a:defRPr/>
              </a:pPr>
              <a:r>
                <a:rPr lang="en-US" altLang="en-US" sz="900" dirty="0">
                  <a:latin typeface="+mn-lt"/>
                </a:rPr>
                <a:t>Completed LTD packet to MetLife </a:t>
              </a:r>
            </a:p>
            <a:p>
              <a:pPr marL="228600" lvl="1" indent="-109538" algn="l">
                <a:lnSpc>
                  <a:spcPct val="100000"/>
                </a:lnSpc>
                <a:spcBef>
                  <a:spcPts val="0"/>
                </a:spcBef>
                <a:buClr>
                  <a:schemeClr val="accent1"/>
                </a:buClr>
                <a:buFont typeface="Arial" panose="020B0604020202020204" pitchFamily="34" charset="0"/>
                <a:buChar char="•"/>
                <a:defRPr/>
              </a:pPr>
              <a:r>
                <a:rPr lang="en-US" altLang="en-US" sz="900" dirty="0">
                  <a:latin typeface="+mn-lt"/>
                </a:rPr>
                <a:t>Pay information from other income sources (Workers Compensation, Social Security)</a:t>
              </a:r>
            </a:p>
            <a:p>
              <a:pPr lvl="1" algn="l">
                <a:lnSpc>
                  <a:spcPct val="100000"/>
                </a:lnSpc>
                <a:spcBef>
                  <a:spcPts val="0"/>
                </a:spcBef>
                <a:spcAft>
                  <a:spcPts val="0"/>
                </a:spcAft>
                <a:buClrTx/>
                <a:buSzTx/>
                <a:buNone/>
                <a:defRPr/>
              </a:pPr>
              <a:r>
                <a:rPr lang="en-US" sz="900" dirty="0">
                  <a:latin typeface="+mn-lt"/>
                </a:rPr>
                <a:t>Follows-up with the health care provider to ensure documentation is submitted to MetLife promptly</a:t>
              </a:r>
            </a:p>
            <a:p>
              <a:pPr marL="228600" lvl="0" indent="-109538" algn="l">
                <a:lnSpc>
                  <a:spcPct val="100000"/>
                </a:lnSpc>
                <a:spcBef>
                  <a:spcPts val="0"/>
                </a:spcBef>
                <a:spcAft>
                  <a:spcPts val="0"/>
                </a:spcAft>
                <a:buClrTx/>
                <a:buSzTx/>
                <a:buFont typeface="Arial" panose="020B0604020202020204" pitchFamily="34" charset="0"/>
                <a:buChar char="•"/>
              </a:pPr>
              <a:endParaRPr lang="en-US" sz="900" dirty="0">
                <a:solidFill>
                  <a:srgbClr val="595959"/>
                </a:solidFill>
                <a:latin typeface="Arial"/>
              </a:endParaRPr>
            </a:p>
          </p:txBody>
        </p:sp>
        <p:grpSp>
          <p:nvGrpSpPr>
            <p:cNvPr id="134" name="Group 133">
              <a:extLst>
                <a:ext uri="{FF2B5EF4-FFF2-40B4-BE49-F238E27FC236}">
                  <a16:creationId xmlns:a16="http://schemas.microsoft.com/office/drawing/2014/main" id="{1006512F-7A36-4D5D-9277-619256B5C5DE}"/>
                </a:ext>
              </a:extLst>
            </p:cNvPr>
            <p:cNvGrpSpPr/>
            <p:nvPr/>
          </p:nvGrpSpPr>
          <p:grpSpPr>
            <a:xfrm>
              <a:off x="2445182" y="1648847"/>
              <a:ext cx="2117352" cy="2314575"/>
              <a:chOff x="4239228" y="1852256"/>
              <a:chExt cx="3733832" cy="4495800"/>
            </a:xfrm>
          </p:grpSpPr>
          <p:cxnSp>
            <p:nvCxnSpPr>
              <p:cNvPr id="135" name="Straight Connector 134">
                <a:extLst>
                  <a:ext uri="{FF2B5EF4-FFF2-40B4-BE49-F238E27FC236}">
                    <a16:creationId xmlns:a16="http://schemas.microsoft.com/office/drawing/2014/main" id="{2B7E9D7C-A040-4AC0-AA19-1FC3A33BFDBB}"/>
                  </a:ext>
                </a:extLst>
              </p:cNvPr>
              <p:cNvCxnSpPr/>
              <p:nvPr/>
            </p:nvCxnSpPr>
            <p:spPr>
              <a:xfrm>
                <a:off x="4239228" y="1852256"/>
                <a:ext cx="0" cy="4495800"/>
              </a:xfrm>
              <a:prstGeom prst="line">
                <a:avLst/>
              </a:prstGeom>
              <a:ln w="127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A1AAB6CD-D863-4B2C-AA43-535CF1F41B81}"/>
                  </a:ext>
                </a:extLst>
              </p:cNvPr>
              <p:cNvCxnSpPr/>
              <p:nvPr/>
            </p:nvCxnSpPr>
            <p:spPr>
              <a:xfrm>
                <a:off x="7973060" y="1852256"/>
                <a:ext cx="0" cy="4495800"/>
              </a:xfrm>
              <a:prstGeom prst="line">
                <a:avLst/>
              </a:prstGeom>
              <a:ln w="127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138" name="Text Placeholder 17">
            <a:extLst>
              <a:ext uri="{FF2B5EF4-FFF2-40B4-BE49-F238E27FC236}">
                <a16:creationId xmlns:a16="http://schemas.microsoft.com/office/drawing/2014/main" id="{B5A443C8-9373-40AD-8A20-CF0D99F604B9}"/>
              </a:ext>
            </a:extLst>
          </p:cNvPr>
          <p:cNvSpPr txBox="1">
            <a:spLocks/>
          </p:cNvSpPr>
          <p:nvPr/>
        </p:nvSpPr>
        <p:spPr>
          <a:xfrm>
            <a:off x="3909335" y="4357501"/>
            <a:ext cx="3132746" cy="1037262"/>
          </a:xfrm>
          <a:prstGeom prst="rect">
            <a:avLst/>
          </a:prstGeom>
        </p:spPr>
        <p:txBody>
          <a:bodyPr vert="horz" lIns="68580" tIns="0" rIns="68580" bIns="0" rtlCol="0">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Instructs Employee to call MetLife to report the disability approximately 8 weeks after disability commenced</a:t>
            </a:r>
          </a:p>
          <a:p>
            <a:pPr algn="l">
              <a:lnSpc>
                <a:spcPct val="100000"/>
              </a:lnSpc>
              <a:spcBef>
                <a:spcPts val="0"/>
              </a:spcBef>
            </a:pPr>
            <a:r>
              <a:rPr lang="en-US" sz="900" dirty="0">
                <a:latin typeface="+mn-lt"/>
              </a:rPr>
              <a:t>Coordinates work-related injuries or illnesses with Workers Compensation carrier</a:t>
            </a:r>
          </a:p>
          <a:p>
            <a:pPr algn="l">
              <a:lnSpc>
                <a:spcPct val="100000"/>
              </a:lnSpc>
              <a:spcBef>
                <a:spcPts val="0"/>
              </a:spcBef>
            </a:pPr>
            <a:r>
              <a:rPr lang="en-US" sz="900" dirty="0">
                <a:latin typeface="+mn-lt"/>
              </a:rPr>
              <a:t>Provides requested information to MetLife to assist in establishing the claim, as applicable (eligibility information, job description, etc.) </a:t>
            </a:r>
          </a:p>
          <a:p>
            <a:pPr algn="l">
              <a:lnSpc>
                <a:spcPct val="100000"/>
              </a:lnSpc>
              <a:spcBef>
                <a:spcPts val="0"/>
              </a:spcBef>
            </a:pPr>
            <a:r>
              <a:rPr lang="en-US" sz="900" dirty="0">
                <a:latin typeface="+mn-lt"/>
              </a:rPr>
              <a:t>Partners with MetLife to coordinate return-to-work efforts</a:t>
            </a:r>
          </a:p>
          <a:p>
            <a:pPr algn="l">
              <a:lnSpc>
                <a:spcPct val="100000"/>
              </a:lnSpc>
              <a:spcBef>
                <a:spcPts val="0"/>
              </a:spcBef>
            </a:pPr>
            <a:r>
              <a:rPr lang="en-US" sz="900" dirty="0">
                <a:latin typeface="+mn-lt"/>
              </a:rPr>
              <a:t>Update employee’s job status to LTD </a:t>
            </a:r>
          </a:p>
        </p:txBody>
      </p:sp>
      <p:sp>
        <p:nvSpPr>
          <p:cNvPr id="139" name="Text Placeholder 17">
            <a:extLst>
              <a:ext uri="{FF2B5EF4-FFF2-40B4-BE49-F238E27FC236}">
                <a16:creationId xmlns:a16="http://schemas.microsoft.com/office/drawing/2014/main" id="{A95E7371-585F-4885-8DC3-AAC6654E0BDF}"/>
              </a:ext>
            </a:extLst>
          </p:cNvPr>
          <p:cNvSpPr txBox="1">
            <a:spLocks/>
          </p:cNvSpPr>
          <p:nvPr/>
        </p:nvSpPr>
        <p:spPr>
          <a:xfrm>
            <a:off x="7361469" y="4365985"/>
            <a:ext cx="3740634" cy="1351323"/>
          </a:xfrm>
          <a:prstGeom prst="rect">
            <a:avLst/>
          </a:prstGeom>
        </p:spPr>
        <p:txBody>
          <a:bodyPr vert="horz" lIns="68580" tIns="0" rIns="68580" bIns="0" rtlCol="0" anchor="t">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Establishes the claim</a:t>
            </a:r>
          </a:p>
          <a:p>
            <a:pPr algn="l">
              <a:lnSpc>
                <a:spcPct val="100000"/>
              </a:lnSpc>
              <a:spcBef>
                <a:spcPts val="0"/>
              </a:spcBef>
            </a:pPr>
            <a:r>
              <a:rPr lang="en-US" sz="900" dirty="0">
                <a:latin typeface="+mn-lt"/>
              </a:rPr>
              <a:t>Conducts Employee LTD interview and sends LTD claim packet</a:t>
            </a:r>
          </a:p>
          <a:p>
            <a:pPr marL="228600" indent="-109220" algn="l">
              <a:lnSpc>
                <a:spcPct val="100000"/>
              </a:lnSpc>
              <a:spcBef>
                <a:spcPts val="0"/>
              </a:spcBef>
              <a:buFont typeface="Arial" panose="020B0604020202020204" pitchFamily="34" charset="0"/>
              <a:buChar char="•"/>
            </a:pPr>
            <a:r>
              <a:rPr lang="en-US" sz="900" dirty="0">
                <a:latin typeface="+mn-lt"/>
              </a:rPr>
              <a:t>shares plan and process information </a:t>
            </a:r>
            <a:endParaRPr lang="en-US" sz="900" dirty="0">
              <a:latin typeface="+mn-lt"/>
              <a:cs typeface="Arial"/>
            </a:endParaRPr>
          </a:p>
          <a:p>
            <a:pPr marL="228600" indent="-109220" algn="l">
              <a:lnSpc>
                <a:spcPct val="100000"/>
              </a:lnSpc>
              <a:spcBef>
                <a:spcPts val="0"/>
              </a:spcBef>
              <a:buFont typeface="Arial" panose="020B0604020202020204" pitchFamily="34" charset="0"/>
              <a:buChar char="•"/>
            </a:pPr>
            <a:r>
              <a:rPr lang="en-US" sz="900" dirty="0">
                <a:latin typeface="+mn-lt"/>
              </a:rPr>
              <a:t>discusses return-to-work potential</a:t>
            </a:r>
            <a:endParaRPr lang="en-US" sz="900" dirty="0">
              <a:latin typeface="+mn-lt"/>
              <a:cs typeface="Arial"/>
            </a:endParaRPr>
          </a:p>
          <a:p>
            <a:pPr marL="228600" indent="-109220" algn="l">
              <a:lnSpc>
                <a:spcPct val="100000"/>
              </a:lnSpc>
              <a:spcBef>
                <a:spcPts val="0"/>
              </a:spcBef>
              <a:buFont typeface="Arial" panose="020B0604020202020204" pitchFamily="34" charset="0"/>
              <a:buChar char="•"/>
            </a:pPr>
            <a:r>
              <a:rPr lang="en-US" sz="900" dirty="0">
                <a:latin typeface="+mn-lt"/>
              </a:rPr>
              <a:t>discusses next steps and sets expectations</a:t>
            </a:r>
            <a:endParaRPr lang="en-US" sz="900" dirty="0">
              <a:latin typeface="+mn-lt"/>
              <a:cs typeface="Arial"/>
            </a:endParaRPr>
          </a:p>
          <a:p>
            <a:pPr marL="228600" indent="-109220" algn="l">
              <a:lnSpc>
                <a:spcPct val="100000"/>
              </a:lnSpc>
              <a:spcBef>
                <a:spcPts val="0"/>
              </a:spcBef>
              <a:buFont typeface="Arial" panose="020B0604020202020204" pitchFamily="34" charset="0"/>
              <a:buChar char="•"/>
            </a:pPr>
            <a:r>
              <a:rPr lang="en-US" sz="900" dirty="0">
                <a:latin typeface="+mn-lt"/>
              </a:rPr>
              <a:t>requests assistance obtaining medical, if needed </a:t>
            </a:r>
          </a:p>
          <a:p>
            <a:pPr algn="l">
              <a:lnSpc>
                <a:spcPct val="100000"/>
              </a:lnSpc>
              <a:spcBef>
                <a:spcPts val="0"/>
              </a:spcBef>
            </a:pPr>
            <a:r>
              <a:rPr lang="en-US" sz="900" dirty="0">
                <a:latin typeface="+mn-lt"/>
              </a:rPr>
              <a:t>Reviews LTD plan provisions and verifies Employee Eligibility</a:t>
            </a:r>
          </a:p>
          <a:p>
            <a:pPr algn="l">
              <a:lnSpc>
                <a:spcPct val="100000"/>
              </a:lnSpc>
              <a:spcBef>
                <a:spcPts val="0"/>
              </a:spcBef>
            </a:pPr>
            <a:r>
              <a:rPr lang="en-US" sz="900" dirty="0">
                <a:latin typeface="+mn-lt"/>
              </a:rPr>
              <a:t>Creates and updates action plan, as applicable  </a:t>
            </a:r>
          </a:p>
          <a:p>
            <a:pPr lvl="0" algn="l">
              <a:lnSpc>
                <a:spcPct val="100000"/>
              </a:lnSpc>
              <a:spcBef>
                <a:spcPts val="0"/>
              </a:spcBef>
              <a:buClr>
                <a:srgbClr val="0061A0"/>
              </a:buClr>
              <a:defRPr/>
            </a:pPr>
            <a:r>
              <a:rPr lang="en-US" sz="900" dirty="0">
                <a:solidFill>
                  <a:srgbClr val="000000">
                    <a:lumMod val="65000"/>
                    <a:lumOff val="35000"/>
                  </a:srgbClr>
                </a:solidFill>
                <a:latin typeface="Arial"/>
              </a:rPr>
              <a:t>Utilizes clinical resources, as needed</a:t>
            </a:r>
          </a:p>
          <a:p>
            <a:pPr lvl="0" algn="l">
              <a:lnSpc>
                <a:spcPct val="100000"/>
              </a:lnSpc>
              <a:spcBef>
                <a:spcPts val="0"/>
              </a:spcBef>
              <a:buClr>
                <a:srgbClr val="0061A0"/>
              </a:buClr>
            </a:pPr>
            <a:r>
              <a:rPr lang="en-US" sz="900" dirty="0">
                <a:solidFill>
                  <a:srgbClr val="000000">
                    <a:lumMod val="65000"/>
                    <a:lumOff val="35000"/>
                  </a:srgbClr>
                </a:solidFill>
                <a:latin typeface="Arial"/>
              </a:rPr>
              <a:t>Partners with Employee and Employer for return-to-work opportunities</a:t>
            </a:r>
          </a:p>
        </p:txBody>
      </p:sp>
      <p:sp>
        <p:nvSpPr>
          <p:cNvPr id="4" name="Rectangle 3">
            <a:extLst>
              <a:ext uri="{FF2B5EF4-FFF2-40B4-BE49-F238E27FC236}">
                <a16:creationId xmlns:a16="http://schemas.microsoft.com/office/drawing/2014/main" id="{463E3FBF-2BBA-4E26-87CC-5037FD90E355}"/>
              </a:ext>
            </a:extLst>
          </p:cNvPr>
          <p:cNvSpPr/>
          <p:nvPr/>
        </p:nvSpPr>
        <p:spPr>
          <a:xfrm>
            <a:off x="3909335" y="6400800"/>
            <a:ext cx="3099526" cy="369332"/>
          </a:xfrm>
          <a:prstGeom prst="rect">
            <a:avLst/>
          </a:prstGeom>
        </p:spPr>
        <p:txBody>
          <a:bodyPr wrap="square">
            <a:spAutoFit/>
          </a:bodyPr>
          <a:lstStyle/>
          <a:p>
            <a:r>
              <a:rPr lang="en-US" sz="900" dirty="0">
                <a:solidFill>
                  <a:srgbClr val="0061A0"/>
                </a:solidFill>
              </a:rPr>
              <a:t>Note: </a:t>
            </a:r>
            <a:r>
              <a:rPr lang="en-US" sz="900" dirty="0" err="1">
                <a:solidFill>
                  <a:srgbClr val="0061A0"/>
                </a:solidFill>
              </a:rPr>
              <a:t>MyBenefits</a:t>
            </a:r>
            <a:r>
              <a:rPr lang="en-US" sz="900" dirty="0">
                <a:solidFill>
                  <a:srgbClr val="0061A0"/>
                </a:solidFill>
              </a:rPr>
              <a:t> may be accessed at any time for status information.</a:t>
            </a:r>
          </a:p>
        </p:txBody>
      </p:sp>
    </p:spTree>
    <p:extLst>
      <p:ext uri="{BB962C8B-B14F-4D97-AF65-F5344CB8AC3E}">
        <p14:creationId xmlns:p14="http://schemas.microsoft.com/office/powerpoint/2010/main" val="17964099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Thoughtful evaluation and review</a:t>
            </a:r>
          </a:p>
        </p:txBody>
      </p:sp>
      <p:sp>
        <p:nvSpPr>
          <p:cNvPr id="3" name="Content Placeholder 2"/>
          <p:cNvSpPr>
            <a:spLocks noGrp="1"/>
          </p:cNvSpPr>
          <p:nvPr>
            <p:ph sz="quarter" idx="10"/>
          </p:nvPr>
        </p:nvSpPr>
        <p:spPr>
          <a:xfrm>
            <a:off x="457200" y="953581"/>
            <a:ext cx="10003794" cy="585790"/>
          </a:xfrm>
        </p:spPr>
        <p:txBody>
          <a:bodyPr/>
          <a:lstStyle/>
          <a:p>
            <a:r>
              <a:rPr lang="en-US" b="0" dirty="0"/>
              <a:t>We’ll always look to find the best course of action for each employee</a:t>
            </a:r>
          </a:p>
        </p:txBody>
      </p:sp>
      <p:grpSp>
        <p:nvGrpSpPr>
          <p:cNvPr id="125" name="Group 124">
            <a:extLst>
              <a:ext uri="{FF2B5EF4-FFF2-40B4-BE49-F238E27FC236}">
                <a16:creationId xmlns:a16="http://schemas.microsoft.com/office/drawing/2014/main" id="{46E7FB02-3D5B-4E8F-BF7D-B228D19CA892}"/>
              </a:ext>
            </a:extLst>
          </p:cNvPr>
          <p:cNvGrpSpPr/>
          <p:nvPr/>
        </p:nvGrpSpPr>
        <p:grpSpPr>
          <a:xfrm>
            <a:off x="771053" y="3902869"/>
            <a:ext cx="9669803" cy="2355651"/>
            <a:chOff x="199273" y="1648847"/>
            <a:chExt cx="6209840" cy="2314575"/>
          </a:xfrm>
        </p:grpSpPr>
        <p:sp>
          <p:nvSpPr>
            <p:cNvPr id="126" name="Text Placeholder 9">
              <a:extLst>
                <a:ext uri="{FF2B5EF4-FFF2-40B4-BE49-F238E27FC236}">
                  <a16:creationId xmlns:a16="http://schemas.microsoft.com/office/drawing/2014/main" id="{7F9AD89E-E002-4E72-A844-D380B330A7E1}"/>
                </a:ext>
              </a:extLst>
            </p:cNvPr>
            <p:cNvSpPr txBox="1">
              <a:spLocks/>
            </p:cNvSpPr>
            <p:nvPr/>
          </p:nvSpPr>
          <p:spPr>
            <a:xfrm>
              <a:off x="199273" y="1722147"/>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a:solidFill>
                    <a:schemeClr val="accent2"/>
                  </a:solidFill>
                  <a:ea typeface="Georgia Bold" charset="0"/>
                  <a:cs typeface="Georgia Bold" charset="0"/>
                </a:rPr>
                <a:t>Employee</a:t>
              </a:r>
            </a:p>
          </p:txBody>
        </p:sp>
        <p:sp>
          <p:nvSpPr>
            <p:cNvPr id="127" name="Text Placeholder 11">
              <a:extLst>
                <a:ext uri="{FF2B5EF4-FFF2-40B4-BE49-F238E27FC236}">
                  <a16:creationId xmlns:a16="http://schemas.microsoft.com/office/drawing/2014/main" id="{41858286-2850-40B4-BAA3-09C9D0B0CE83}"/>
                </a:ext>
              </a:extLst>
            </p:cNvPr>
            <p:cNvSpPr txBox="1">
              <a:spLocks/>
            </p:cNvSpPr>
            <p:nvPr/>
          </p:nvSpPr>
          <p:spPr>
            <a:xfrm>
              <a:off x="2124937" y="1722147"/>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dirty="0">
                  <a:solidFill>
                    <a:schemeClr val="accent2"/>
                  </a:solidFill>
                  <a:ea typeface="Georgia Bold" charset="0"/>
                  <a:cs typeface="Georgia Bold" charset="0"/>
                </a:rPr>
                <a:t>Agency Coordinator</a:t>
              </a:r>
            </a:p>
          </p:txBody>
        </p:sp>
        <p:sp>
          <p:nvSpPr>
            <p:cNvPr id="128" name="Text Placeholder 13">
              <a:extLst>
                <a:ext uri="{FF2B5EF4-FFF2-40B4-BE49-F238E27FC236}">
                  <a16:creationId xmlns:a16="http://schemas.microsoft.com/office/drawing/2014/main" id="{EB387092-9C04-4466-90DB-807F9460DA81}"/>
                </a:ext>
              </a:extLst>
            </p:cNvPr>
            <p:cNvSpPr txBox="1">
              <a:spLocks/>
            </p:cNvSpPr>
            <p:nvPr/>
          </p:nvSpPr>
          <p:spPr>
            <a:xfrm>
              <a:off x="4495731" y="1713796"/>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dirty="0">
                  <a:solidFill>
                    <a:schemeClr val="accent2"/>
                  </a:solidFill>
                  <a:ea typeface="Georgia Bold" charset="0"/>
                  <a:cs typeface="Georgia Bold" charset="0"/>
                </a:rPr>
                <a:t>MetLife</a:t>
              </a:r>
            </a:p>
          </p:txBody>
        </p:sp>
        <p:sp>
          <p:nvSpPr>
            <p:cNvPr id="130" name="Text Placeholder 17">
              <a:extLst>
                <a:ext uri="{FF2B5EF4-FFF2-40B4-BE49-F238E27FC236}">
                  <a16:creationId xmlns:a16="http://schemas.microsoft.com/office/drawing/2014/main" id="{503885A2-8BA4-4192-A78C-7935F3FFFB6D}"/>
                </a:ext>
              </a:extLst>
            </p:cNvPr>
            <p:cNvSpPr txBox="1">
              <a:spLocks/>
            </p:cNvSpPr>
            <p:nvPr/>
          </p:nvSpPr>
          <p:spPr>
            <a:xfrm>
              <a:off x="270059" y="2102753"/>
              <a:ext cx="1772426" cy="1019175"/>
            </a:xfrm>
            <a:prstGeom prst="rect">
              <a:avLst/>
            </a:prstGeom>
          </p:spPr>
          <p:txBody>
            <a:bodyPr vert="horz" lIns="68580" tIns="0" rIns="68580" bIns="0" rtlCol="0">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Partners with MetLife to obtain medical information</a:t>
              </a:r>
            </a:p>
            <a:p>
              <a:pPr algn="l">
                <a:lnSpc>
                  <a:spcPct val="100000"/>
                </a:lnSpc>
                <a:spcBef>
                  <a:spcPts val="0"/>
                </a:spcBef>
              </a:pPr>
              <a:r>
                <a:rPr lang="en-US" sz="900" dirty="0">
                  <a:latin typeface="+mn-lt"/>
                </a:rPr>
                <a:t>Follows up with health care provider to ensure ongoing medical documentation is submitted to MetLife timely</a:t>
              </a:r>
            </a:p>
            <a:p>
              <a:pPr algn="l">
                <a:lnSpc>
                  <a:spcPct val="100000"/>
                </a:lnSpc>
                <a:spcBef>
                  <a:spcPts val="0"/>
                </a:spcBef>
              </a:pPr>
              <a:r>
                <a:rPr lang="en-US" sz="900" dirty="0">
                  <a:latin typeface="+mn-lt"/>
                </a:rPr>
                <a:t>Works with MetLife and Employer on accommodated and/or gradual return-to-work opportunities</a:t>
              </a:r>
            </a:p>
          </p:txBody>
        </p:sp>
        <p:grpSp>
          <p:nvGrpSpPr>
            <p:cNvPr id="134" name="Group 133">
              <a:extLst>
                <a:ext uri="{FF2B5EF4-FFF2-40B4-BE49-F238E27FC236}">
                  <a16:creationId xmlns:a16="http://schemas.microsoft.com/office/drawing/2014/main" id="{1006512F-7A36-4D5D-9277-619256B5C5DE}"/>
                </a:ext>
              </a:extLst>
            </p:cNvPr>
            <p:cNvGrpSpPr/>
            <p:nvPr/>
          </p:nvGrpSpPr>
          <p:grpSpPr>
            <a:xfrm>
              <a:off x="2172584" y="1648847"/>
              <a:ext cx="2053521" cy="2314575"/>
              <a:chOff x="3758530" y="1852256"/>
              <a:chExt cx="3621271" cy="4495800"/>
            </a:xfrm>
          </p:grpSpPr>
          <p:cxnSp>
            <p:nvCxnSpPr>
              <p:cNvPr id="135" name="Straight Connector 134">
                <a:extLst>
                  <a:ext uri="{FF2B5EF4-FFF2-40B4-BE49-F238E27FC236}">
                    <a16:creationId xmlns:a16="http://schemas.microsoft.com/office/drawing/2014/main" id="{2B7E9D7C-A040-4AC0-AA19-1FC3A33BFDBB}"/>
                  </a:ext>
                </a:extLst>
              </p:cNvPr>
              <p:cNvCxnSpPr/>
              <p:nvPr/>
            </p:nvCxnSpPr>
            <p:spPr>
              <a:xfrm>
                <a:off x="3758530" y="1852256"/>
                <a:ext cx="0" cy="4495800"/>
              </a:xfrm>
              <a:prstGeom prst="line">
                <a:avLst/>
              </a:prstGeom>
              <a:ln w="127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A1AAB6CD-D863-4B2C-AA43-535CF1F41B81}"/>
                  </a:ext>
                </a:extLst>
              </p:cNvPr>
              <p:cNvCxnSpPr/>
              <p:nvPr/>
            </p:nvCxnSpPr>
            <p:spPr>
              <a:xfrm>
                <a:off x="7379801" y="1852256"/>
                <a:ext cx="0" cy="4495800"/>
              </a:xfrm>
              <a:prstGeom prst="line">
                <a:avLst/>
              </a:prstGeom>
              <a:ln w="127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138" name="Text Placeholder 17">
            <a:extLst>
              <a:ext uri="{FF2B5EF4-FFF2-40B4-BE49-F238E27FC236}">
                <a16:creationId xmlns:a16="http://schemas.microsoft.com/office/drawing/2014/main" id="{B5A443C8-9373-40AD-8A20-CF0D99F604B9}"/>
              </a:ext>
            </a:extLst>
          </p:cNvPr>
          <p:cNvSpPr txBox="1">
            <a:spLocks/>
          </p:cNvSpPr>
          <p:nvPr/>
        </p:nvSpPr>
        <p:spPr>
          <a:xfrm>
            <a:off x="4010779" y="4348828"/>
            <a:ext cx="2979470" cy="1546934"/>
          </a:xfrm>
          <a:prstGeom prst="rect">
            <a:avLst/>
          </a:prstGeom>
        </p:spPr>
        <p:txBody>
          <a:bodyPr vert="horz" lIns="68580" tIns="0" rIns="68580" bIns="0" rtlCol="0">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Partners with MetLife and Employee on accommodated and/or gradual return-to-work opportunities</a:t>
            </a:r>
          </a:p>
          <a:p>
            <a:pPr algn="l">
              <a:lnSpc>
                <a:spcPct val="100000"/>
              </a:lnSpc>
              <a:spcBef>
                <a:spcPts val="0"/>
              </a:spcBef>
            </a:pPr>
            <a:endParaRPr lang="en-US" sz="900" dirty="0">
              <a:highlight>
                <a:srgbClr val="FFFF00"/>
              </a:highlight>
              <a:latin typeface="+mn-lt"/>
            </a:endParaRPr>
          </a:p>
          <a:p>
            <a:pPr algn="l">
              <a:lnSpc>
                <a:spcPct val="100000"/>
              </a:lnSpc>
              <a:spcBef>
                <a:spcPts val="0"/>
              </a:spcBef>
            </a:pPr>
            <a:endParaRPr lang="en-US" sz="900" dirty="0">
              <a:latin typeface="+mn-lt"/>
            </a:endParaRPr>
          </a:p>
          <a:p>
            <a:pPr algn="l">
              <a:lnSpc>
                <a:spcPct val="100000"/>
              </a:lnSpc>
              <a:spcBef>
                <a:spcPts val="0"/>
              </a:spcBef>
            </a:pPr>
            <a:endParaRPr lang="en-US" sz="900" dirty="0">
              <a:latin typeface="+mn-lt"/>
            </a:endParaRPr>
          </a:p>
          <a:p>
            <a:pPr algn="l">
              <a:lnSpc>
                <a:spcPct val="100000"/>
              </a:lnSpc>
              <a:spcBef>
                <a:spcPts val="0"/>
              </a:spcBef>
            </a:pPr>
            <a:endParaRPr lang="en-US" sz="900" dirty="0">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r>
              <a:rPr lang="en-US" sz="900" dirty="0">
                <a:solidFill>
                  <a:srgbClr val="0061A0"/>
                </a:solidFill>
                <a:latin typeface="+mn-lt"/>
              </a:rPr>
              <a:t>Note: </a:t>
            </a:r>
            <a:r>
              <a:rPr lang="en-US" sz="900" dirty="0" err="1">
                <a:solidFill>
                  <a:srgbClr val="0061A0"/>
                </a:solidFill>
                <a:latin typeface="+mn-lt"/>
              </a:rPr>
              <a:t>MyBenefits</a:t>
            </a:r>
            <a:r>
              <a:rPr lang="en-US" sz="900" dirty="0">
                <a:solidFill>
                  <a:srgbClr val="0061A0"/>
                </a:solidFill>
                <a:latin typeface="+mn-lt"/>
              </a:rPr>
              <a:t> may be accessed at any time for status information.</a:t>
            </a:r>
          </a:p>
          <a:p>
            <a:pPr algn="l">
              <a:lnSpc>
                <a:spcPct val="100000"/>
              </a:lnSpc>
              <a:spcBef>
                <a:spcPts val="0"/>
              </a:spcBef>
            </a:pPr>
            <a:endParaRPr lang="en-US" sz="900" dirty="0">
              <a:latin typeface="+mn-lt"/>
            </a:endParaRPr>
          </a:p>
        </p:txBody>
      </p:sp>
      <p:sp>
        <p:nvSpPr>
          <p:cNvPr id="139" name="Text Placeholder 17">
            <a:extLst>
              <a:ext uri="{FF2B5EF4-FFF2-40B4-BE49-F238E27FC236}">
                <a16:creationId xmlns:a16="http://schemas.microsoft.com/office/drawing/2014/main" id="{A95E7371-585F-4885-8DC3-AAC6654E0BDF}"/>
              </a:ext>
            </a:extLst>
          </p:cNvPr>
          <p:cNvSpPr txBox="1">
            <a:spLocks/>
          </p:cNvSpPr>
          <p:nvPr/>
        </p:nvSpPr>
        <p:spPr>
          <a:xfrm>
            <a:off x="7287542" y="4348828"/>
            <a:ext cx="5063652" cy="1037262"/>
          </a:xfrm>
          <a:prstGeom prst="rect">
            <a:avLst/>
          </a:prstGeom>
        </p:spPr>
        <p:txBody>
          <a:bodyPr vert="horz" lIns="68580" tIns="0" rIns="68580" bIns="0" rtlCol="0" anchor="t">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indent="0" algn="l">
              <a:lnSpc>
                <a:spcPct val="100000"/>
              </a:lnSpc>
              <a:spcBef>
                <a:spcPts val="0"/>
              </a:spcBef>
              <a:buClr>
                <a:srgbClr val="0061A0"/>
              </a:buClr>
              <a:buNone/>
              <a:defRPr/>
            </a:pPr>
            <a:r>
              <a:rPr lang="en-US" sz="900" dirty="0">
                <a:solidFill>
                  <a:srgbClr val="000000">
                    <a:lumMod val="65000"/>
                    <a:lumOff val="35000"/>
                  </a:srgbClr>
                </a:solidFill>
                <a:latin typeface="Arial"/>
              </a:rPr>
              <a:t>Utilize clinical resources, as needed</a:t>
            </a:r>
          </a:p>
          <a:p>
            <a:pPr indent="0" algn="l">
              <a:lnSpc>
                <a:spcPct val="100000"/>
              </a:lnSpc>
              <a:spcBef>
                <a:spcPts val="0"/>
              </a:spcBef>
              <a:buClr>
                <a:srgbClr val="0061A0"/>
              </a:buClr>
              <a:buNone/>
              <a:defRPr/>
            </a:pPr>
            <a:r>
              <a:rPr lang="en-US" sz="900" dirty="0">
                <a:solidFill>
                  <a:srgbClr val="000000">
                    <a:lumMod val="65000"/>
                    <a:lumOff val="35000"/>
                  </a:srgbClr>
                </a:solidFill>
                <a:latin typeface="Arial"/>
              </a:rPr>
              <a:t>Makes decision within 5 business from receipt of all relevant information</a:t>
            </a:r>
          </a:p>
          <a:p>
            <a:pPr lvl="0" algn="l">
              <a:lnSpc>
                <a:spcPct val="100000"/>
              </a:lnSpc>
              <a:spcBef>
                <a:spcPts val="0"/>
              </a:spcBef>
              <a:buClr>
                <a:srgbClr val="0061A0"/>
              </a:buClr>
              <a:defRPr/>
            </a:pPr>
            <a:r>
              <a:rPr lang="en-US" sz="900" dirty="0">
                <a:solidFill>
                  <a:srgbClr val="000000">
                    <a:lumMod val="65000"/>
                    <a:lumOff val="35000"/>
                  </a:srgbClr>
                </a:solidFill>
                <a:latin typeface="Arial"/>
              </a:rPr>
              <a:t>Issues monthly LTD benefit, less any applicable offsets</a:t>
            </a:r>
          </a:p>
          <a:p>
            <a:pPr lvl="0" algn="l">
              <a:lnSpc>
                <a:spcPct val="100000"/>
              </a:lnSpc>
              <a:spcBef>
                <a:spcPts val="0"/>
              </a:spcBef>
              <a:buClr>
                <a:srgbClr val="0061A0"/>
              </a:buClr>
              <a:defRPr/>
            </a:pPr>
            <a:r>
              <a:rPr lang="en-US" sz="900" dirty="0">
                <a:solidFill>
                  <a:srgbClr val="000000">
                    <a:lumMod val="65000"/>
                    <a:lumOff val="35000"/>
                  </a:srgbClr>
                </a:solidFill>
                <a:latin typeface="Arial"/>
              </a:rPr>
              <a:t>Provides SS assistance where appropriate</a:t>
            </a:r>
          </a:p>
          <a:p>
            <a:pPr algn="l">
              <a:lnSpc>
                <a:spcPct val="100000"/>
              </a:lnSpc>
              <a:spcBef>
                <a:spcPts val="0"/>
              </a:spcBef>
            </a:pPr>
            <a:r>
              <a:rPr lang="en-US" sz="900" dirty="0">
                <a:solidFill>
                  <a:srgbClr val="000000">
                    <a:lumMod val="65000"/>
                    <a:lumOff val="35000"/>
                  </a:srgbClr>
                </a:solidFill>
                <a:latin typeface="Arial"/>
              </a:rPr>
              <a:t>Partners with Employee and Employer for return-to-work opportunities</a:t>
            </a:r>
          </a:p>
          <a:p>
            <a:pPr algn="l">
              <a:lnSpc>
                <a:spcPct val="100000"/>
              </a:lnSpc>
              <a:spcBef>
                <a:spcPts val="0"/>
              </a:spcBef>
            </a:pPr>
            <a:r>
              <a:rPr lang="en-US" sz="900" dirty="0">
                <a:solidFill>
                  <a:srgbClr val="000000">
                    <a:lumMod val="65000"/>
                    <a:lumOff val="35000"/>
                  </a:srgbClr>
                </a:solidFill>
                <a:latin typeface="Arial"/>
              </a:rPr>
              <a:t>Updates action plan, as applicable</a:t>
            </a:r>
          </a:p>
          <a:p>
            <a:pPr algn="l">
              <a:lnSpc>
                <a:spcPct val="100000"/>
              </a:lnSpc>
              <a:spcBef>
                <a:spcPts val="0"/>
              </a:spcBef>
            </a:pPr>
            <a:r>
              <a:rPr lang="en-US" sz="900" dirty="0">
                <a:latin typeface="+mn-lt"/>
              </a:rPr>
              <a:t>Notifies Employee of claim decision via </a:t>
            </a:r>
            <a:r>
              <a:rPr lang="en-US" sz="900" dirty="0" err="1">
                <a:latin typeface="+mn-lt"/>
              </a:rPr>
              <a:t>MyBenefits</a:t>
            </a:r>
            <a:r>
              <a:rPr lang="en-US" sz="900" dirty="0">
                <a:latin typeface="+mn-lt"/>
              </a:rPr>
              <a:t>, phone and letter</a:t>
            </a:r>
            <a:endParaRPr lang="en-US" sz="900" dirty="0">
              <a:latin typeface="+mn-lt"/>
              <a:cs typeface="Arial"/>
            </a:endParaRPr>
          </a:p>
          <a:p>
            <a:pPr algn="l">
              <a:lnSpc>
                <a:spcPct val="100000"/>
              </a:lnSpc>
              <a:spcBef>
                <a:spcPts val="0"/>
              </a:spcBef>
            </a:pPr>
            <a:r>
              <a:rPr lang="en-US" sz="900" dirty="0">
                <a:latin typeface="+mn-lt"/>
              </a:rPr>
              <a:t>Notifies Employer of claim decision via </a:t>
            </a:r>
            <a:r>
              <a:rPr lang="en-US" sz="900" dirty="0" err="1">
                <a:latin typeface="+mn-lt"/>
              </a:rPr>
              <a:t>MetLink</a:t>
            </a:r>
            <a:endParaRPr lang="en-US" sz="900" dirty="0">
              <a:latin typeface="+mn-lt"/>
            </a:endParaRPr>
          </a:p>
          <a:p>
            <a:pPr algn="l">
              <a:lnSpc>
                <a:spcPct val="100000"/>
              </a:lnSpc>
              <a:spcBef>
                <a:spcPts val="0"/>
              </a:spcBef>
            </a:pPr>
            <a:endParaRPr lang="en-US" sz="900" dirty="0">
              <a:latin typeface="+mn-lt"/>
            </a:endParaRPr>
          </a:p>
        </p:txBody>
      </p:sp>
      <p:cxnSp>
        <p:nvCxnSpPr>
          <p:cNvPr id="39" name="Straight Connector 38">
            <a:extLst>
              <a:ext uri="{FF2B5EF4-FFF2-40B4-BE49-F238E27FC236}">
                <a16:creationId xmlns:a16="http://schemas.microsoft.com/office/drawing/2014/main" id="{BC362D2A-DDDF-4D27-9E67-B23E56203D85}"/>
              </a:ext>
            </a:extLst>
          </p:cNvPr>
          <p:cNvCxnSpPr>
            <a:cxnSpLocks/>
          </p:cNvCxnSpPr>
          <p:nvPr/>
        </p:nvCxnSpPr>
        <p:spPr>
          <a:xfrm>
            <a:off x="4033618" y="2952668"/>
            <a:ext cx="2850958" cy="0"/>
          </a:xfrm>
          <a:prstGeom prst="line">
            <a:avLst/>
          </a:prstGeom>
          <a:noFill/>
          <a:ln w="50800" cap="flat" cmpd="sng" algn="ctr">
            <a:solidFill>
              <a:sysClr val="window" lastClr="FFFFFF">
                <a:lumMod val="85000"/>
              </a:sysClr>
            </a:solidFill>
            <a:prstDash val="solid"/>
            <a:miter lim="800000"/>
          </a:ln>
          <a:effectLst/>
        </p:spPr>
      </p:cxnSp>
      <p:pic>
        <p:nvPicPr>
          <p:cNvPr id="40" name="Picture 39">
            <a:extLst>
              <a:ext uri="{FF2B5EF4-FFF2-40B4-BE49-F238E27FC236}">
                <a16:creationId xmlns:a16="http://schemas.microsoft.com/office/drawing/2014/main" id="{6AEADF1B-9FA5-4C87-A4BD-5F02072DAED3}"/>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200417" y="2261092"/>
            <a:ext cx="499439" cy="499439"/>
          </a:xfrm>
          <a:prstGeom prst="rect">
            <a:avLst/>
          </a:prstGeom>
        </p:spPr>
      </p:pic>
      <p:pic>
        <p:nvPicPr>
          <p:cNvPr id="41" name="Picture 40" descr="A close up of a logo&#10;&#10;Description generated with high confidence">
            <a:extLst>
              <a:ext uri="{FF2B5EF4-FFF2-40B4-BE49-F238E27FC236}">
                <a16:creationId xmlns:a16="http://schemas.microsoft.com/office/drawing/2014/main" id="{F92984E3-4E82-4CC6-A5CA-FCAC1D8C99F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061272" y="2244405"/>
            <a:ext cx="514609" cy="514609"/>
          </a:xfrm>
          <a:prstGeom prst="rect">
            <a:avLst/>
          </a:prstGeom>
        </p:spPr>
      </p:pic>
      <p:sp>
        <p:nvSpPr>
          <p:cNvPr id="42" name="Oval 41">
            <a:extLst>
              <a:ext uri="{FF2B5EF4-FFF2-40B4-BE49-F238E27FC236}">
                <a16:creationId xmlns:a16="http://schemas.microsoft.com/office/drawing/2014/main" id="{2EAB6A09-BD94-4D0C-B695-ECDBA4871203}"/>
              </a:ext>
            </a:extLst>
          </p:cNvPr>
          <p:cNvSpPr>
            <a:spLocks noChangeAspect="1"/>
          </p:cNvSpPr>
          <p:nvPr/>
        </p:nvSpPr>
        <p:spPr>
          <a:xfrm>
            <a:off x="5358756" y="2881200"/>
            <a:ext cx="141758" cy="141758"/>
          </a:xfrm>
          <a:prstGeom prst="ellipse">
            <a:avLst/>
          </a:prstGeom>
          <a:solidFill>
            <a:srgbClr val="A4CE4E"/>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43" name="Oval 42">
            <a:extLst>
              <a:ext uri="{FF2B5EF4-FFF2-40B4-BE49-F238E27FC236}">
                <a16:creationId xmlns:a16="http://schemas.microsoft.com/office/drawing/2014/main" id="{4F8603FC-B31C-4BB8-AB70-0F7A48E9278B}"/>
              </a:ext>
            </a:extLst>
          </p:cNvPr>
          <p:cNvSpPr>
            <a:spLocks noChangeAspect="1"/>
          </p:cNvSpPr>
          <p:nvPr/>
        </p:nvSpPr>
        <p:spPr>
          <a:xfrm>
            <a:off x="6196847" y="2881789"/>
            <a:ext cx="141758" cy="141758"/>
          </a:xfrm>
          <a:prstGeom prst="ellipse">
            <a:avLst/>
          </a:prstGeom>
          <a:solidFill>
            <a:srgbClr val="A4CE4E"/>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44" name="Oval 43">
            <a:extLst>
              <a:ext uri="{FF2B5EF4-FFF2-40B4-BE49-F238E27FC236}">
                <a16:creationId xmlns:a16="http://schemas.microsoft.com/office/drawing/2014/main" id="{A0036361-D768-48FF-9AEA-7B36A730F328}"/>
              </a:ext>
            </a:extLst>
          </p:cNvPr>
          <p:cNvSpPr>
            <a:spLocks noChangeAspect="1"/>
          </p:cNvSpPr>
          <p:nvPr/>
        </p:nvSpPr>
        <p:spPr>
          <a:xfrm>
            <a:off x="4450848" y="2881568"/>
            <a:ext cx="141758" cy="141758"/>
          </a:xfrm>
          <a:prstGeom prst="ellipse">
            <a:avLst/>
          </a:prstGeom>
          <a:solidFill>
            <a:srgbClr val="A4CE4E"/>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45" name="TextBox 44">
            <a:extLst>
              <a:ext uri="{FF2B5EF4-FFF2-40B4-BE49-F238E27FC236}">
                <a16:creationId xmlns:a16="http://schemas.microsoft.com/office/drawing/2014/main" id="{0619F6E6-B258-4941-957F-7CC728339E88}"/>
              </a:ext>
            </a:extLst>
          </p:cNvPr>
          <p:cNvSpPr txBox="1"/>
          <p:nvPr/>
        </p:nvSpPr>
        <p:spPr>
          <a:xfrm>
            <a:off x="4011054" y="3126227"/>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MetLife proactively reaches out </a:t>
            </a:r>
            <a:br>
              <a:rPr lang="en-US" sz="900" dirty="0">
                <a:solidFill>
                  <a:srgbClr val="000000"/>
                </a:solidFill>
                <a:cs typeface="Arial" pitchFamily="34" charset="0"/>
              </a:rPr>
            </a:br>
            <a:r>
              <a:rPr lang="en-US" sz="900" dirty="0">
                <a:solidFill>
                  <a:srgbClr val="000000"/>
                </a:solidFill>
                <a:cs typeface="Arial" pitchFamily="34" charset="0"/>
              </a:rPr>
              <a:t>for medical information</a:t>
            </a:r>
          </a:p>
        </p:txBody>
      </p:sp>
      <p:sp>
        <p:nvSpPr>
          <p:cNvPr id="46" name="TextBox 45">
            <a:extLst>
              <a:ext uri="{FF2B5EF4-FFF2-40B4-BE49-F238E27FC236}">
                <a16:creationId xmlns:a16="http://schemas.microsoft.com/office/drawing/2014/main" id="{20B6388F-754B-45A9-8D0D-5B40253320C8}"/>
              </a:ext>
            </a:extLst>
          </p:cNvPr>
          <p:cNvSpPr txBox="1"/>
          <p:nvPr/>
        </p:nvSpPr>
        <p:spPr>
          <a:xfrm>
            <a:off x="4891815" y="3118471"/>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We review </a:t>
            </a:r>
          </a:p>
          <a:p>
            <a:pPr algn="ctr" defTabSz="685800"/>
            <a:r>
              <a:rPr lang="en-US" sz="900" dirty="0">
                <a:solidFill>
                  <a:srgbClr val="000000"/>
                </a:solidFill>
                <a:cs typeface="Arial" pitchFamily="34" charset="0"/>
              </a:rPr>
              <a:t>employee’s capacity/recovery</a:t>
            </a:r>
          </a:p>
        </p:txBody>
      </p:sp>
      <p:sp>
        <p:nvSpPr>
          <p:cNvPr id="47" name="Rectangle: Rounded Corners 29">
            <a:extLst>
              <a:ext uri="{FF2B5EF4-FFF2-40B4-BE49-F238E27FC236}">
                <a16:creationId xmlns:a16="http://schemas.microsoft.com/office/drawing/2014/main" id="{ECBBB0FB-0C11-4DAC-B733-2731A9F1A157}"/>
              </a:ext>
            </a:extLst>
          </p:cNvPr>
          <p:cNvSpPr/>
          <p:nvPr/>
        </p:nvSpPr>
        <p:spPr>
          <a:xfrm>
            <a:off x="4026864" y="1711289"/>
            <a:ext cx="2850958" cy="2095450"/>
          </a:xfrm>
          <a:prstGeom prst="roundRect">
            <a:avLst>
              <a:gd name="adj" fmla="val 5276"/>
            </a:avLst>
          </a:prstGeom>
          <a:noFill/>
          <a:ln w="19050" cap="rnd" cmpd="sng" algn="ctr">
            <a:solidFill>
              <a:srgbClr val="A4CE4E"/>
            </a:solidFill>
            <a:prstDash val="sysDot"/>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48" name="Rectangle 47">
            <a:extLst>
              <a:ext uri="{FF2B5EF4-FFF2-40B4-BE49-F238E27FC236}">
                <a16:creationId xmlns:a16="http://schemas.microsoft.com/office/drawing/2014/main" id="{845B247A-AA51-4D59-958A-D1B06EED31DC}"/>
              </a:ext>
            </a:extLst>
          </p:cNvPr>
          <p:cNvSpPr/>
          <p:nvPr/>
        </p:nvSpPr>
        <p:spPr>
          <a:xfrm>
            <a:off x="4383167" y="1529982"/>
            <a:ext cx="2133941" cy="394886"/>
          </a:xfrm>
          <a:prstGeom prst="rect">
            <a:avLst/>
          </a:prstGeom>
          <a:solidFill>
            <a:srgbClr val="A4CE4E"/>
          </a:solidFill>
          <a:ln w="12700">
            <a:solidFill>
              <a:srgbClr val="A4CE4E"/>
            </a:solidFill>
          </a:ln>
        </p:spPr>
        <p:txBody>
          <a:bodyPr wrap="square" tIns="137160" bIns="137160" anchor="ctr">
            <a:noAutofit/>
          </a:bodyP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a:ln>
                  <a:noFill/>
                </a:ln>
                <a:solidFill>
                  <a:srgbClr val="000000"/>
                </a:solidFill>
                <a:effectLst/>
                <a:uLnTx/>
                <a:uFillTx/>
                <a:cs typeface="Arial" pitchFamily="34" charset="0"/>
              </a:rPr>
              <a:t>Claim Decision</a:t>
            </a:r>
          </a:p>
        </p:txBody>
      </p:sp>
      <p:sp>
        <p:nvSpPr>
          <p:cNvPr id="49" name="TextBox 48">
            <a:extLst>
              <a:ext uri="{FF2B5EF4-FFF2-40B4-BE49-F238E27FC236}">
                <a16:creationId xmlns:a16="http://schemas.microsoft.com/office/drawing/2014/main" id="{CFD446DB-65C0-48E3-9283-B6905D75B615}"/>
              </a:ext>
            </a:extLst>
          </p:cNvPr>
          <p:cNvSpPr txBox="1"/>
          <p:nvPr/>
        </p:nvSpPr>
        <p:spPr>
          <a:xfrm>
            <a:off x="5861647" y="3126227"/>
            <a:ext cx="913858"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And then </a:t>
            </a:r>
            <a:br>
              <a:rPr lang="en-US" sz="900" dirty="0">
                <a:solidFill>
                  <a:srgbClr val="000000"/>
                </a:solidFill>
                <a:cs typeface="Arial" pitchFamily="34" charset="0"/>
              </a:rPr>
            </a:br>
            <a:r>
              <a:rPr lang="en-US" sz="900" dirty="0">
                <a:solidFill>
                  <a:srgbClr val="000000"/>
                </a:solidFill>
                <a:cs typeface="Arial" pitchFamily="34" charset="0"/>
              </a:rPr>
              <a:t>let them know </a:t>
            </a:r>
            <a:br>
              <a:rPr lang="en-US" sz="900" dirty="0">
                <a:solidFill>
                  <a:srgbClr val="000000"/>
                </a:solidFill>
                <a:cs typeface="Arial" pitchFamily="34" charset="0"/>
              </a:rPr>
            </a:br>
            <a:r>
              <a:rPr lang="en-US" sz="900" dirty="0">
                <a:solidFill>
                  <a:srgbClr val="000000"/>
                </a:solidFill>
                <a:cs typeface="Arial" pitchFamily="34" charset="0"/>
              </a:rPr>
              <a:t>the decision</a:t>
            </a:r>
          </a:p>
        </p:txBody>
      </p:sp>
      <p:pic>
        <p:nvPicPr>
          <p:cNvPr id="50" name="Picture 49" descr="A close up of a logo&#10;&#10;Description generated with high confidence">
            <a:extLst>
              <a:ext uri="{FF2B5EF4-FFF2-40B4-BE49-F238E27FC236}">
                <a16:creationId xmlns:a16="http://schemas.microsoft.com/office/drawing/2014/main" id="{45966ABB-F79F-40DA-956F-299400B9508F}"/>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362661" y="2199417"/>
            <a:ext cx="604583" cy="604583"/>
          </a:xfrm>
          <a:prstGeom prst="rect">
            <a:avLst/>
          </a:prstGeom>
        </p:spPr>
      </p:pic>
    </p:spTree>
    <p:extLst>
      <p:ext uri="{BB962C8B-B14F-4D97-AF65-F5344CB8AC3E}">
        <p14:creationId xmlns:p14="http://schemas.microsoft.com/office/powerpoint/2010/main" val="14199058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 model designed around customers’ needs</a:t>
            </a:r>
          </a:p>
        </p:txBody>
      </p:sp>
      <p:sp>
        <p:nvSpPr>
          <p:cNvPr id="3" name="Content Placeholder 2"/>
          <p:cNvSpPr>
            <a:spLocks noGrp="1"/>
          </p:cNvSpPr>
          <p:nvPr>
            <p:ph sz="quarter" idx="10"/>
          </p:nvPr>
        </p:nvSpPr>
        <p:spPr>
          <a:xfrm>
            <a:off x="457200" y="953581"/>
            <a:ext cx="10003794" cy="585790"/>
          </a:xfrm>
        </p:spPr>
        <p:txBody>
          <a:bodyPr/>
          <a:lstStyle/>
          <a:p>
            <a:r>
              <a:rPr lang="en-US" b="0"/>
              <a:t>Highly trained, compassionate experts help employees return to work</a:t>
            </a:r>
          </a:p>
        </p:txBody>
      </p:sp>
      <p:grpSp>
        <p:nvGrpSpPr>
          <p:cNvPr id="125" name="Group 124">
            <a:extLst>
              <a:ext uri="{FF2B5EF4-FFF2-40B4-BE49-F238E27FC236}">
                <a16:creationId xmlns:a16="http://schemas.microsoft.com/office/drawing/2014/main" id="{46E7FB02-3D5B-4E8F-BF7D-B228D19CA892}"/>
              </a:ext>
            </a:extLst>
          </p:cNvPr>
          <p:cNvGrpSpPr/>
          <p:nvPr/>
        </p:nvGrpSpPr>
        <p:grpSpPr>
          <a:xfrm>
            <a:off x="844685" y="3895540"/>
            <a:ext cx="9616309" cy="2355651"/>
            <a:chOff x="422672" y="1648847"/>
            <a:chExt cx="6175486" cy="2314575"/>
          </a:xfrm>
        </p:grpSpPr>
        <p:sp>
          <p:nvSpPr>
            <p:cNvPr id="126" name="Text Placeholder 9">
              <a:extLst>
                <a:ext uri="{FF2B5EF4-FFF2-40B4-BE49-F238E27FC236}">
                  <a16:creationId xmlns:a16="http://schemas.microsoft.com/office/drawing/2014/main" id="{7F9AD89E-E002-4E72-A844-D380B330A7E1}"/>
                </a:ext>
              </a:extLst>
            </p:cNvPr>
            <p:cNvSpPr txBox="1">
              <a:spLocks/>
            </p:cNvSpPr>
            <p:nvPr/>
          </p:nvSpPr>
          <p:spPr>
            <a:xfrm>
              <a:off x="422672" y="1722147"/>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a:solidFill>
                    <a:schemeClr val="accent2"/>
                  </a:solidFill>
                  <a:ea typeface="Georgia Bold" charset="0"/>
                  <a:cs typeface="Georgia Bold" charset="0"/>
                </a:rPr>
                <a:t>Employee</a:t>
              </a:r>
            </a:p>
          </p:txBody>
        </p:sp>
        <p:sp>
          <p:nvSpPr>
            <p:cNvPr id="127" name="Text Placeholder 11">
              <a:extLst>
                <a:ext uri="{FF2B5EF4-FFF2-40B4-BE49-F238E27FC236}">
                  <a16:creationId xmlns:a16="http://schemas.microsoft.com/office/drawing/2014/main" id="{41858286-2850-40B4-BAA3-09C9D0B0CE83}"/>
                </a:ext>
              </a:extLst>
            </p:cNvPr>
            <p:cNvSpPr txBox="1">
              <a:spLocks/>
            </p:cNvSpPr>
            <p:nvPr/>
          </p:nvSpPr>
          <p:spPr>
            <a:xfrm>
              <a:off x="2553724" y="1722150"/>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dirty="0">
                  <a:solidFill>
                    <a:schemeClr val="accent2"/>
                  </a:solidFill>
                  <a:ea typeface="Georgia Bold" charset="0"/>
                  <a:cs typeface="Georgia Bold" charset="0"/>
                </a:rPr>
                <a:t>Agency Coordinator</a:t>
              </a:r>
            </a:p>
          </p:txBody>
        </p:sp>
        <p:sp>
          <p:nvSpPr>
            <p:cNvPr id="128" name="Text Placeholder 13">
              <a:extLst>
                <a:ext uri="{FF2B5EF4-FFF2-40B4-BE49-F238E27FC236}">
                  <a16:creationId xmlns:a16="http://schemas.microsoft.com/office/drawing/2014/main" id="{EB387092-9C04-4466-90DB-807F9460DA81}"/>
                </a:ext>
              </a:extLst>
            </p:cNvPr>
            <p:cNvSpPr txBox="1">
              <a:spLocks/>
            </p:cNvSpPr>
            <p:nvPr/>
          </p:nvSpPr>
          <p:spPr>
            <a:xfrm>
              <a:off x="4684776" y="1722150"/>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a:solidFill>
                    <a:schemeClr val="accent2"/>
                  </a:solidFill>
                  <a:ea typeface="Georgia Bold" charset="0"/>
                  <a:cs typeface="Georgia Bold" charset="0"/>
                </a:rPr>
                <a:t>MetLife</a:t>
              </a:r>
            </a:p>
          </p:txBody>
        </p:sp>
        <p:sp>
          <p:nvSpPr>
            <p:cNvPr id="130" name="Text Placeholder 17">
              <a:extLst>
                <a:ext uri="{FF2B5EF4-FFF2-40B4-BE49-F238E27FC236}">
                  <a16:creationId xmlns:a16="http://schemas.microsoft.com/office/drawing/2014/main" id="{503885A2-8BA4-4192-A78C-7935F3FFFB6D}"/>
                </a:ext>
              </a:extLst>
            </p:cNvPr>
            <p:cNvSpPr txBox="1">
              <a:spLocks/>
            </p:cNvSpPr>
            <p:nvPr/>
          </p:nvSpPr>
          <p:spPr>
            <a:xfrm>
              <a:off x="422672" y="2102753"/>
              <a:ext cx="1913382" cy="1019175"/>
            </a:xfrm>
            <a:prstGeom prst="rect">
              <a:avLst/>
            </a:prstGeom>
          </p:spPr>
          <p:txBody>
            <a:bodyPr vert="horz" lIns="68580" tIns="0" rIns="68580" bIns="0" rtlCol="0">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Partners with MetLife and health care provider to provide required information for ongoing disability claim</a:t>
              </a:r>
            </a:p>
            <a:p>
              <a:pPr algn="l">
                <a:lnSpc>
                  <a:spcPct val="100000"/>
                </a:lnSpc>
                <a:spcBef>
                  <a:spcPts val="0"/>
                </a:spcBef>
              </a:pPr>
              <a:r>
                <a:rPr lang="en-US" sz="900" dirty="0">
                  <a:latin typeface="+mn-lt"/>
                </a:rPr>
                <a:t>Receives notification of subsequent claim decisions via web, phone and letter</a:t>
              </a:r>
            </a:p>
            <a:p>
              <a:pPr algn="l">
                <a:lnSpc>
                  <a:spcPct val="100000"/>
                </a:lnSpc>
                <a:spcBef>
                  <a:spcPts val="0"/>
                </a:spcBef>
              </a:pPr>
              <a:r>
                <a:rPr lang="en-US" sz="900" dirty="0">
                  <a:latin typeface="+mn-lt"/>
                </a:rPr>
                <a:t>Partners with MetLife and Employer on accommodated and/or gradual return-to-work opportunities</a:t>
              </a:r>
            </a:p>
            <a:p>
              <a:pPr algn="l">
                <a:lnSpc>
                  <a:spcPct val="100000"/>
                </a:lnSpc>
                <a:spcBef>
                  <a:spcPts val="0"/>
                </a:spcBef>
              </a:pPr>
              <a:endParaRPr lang="en-US" sz="900" dirty="0">
                <a:latin typeface="+mn-lt"/>
              </a:endParaRPr>
            </a:p>
            <a:p>
              <a:pPr algn="l">
                <a:lnSpc>
                  <a:spcPct val="100000"/>
                </a:lnSpc>
                <a:spcBef>
                  <a:spcPts val="0"/>
                </a:spcBef>
              </a:pPr>
              <a:endParaRPr lang="en-US" sz="900" dirty="0">
                <a:latin typeface="+mn-lt"/>
              </a:endParaRPr>
            </a:p>
          </p:txBody>
        </p:sp>
        <p:grpSp>
          <p:nvGrpSpPr>
            <p:cNvPr id="134" name="Group 133">
              <a:extLst>
                <a:ext uri="{FF2B5EF4-FFF2-40B4-BE49-F238E27FC236}">
                  <a16:creationId xmlns:a16="http://schemas.microsoft.com/office/drawing/2014/main" id="{1006512F-7A36-4D5D-9277-619256B5C5DE}"/>
                </a:ext>
              </a:extLst>
            </p:cNvPr>
            <p:cNvGrpSpPr/>
            <p:nvPr/>
          </p:nvGrpSpPr>
          <p:grpSpPr>
            <a:xfrm>
              <a:off x="2445182" y="1648847"/>
              <a:ext cx="2117352" cy="2314575"/>
              <a:chOff x="4239228" y="1852256"/>
              <a:chExt cx="3733832" cy="4495800"/>
            </a:xfrm>
          </p:grpSpPr>
          <p:cxnSp>
            <p:nvCxnSpPr>
              <p:cNvPr id="135" name="Straight Connector 134">
                <a:extLst>
                  <a:ext uri="{FF2B5EF4-FFF2-40B4-BE49-F238E27FC236}">
                    <a16:creationId xmlns:a16="http://schemas.microsoft.com/office/drawing/2014/main" id="{2B7E9D7C-A040-4AC0-AA19-1FC3A33BFDBB}"/>
                  </a:ext>
                </a:extLst>
              </p:cNvPr>
              <p:cNvCxnSpPr/>
              <p:nvPr/>
            </p:nvCxnSpPr>
            <p:spPr>
              <a:xfrm>
                <a:off x="4239228" y="1852256"/>
                <a:ext cx="0" cy="4495800"/>
              </a:xfrm>
              <a:prstGeom prst="line">
                <a:avLst/>
              </a:prstGeom>
              <a:ln w="127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A1AAB6CD-D863-4B2C-AA43-535CF1F41B81}"/>
                  </a:ext>
                </a:extLst>
              </p:cNvPr>
              <p:cNvCxnSpPr/>
              <p:nvPr/>
            </p:nvCxnSpPr>
            <p:spPr>
              <a:xfrm>
                <a:off x="7973060" y="1852256"/>
                <a:ext cx="0" cy="4495800"/>
              </a:xfrm>
              <a:prstGeom prst="line">
                <a:avLst/>
              </a:prstGeom>
              <a:ln w="127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138" name="Text Placeholder 17">
            <a:extLst>
              <a:ext uri="{FF2B5EF4-FFF2-40B4-BE49-F238E27FC236}">
                <a16:creationId xmlns:a16="http://schemas.microsoft.com/office/drawing/2014/main" id="{B5A443C8-9373-40AD-8A20-CF0D99F604B9}"/>
              </a:ext>
            </a:extLst>
          </p:cNvPr>
          <p:cNvSpPr txBox="1">
            <a:spLocks/>
          </p:cNvSpPr>
          <p:nvPr/>
        </p:nvSpPr>
        <p:spPr>
          <a:xfrm>
            <a:off x="4163105" y="4357485"/>
            <a:ext cx="2979470" cy="1546934"/>
          </a:xfrm>
          <a:prstGeom prst="rect">
            <a:avLst/>
          </a:prstGeom>
        </p:spPr>
        <p:txBody>
          <a:bodyPr vert="horz" lIns="68580" tIns="0" rIns="68580" bIns="0" rtlCol="0" anchor="t">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Partners with MetLife and Employee on accommodated and/or gradual return-to-work opportunities</a:t>
            </a:r>
          </a:p>
          <a:p>
            <a:pPr algn="l">
              <a:lnSpc>
                <a:spcPct val="100000"/>
              </a:lnSpc>
              <a:spcBef>
                <a:spcPts val="0"/>
              </a:spcBef>
            </a:pPr>
            <a:endParaRPr lang="en-US" sz="900" dirty="0">
              <a:latin typeface="+mn-lt"/>
            </a:endParaRPr>
          </a:p>
          <a:p>
            <a:pPr algn="l">
              <a:lnSpc>
                <a:spcPct val="100000"/>
              </a:lnSpc>
              <a:spcBef>
                <a:spcPts val="0"/>
              </a:spcBef>
            </a:pPr>
            <a:endParaRPr lang="en-US" sz="900" dirty="0">
              <a:latin typeface="+mn-lt"/>
            </a:endParaRPr>
          </a:p>
          <a:p>
            <a:pPr algn="l">
              <a:lnSpc>
                <a:spcPct val="100000"/>
              </a:lnSpc>
              <a:spcBef>
                <a:spcPts val="0"/>
              </a:spcBef>
            </a:pPr>
            <a:endParaRPr lang="en-US" sz="900" dirty="0">
              <a:latin typeface="+mn-lt"/>
            </a:endParaRPr>
          </a:p>
          <a:p>
            <a:pPr algn="l">
              <a:lnSpc>
                <a:spcPct val="100000"/>
              </a:lnSpc>
              <a:spcBef>
                <a:spcPts val="0"/>
              </a:spcBef>
            </a:pPr>
            <a:endParaRPr lang="en-US" sz="900" dirty="0">
              <a:solidFill>
                <a:srgbClr val="0061A0"/>
              </a:solidFill>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r>
              <a:rPr lang="en-US" sz="900" dirty="0">
                <a:solidFill>
                  <a:srgbClr val="0061A0"/>
                </a:solidFill>
                <a:latin typeface="+mn-lt"/>
              </a:rPr>
              <a:t>Note: </a:t>
            </a:r>
            <a:r>
              <a:rPr lang="en-US" sz="900" dirty="0" err="1">
                <a:solidFill>
                  <a:srgbClr val="0061A0"/>
                </a:solidFill>
                <a:latin typeface="+mn-lt"/>
              </a:rPr>
              <a:t>MyBenefits</a:t>
            </a:r>
            <a:r>
              <a:rPr lang="en-US" sz="900" dirty="0">
                <a:solidFill>
                  <a:srgbClr val="0061A0"/>
                </a:solidFill>
                <a:latin typeface="+mn-lt"/>
              </a:rPr>
              <a:t> may be accessed at any time for status information.</a:t>
            </a:r>
          </a:p>
          <a:p>
            <a:pPr algn="l">
              <a:lnSpc>
                <a:spcPct val="100000"/>
              </a:lnSpc>
              <a:spcBef>
                <a:spcPts val="0"/>
              </a:spcBef>
            </a:pPr>
            <a:endParaRPr lang="en-US" sz="900" dirty="0">
              <a:latin typeface="+mn-lt"/>
            </a:endParaRPr>
          </a:p>
        </p:txBody>
      </p:sp>
      <p:sp>
        <p:nvSpPr>
          <p:cNvPr id="139" name="Text Placeholder 17">
            <a:extLst>
              <a:ext uri="{FF2B5EF4-FFF2-40B4-BE49-F238E27FC236}">
                <a16:creationId xmlns:a16="http://schemas.microsoft.com/office/drawing/2014/main" id="{A95E7371-585F-4885-8DC3-AAC6654E0BDF}"/>
              </a:ext>
            </a:extLst>
          </p:cNvPr>
          <p:cNvSpPr txBox="1">
            <a:spLocks/>
          </p:cNvSpPr>
          <p:nvPr/>
        </p:nvSpPr>
        <p:spPr>
          <a:xfrm>
            <a:off x="7439769" y="4365966"/>
            <a:ext cx="3763929" cy="1037262"/>
          </a:xfrm>
          <a:prstGeom prst="rect">
            <a:avLst/>
          </a:prstGeom>
        </p:spPr>
        <p:txBody>
          <a:bodyPr vert="horz" lIns="68580" tIns="0" rIns="68580" bIns="0" rtlCol="0" anchor="t">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Follows up with Employee and health care provider for updated information, as needed</a:t>
            </a:r>
          </a:p>
          <a:p>
            <a:pPr algn="l">
              <a:lnSpc>
                <a:spcPct val="100000"/>
              </a:lnSpc>
              <a:spcBef>
                <a:spcPts val="0"/>
              </a:spcBef>
            </a:pPr>
            <a:r>
              <a:rPr lang="en-US" sz="900" dirty="0">
                <a:solidFill>
                  <a:srgbClr val="000000">
                    <a:lumMod val="65000"/>
                    <a:lumOff val="35000"/>
                  </a:srgbClr>
                </a:solidFill>
                <a:latin typeface="Arial"/>
              </a:rPr>
              <a:t>Partners with Employee and Employer for return-to-work opportunities</a:t>
            </a:r>
          </a:p>
          <a:p>
            <a:pPr algn="l">
              <a:lnSpc>
                <a:spcPct val="100000"/>
              </a:lnSpc>
              <a:spcBef>
                <a:spcPts val="0"/>
              </a:spcBef>
            </a:pPr>
            <a:r>
              <a:rPr lang="en-US" sz="900" dirty="0">
                <a:solidFill>
                  <a:srgbClr val="000000">
                    <a:lumMod val="65000"/>
                    <a:lumOff val="35000"/>
                  </a:srgbClr>
                </a:solidFill>
                <a:latin typeface="Arial"/>
              </a:rPr>
              <a:t>Reach out to Employee for periodic wellness checks</a:t>
            </a:r>
          </a:p>
          <a:p>
            <a:pPr algn="l">
              <a:lnSpc>
                <a:spcPct val="100000"/>
              </a:lnSpc>
              <a:spcBef>
                <a:spcPts val="0"/>
              </a:spcBef>
            </a:pPr>
            <a:r>
              <a:rPr lang="en-US" sz="900" dirty="0">
                <a:latin typeface="+mn-lt"/>
              </a:rPr>
              <a:t>Utilizes clinical resources, as needed</a:t>
            </a:r>
          </a:p>
          <a:p>
            <a:pPr algn="l">
              <a:lnSpc>
                <a:spcPct val="100000"/>
              </a:lnSpc>
              <a:spcBef>
                <a:spcPts val="0"/>
              </a:spcBef>
            </a:pPr>
            <a:r>
              <a:rPr lang="en-US" sz="900" dirty="0">
                <a:solidFill>
                  <a:srgbClr val="000000">
                    <a:lumMod val="65000"/>
                    <a:lumOff val="35000"/>
                  </a:srgbClr>
                </a:solidFill>
                <a:latin typeface="Arial"/>
              </a:rPr>
              <a:t>Updates action plan, as applicable</a:t>
            </a:r>
            <a:endParaRPr lang="en-US" sz="900" dirty="0">
              <a:latin typeface="+mn-lt"/>
            </a:endParaRPr>
          </a:p>
          <a:p>
            <a:pPr algn="l">
              <a:lnSpc>
                <a:spcPct val="100000"/>
              </a:lnSpc>
              <a:spcBef>
                <a:spcPts val="0"/>
              </a:spcBef>
            </a:pPr>
            <a:r>
              <a:rPr lang="en-US" sz="900" dirty="0">
                <a:latin typeface="+mn-lt"/>
              </a:rPr>
              <a:t>Notifies Employee of claim decision via </a:t>
            </a:r>
            <a:r>
              <a:rPr lang="en-US" sz="900" dirty="0" err="1">
                <a:latin typeface="+mn-lt"/>
              </a:rPr>
              <a:t>MyBenefits</a:t>
            </a:r>
            <a:r>
              <a:rPr lang="en-US" sz="900" dirty="0">
                <a:latin typeface="+mn-lt"/>
              </a:rPr>
              <a:t>, phone and letter</a:t>
            </a:r>
            <a:endParaRPr lang="en-US" sz="900" dirty="0">
              <a:latin typeface="+mn-lt"/>
              <a:cs typeface="Arial"/>
            </a:endParaRPr>
          </a:p>
          <a:p>
            <a:pPr algn="l">
              <a:lnSpc>
                <a:spcPct val="100000"/>
              </a:lnSpc>
              <a:spcBef>
                <a:spcPts val="0"/>
              </a:spcBef>
            </a:pPr>
            <a:r>
              <a:rPr lang="en-US" sz="900" dirty="0">
                <a:latin typeface="+mn-lt"/>
              </a:rPr>
              <a:t>Notifies Employer of claim decision via </a:t>
            </a:r>
            <a:r>
              <a:rPr lang="en-US" sz="900" dirty="0" err="1">
                <a:latin typeface="+mn-lt"/>
              </a:rPr>
              <a:t>MetLink</a:t>
            </a:r>
            <a:endParaRPr lang="en-US" sz="900" dirty="0">
              <a:latin typeface="+mn-lt"/>
            </a:endParaRPr>
          </a:p>
        </p:txBody>
      </p:sp>
      <p:cxnSp>
        <p:nvCxnSpPr>
          <p:cNvPr id="36" name="Straight Connector 35">
            <a:extLst>
              <a:ext uri="{FF2B5EF4-FFF2-40B4-BE49-F238E27FC236}">
                <a16:creationId xmlns:a16="http://schemas.microsoft.com/office/drawing/2014/main" id="{F0C3C3CB-5019-478B-8355-4D695B7FB860}"/>
              </a:ext>
            </a:extLst>
          </p:cNvPr>
          <p:cNvCxnSpPr/>
          <p:nvPr/>
        </p:nvCxnSpPr>
        <p:spPr>
          <a:xfrm>
            <a:off x="4621102" y="2736745"/>
            <a:ext cx="2057588" cy="0"/>
          </a:xfrm>
          <a:prstGeom prst="line">
            <a:avLst/>
          </a:prstGeom>
          <a:noFill/>
          <a:ln w="50800" cap="flat" cmpd="sng" algn="ctr">
            <a:solidFill>
              <a:sysClr val="window" lastClr="FFFFFF">
                <a:lumMod val="85000"/>
              </a:sysClr>
            </a:solidFill>
            <a:prstDash val="solid"/>
            <a:miter lim="800000"/>
          </a:ln>
          <a:effectLst/>
        </p:spPr>
      </p:cxnSp>
      <p:pic>
        <p:nvPicPr>
          <p:cNvPr id="37" name="Picture 36" descr="A close up of a logo&#10;&#10;Description generated with very high confidence">
            <a:extLst>
              <a:ext uri="{FF2B5EF4-FFF2-40B4-BE49-F238E27FC236}">
                <a16:creationId xmlns:a16="http://schemas.microsoft.com/office/drawing/2014/main" id="{5DC1A58B-9E7C-44CC-B3A0-F07D6774A18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824039" y="2010359"/>
            <a:ext cx="648737" cy="648737"/>
          </a:xfrm>
          <a:prstGeom prst="rect">
            <a:avLst/>
          </a:prstGeom>
        </p:spPr>
      </p:pic>
      <p:sp>
        <p:nvSpPr>
          <p:cNvPr id="38" name="Oval 37">
            <a:extLst>
              <a:ext uri="{FF2B5EF4-FFF2-40B4-BE49-F238E27FC236}">
                <a16:creationId xmlns:a16="http://schemas.microsoft.com/office/drawing/2014/main" id="{E1D6DFCD-5B1E-4144-8A87-6838421E28B7}"/>
              </a:ext>
            </a:extLst>
          </p:cNvPr>
          <p:cNvSpPr>
            <a:spLocks noChangeAspect="1"/>
          </p:cNvSpPr>
          <p:nvPr/>
        </p:nvSpPr>
        <p:spPr>
          <a:xfrm>
            <a:off x="4995900" y="2657176"/>
            <a:ext cx="141758" cy="141758"/>
          </a:xfrm>
          <a:prstGeom prst="ellipse">
            <a:avLst/>
          </a:prstGeom>
          <a:solidFill>
            <a:srgbClr val="0090DA"/>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39" name="TextBox 38">
            <a:extLst>
              <a:ext uri="{FF2B5EF4-FFF2-40B4-BE49-F238E27FC236}">
                <a16:creationId xmlns:a16="http://schemas.microsoft.com/office/drawing/2014/main" id="{133D2457-8A6A-44F7-B43E-6A55862F3883}"/>
              </a:ext>
            </a:extLst>
          </p:cNvPr>
          <p:cNvSpPr txBox="1"/>
          <p:nvPr/>
        </p:nvSpPr>
        <p:spPr>
          <a:xfrm>
            <a:off x="4581047" y="2978960"/>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We continue </a:t>
            </a:r>
            <a:br>
              <a:rPr lang="en-US" sz="900" dirty="0">
                <a:solidFill>
                  <a:srgbClr val="000000"/>
                </a:solidFill>
                <a:cs typeface="Arial" pitchFamily="34" charset="0"/>
              </a:rPr>
            </a:br>
            <a:r>
              <a:rPr lang="en-US" sz="900" dirty="0">
                <a:solidFill>
                  <a:srgbClr val="000000"/>
                </a:solidFill>
                <a:cs typeface="Arial" pitchFamily="34" charset="0"/>
              </a:rPr>
              <a:t>to review the employee’s  </a:t>
            </a:r>
            <a:br>
              <a:rPr lang="en-US" sz="900" dirty="0">
                <a:solidFill>
                  <a:srgbClr val="000000"/>
                </a:solidFill>
                <a:cs typeface="Arial" pitchFamily="34" charset="0"/>
              </a:rPr>
            </a:br>
            <a:r>
              <a:rPr lang="en-US" sz="900" dirty="0">
                <a:solidFill>
                  <a:srgbClr val="000000"/>
                </a:solidFill>
                <a:cs typeface="Arial" pitchFamily="34" charset="0"/>
              </a:rPr>
              <a:t>capacity/recovery</a:t>
            </a:r>
          </a:p>
          <a:p>
            <a:pPr algn="ctr" defTabSz="685800"/>
            <a:endParaRPr lang="en-US" sz="900" dirty="0">
              <a:solidFill>
                <a:srgbClr val="000000"/>
              </a:solidFill>
              <a:cs typeface="Arial" pitchFamily="34" charset="0"/>
            </a:endParaRPr>
          </a:p>
        </p:txBody>
      </p:sp>
      <p:sp>
        <p:nvSpPr>
          <p:cNvPr id="40" name="TextBox 39">
            <a:extLst>
              <a:ext uri="{FF2B5EF4-FFF2-40B4-BE49-F238E27FC236}">
                <a16:creationId xmlns:a16="http://schemas.microsoft.com/office/drawing/2014/main" id="{063451CC-117D-4C79-B989-5CB0F15A660D}"/>
              </a:ext>
            </a:extLst>
          </p:cNvPr>
          <p:cNvSpPr txBox="1"/>
          <p:nvPr/>
        </p:nvSpPr>
        <p:spPr>
          <a:xfrm>
            <a:off x="5610587" y="2974587"/>
            <a:ext cx="1075639" cy="483283"/>
          </a:xfrm>
          <a:prstGeom prst="rect">
            <a:avLst/>
          </a:prstGeom>
          <a:noFill/>
        </p:spPr>
        <p:txBody>
          <a:bodyPr wrap="square" lIns="0" tIns="0" rIns="0" bIns="0" rtlCol="0" anchor="t">
            <a:noAutofit/>
          </a:bodyPr>
          <a:lstStyle>
            <a:defPPr>
              <a:defRPr lang="en-US"/>
            </a:defPPr>
          </a:lstStyle>
          <a:p>
            <a:pPr algn="ctr" defTabSz="685800"/>
            <a:r>
              <a:rPr lang="en-US" sz="900" dirty="0">
                <a:solidFill>
                  <a:srgbClr val="000000"/>
                </a:solidFill>
                <a:cs typeface="Arial" pitchFamily="34" charset="0"/>
              </a:rPr>
              <a:t>And keep </a:t>
            </a:r>
            <a:br>
              <a:rPr lang="en-US" sz="900" dirty="0">
                <a:solidFill>
                  <a:srgbClr val="000000"/>
                </a:solidFill>
                <a:cs typeface="Arial" pitchFamily="34" charset="0"/>
              </a:rPr>
            </a:br>
            <a:r>
              <a:rPr lang="en-US" sz="900" dirty="0">
                <a:solidFill>
                  <a:srgbClr val="000000"/>
                </a:solidFill>
                <a:cs typeface="Arial" pitchFamily="34" charset="0"/>
              </a:rPr>
              <a:t>them informed </a:t>
            </a:r>
            <a:br>
              <a:rPr lang="en-US" sz="900" dirty="0">
                <a:solidFill>
                  <a:srgbClr val="000000"/>
                </a:solidFill>
                <a:cs typeface="Arial" pitchFamily="34" charset="0"/>
              </a:rPr>
            </a:br>
            <a:r>
              <a:rPr lang="en-US" sz="900" dirty="0">
                <a:solidFill>
                  <a:srgbClr val="000000"/>
                </a:solidFill>
                <a:cs typeface="Arial" pitchFamily="34" charset="0"/>
              </a:rPr>
              <a:t>of any decisions</a:t>
            </a:r>
          </a:p>
        </p:txBody>
      </p:sp>
      <p:sp>
        <p:nvSpPr>
          <p:cNvPr id="41" name="Oval 40">
            <a:extLst>
              <a:ext uri="{FF2B5EF4-FFF2-40B4-BE49-F238E27FC236}">
                <a16:creationId xmlns:a16="http://schemas.microsoft.com/office/drawing/2014/main" id="{839746BF-3D7B-4E07-8862-C76743E94D1B}"/>
              </a:ext>
            </a:extLst>
          </p:cNvPr>
          <p:cNvSpPr>
            <a:spLocks noChangeAspect="1"/>
          </p:cNvSpPr>
          <p:nvPr/>
        </p:nvSpPr>
        <p:spPr>
          <a:xfrm>
            <a:off x="6072926" y="2665401"/>
            <a:ext cx="142687" cy="142687"/>
          </a:xfrm>
          <a:prstGeom prst="ellipse">
            <a:avLst/>
          </a:prstGeom>
          <a:solidFill>
            <a:srgbClr val="0090DA"/>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42" name="Rectangle: Rounded Corners 29">
            <a:extLst>
              <a:ext uri="{FF2B5EF4-FFF2-40B4-BE49-F238E27FC236}">
                <a16:creationId xmlns:a16="http://schemas.microsoft.com/office/drawing/2014/main" id="{B6ADC0C0-604A-4123-9FEE-E89FB45A9B08}"/>
              </a:ext>
            </a:extLst>
          </p:cNvPr>
          <p:cNvSpPr/>
          <p:nvPr/>
        </p:nvSpPr>
        <p:spPr>
          <a:xfrm>
            <a:off x="4621102" y="1694669"/>
            <a:ext cx="2063475" cy="2095450"/>
          </a:xfrm>
          <a:prstGeom prst="roundRect">
            <a:avLst>
              <a:gd name="adj" fmla="val 5276"/>
            </a:avLst>
          </a:prstGeom>
          <a:noFill/>
          <a:ln w="19050" cap="rnd" cmpd="sng" algn="ctr">
            <a:solidFill>
              <a:srgbClr val="0090DA"/>
            </a:solidFill>
            <a:prstDash val="sysDot"/>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43" name="Rectangle 42">
            <a:extLst>
              <a:ext uri="{FF2B5EF4-FFF2-40B4-BE49-F238E27FC236}">
                <a16:creationId xmlns:a16="http://schemas.microsoft.com/office/drawing/2014/main" id="{A15A8F7D-7A56-44C7-BDD1-53CC98EF4717}"/>
              </a:ext>
            </a:extLst>
          </p:cNvPr>
          <p:cNvSpPr/>
          <p:nvPr/>
        </p:nvSpPr>
        <p:spPr>
          <a:xfrm>
            <a:off x="4890777" y="1453168"/>
            <a:ext cx="1561861" cy="394886"/>
          </a:xfrm>
          <a:prstGeom prst="rect">
            <a:avLst/>
          </a:prstGeom>
          <a:solidFill>
            <a:srgbClr val="0090DA"/>
          </a:solidFill>
          <a:ln w="12700">
            <a:solidFill>
              <a:srgbClr val="0090DA"/>
            </a:solidFill>
          </a:ln>
        </p:spPr>
        <p:txBody>
          <a:bodyPr wrap="square" tIns="137160" bIns="137160" anchor="ctr">
            <a:noAutofit/>
          </a:bodyP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a:ln>
                  <a:noFill/>
                </a:ln>
                <a:solidFill>
                  <a:srgbClr val="FFFFFF"/>
                </a:solidFill>
                <a:effectLst/>
                <a:uLnTx/>
                <a:uFillTx/>
                <a:cs typeface="Arial" pitchFamily="34" charset="0"/>
              </a:rPr>
              <a:t>Ongoing Service and Follow Up</a:t>
            </a:r>
          </a:p>
        </p:txBody>
      </p:sp>
      <p:pic>
        <p:nvPicPr>
          <p:cNvPr id="44" name="Picture 43" descr="A picture containing object, vector graphics&#10;&#10;Description generated with high confidence">
            <a:extLst>
              <a:ext uri="{FF2B5EF4-FFF2-40B4-BE49-F238E27FC236}">
                <a16:creationId xmlns:a16="http://schemas.microsoft.com/office/drawing/2014/main" id="{88D00C3C-A2D6-4FEA-91E9-7DDECE4B93B7}"/>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824639" y="2072439"/>
            <a:ext cx="484281" cy="484281"/>
          </a:xfrm>
          <a:prstGeom prst="rect">
            <a:avLst/>
          </a:prstGeom>
        </p:spPr>
      </p:pic>
    </p:spTree>
    <p:extLst>
      <p:ext uri="{BB962C8B-B14F-4D97-AF65-F5344CB8AC3E}">
        <p14:creationId xmlns:p14="http://schemas.microsoft.com/office/powerpoint/2010/main" val="14008245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Resolution – Return To Work </a:t>
            </a:r>
          </a:p>
        </p:txBody>
      </p:sp>
      <p:sp>
        <p:nvSpPr>
          <p:cNvPr id="3" name="Content Placeholder 2"/>
          <p:cNvSpPr>
            <a:spLocks noGrp="1"/>
          </p:cNvSpPr>
          <p:nvPr>
            <p:ph sz="quarter" idx="10"/>
          </p:nvPr>
        </p:nvSpPr>
        <p:spPr>
          <a:xfrm>
            <a:off x="457200" y="953581"/>
            <a:ext cx="10003794" cy="585790"/>
          </a:xfrm>
        </p:spPr>
        <p:txBody>
          <a:bodyPr/>
          <a:lstStyle/>
          <a:p>
            <a:r>
              <a:rPr lang="en-US" b="0" dirty="0"/>
              <a:t>While income replacement for employees out of work is key, MetLife’s primary goal is to assist in returning employees back to work in a safe manner</a:t>
            </a:r>
          </a:p>
        </p:txBody>
      </p:sp>
      <p:grpSp>
        <p:nvGrpSpPr>
          <p:cNvPr id="125" name="Group 124">
            <a:extLst>
              <a:ext uri="{FF2B5EF4-FFF2-40B4-BE49-F238E27FC236}">
                <a16:creationId xmlns:a16="http://schemas.microsoft.com/office/drawing/2014/main" id="{46E7FB02-3D5B-4E8F-BF7D-B228D19CA892}"/>
              </a:ext>
            </a:extLst>
          </p:cNvPr>
          <p:cNvGrpSpPr/>
          <p:nvPr/>
        </p:nvGrpSpPr>
        <p:grpSpPr>
          <a:xfrm>
            <a:off x="844685" y="3895540"/>
            <a:ext cx="9616309" cy="2355651"/>
            <a:chOff x="422672" y="1648847"/>
            <a:chExt cx="6175486" cy="2314575"/>
          </a:xfrm>
        </p:grpSpPr>
        <p:sp>
          <p:nvSpPr>
            <p:cNvPr id="126" name="Text Placeholder 9">
              <a:extLst>
                <a:ext uri="{FF2B5EF4-FFF2-40B4-BE49-F238E27FC236}">
                  <a16:creationId xmlns:a16="http://schemas.microsoft.com/office/drawing/2014/main" id="{7F9AD89E-E002-4E72-A844-D380B330A7E1}"/>
                </a:ext>
              </a:extLst>
            </p:cNvPr>
            <p:cNvSpPr txBox="1">
              <a:spLocks/>
            </p:cNvSpPr>
            <p:nvPr/>
          </p:nvSpPr>
          <p:spPr>
            <a:xfrm>
              <a:off x="422672" y="1722147"/>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a:solidFill>
                    <a:schemeClr val="accent2"/>
                  </a:solidFill>
                  <a:ea typeface="Georgia Bold" charset="0"/>
                  <a:cs typeface="Georgia Bold" charset="0"/>
                </a:rPr>
                <a:t>Employee</a:t>
              </a:r>
            </a:p>
          </p:txBody>
        </p:sp>
        <p:sp>
          <p:nvSpPr>
            <p:cNvPr id="127" name="Text Placeholder 11">
              <a:extLst>
                <a:ext uri="{FF2B5EF4-FFF2-40B4-BE49-F238E27FC236}">
                  <a16:creationId xmlns:a16="http://schemas.microsoft.com/office/drawing/2014/main" id="{41858286-2850-40B4-BAA3-09C9D0B0CE83}"/>
                </a:ext>
              </a:extLst>
            </p:cNvPr>
            <p:cNvSpPr txBox="1">
              <a:spLocks/>
            </p:cNvSpPr>
            <p:nvPr/>
          </p:nvSpPr>
          <p:spPr>
            <a:xfrm>
              <a:off x="2553724" y="1722150"/>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dirty="0">
                  <a:solidFill>
                    <a:schemeClr val="accent2"/>
                  </a:solidFill>
                  <a:ea typeface="Georgia Bold" charset="0"/>
                  <a:cs typeface="Georgia Bold" charset="0"/>
                </a:rPr>
                <a:t>Agency Coordinator</a:t>
              </a:r>
            </a:p>
          </p:txBody>
        </p:sp>
        <p:sp>
          <p:nvSpPr>
            <p:cNvPr id="128" name="Text Placeholder 13">
              <a:extLst>
                <a:ext uri="{FF2B5EF4-FFF2-40B4-BE49-F238E27FC236}">
                  <a16:creationId xmlns:a16="http://schemas.microsoft.com/office/drawing/2014/main" id="{EB387092-9C04-4466-90DB-807F9460DA81}"/>
                </a:ext>
              </a:extLst>
            </p:cNvPr>
            <p:cNvSpPr txBox="1">
              <a:spLocks/>
            </p:cNvSpPr>
            <p:nvPr/>
          </p:nvSpPr>
          <p:spPr>
            <a:xfrm>
              <a:off x="4684776" y="1722150"/>
              <a:ext cx="1913382" cy="777880"/>
            </a:xfrm>
            <a:prstGeom prst="rect">
              <a:avLst/>
            </a:prstGeom>
          </p:spPr>
          <p:txBody>
            <a:bodyPr vert="horz" lIns="0" tIns="0" rIns="0" bIns="0" rtlCol="0">
              <a:noAutofit/>
            </a:bodyPr>
            <a:lstStyle>
              <a:lvl1pPr indent="0" algn="ctr">
                <a:lnSpc>
                  <a:spcPct val="100000"/>
                </a:lnSpc>
                <a:spcBef>
                  <a:spcPts val="0"/>
                </a:spcBef>
                <a:spcAft>
                  <a:spcPts val="0"/>
                </a:spcAft>
                <a:buClr>
                  <a:schemeClr val="accent1"/>
                </a:buClr>
                <a:buSzPct val="70000"/>
                <a:buFont typeface="Arial" panose="020B0604020202020204" pitchFamily="34" charset="0"/>
                <a:buChar char="​"/>
                <a:defRPr sz="6000" baseline="30000">
                  <a:solidFill>
                    <a:schemeClr val="accent1"/>
                  </a:solidFill>
                  <a:latin typeface="+mj-lt"/>
                </a:defRPr>
              </a:lvl1pPr>
              <a:lvl2pPr marL="0" indent="0" algn="ctr">
                <a:lnSpc>
                  <a:spcPct val="100000"/>
                </a:lnSpc>
                <a:spcBef>
                  <a:spcPts val="0"/>
                </a:spcBef>
                <a:spcAft>
                  <a:spcPts val="0"/>
                </a:spcAft>
                <a:buClr>
                  <a:schemeClr val="tx1">
                    <a:lumMod val="65000"/>
                    <a:lumOff val="35000"/>
                  </a:schemeClr>
                </a:buClr>
                <a:buSzPct val="70000"/>
                <a:buFont typeface="Arial" panose="020B0604020202020204" pitchFamily="34" charset="0"/>
                <a:buNone/>
                <a:defRPr sz="6000">
                  <a:solidFill>
                    <a:schemeClr val="accent2"/>
                  </a:solidFill>
                </a:defRPr>
              </a:lvl2pPr>
              <a:lvl3pPr marL="0" indent="0" algn="ctr">
                <a:lnSpc>
                  <a:spcPct val="100000"/>
                </a:lnSpc>
                <a:spcBef>
                  <a:spcPts val="0"/>
                </a:spcBef>
                <a:spcAft>
                  <a:spcPts val="0"/>
                </a:spcAft>
                <a:buClr>
                  <a:schemeClr val="tx1">
                    <a:lumMod val="65000"/>
                    <a:lumOff val="35000"/>
                  </a:schemeClr>
                </a:buClr>
                <a:buSzPct val="60000"/>
                <a:buFont typeface="Arial" panose="020B0604020202020204" pitchFamily="34" charset="0"/>
                <a:buChar char="​"/>
                <a:defRPr sz="6000">
                  <a:solidFill>
                    <a:schemeClr val="tx1">
                      <a:lumMod val="65000"/>
                      <a:lumOff val="35000"/>
                    </a:schemeClr>
                  </a:solidFill>
                  <a:latin typeface="+mj-lt"/>
                </a:defRPr>
              </a:lvl3pPr>
              <a:lvl4pPr marL="0" indent="0" algn="ctr">
                <a:lnSpc>
                  <a:spcPct val="100000"/>
                </a:lnSpc>
                <a:spcBef>
                  <a:spcPts val="0"/>
                </a:spcBef>
                <a:spcAft>
                  <a:spcPts val="0"/>
                </a:spcAft>
                <a:buSzPct val="80000"/>
                <a:buFont typeface="Arial" panose="020B0604020202020204" pitchFamily="34" charset="0"/>
                <a:buChar char="​"/>
                <a:tabLst>
                  <a:tab pos="403225" algn="l"/>
                </a:tabLst>
                <a:defRPr sz="6000" baseline="0">
                  <a:latin typeface="+mj-lt"/>
                </a:defRPr>
              </a:lvl4pPr>
              <a:lvl5pPr marL="0" indent="0" algn="ctr">
                <a:lnSpc>
                  <a:spcPct val="100000"/>
                </a:lnSpc>
                <a:spcBef>
                  <a:spcPts val="0"/>
                </a:spcBef>
                <a:spcAft>
                  <a:spcPts val="0"/>
                </a:spcAft>
                <a:buSzPct val="80000"/>
                <a:buFont typeface="Arial" panose="020B0604020202020204" pitchFamily="34" charset="0"/>
                <a:buChar char="​"/>
                <a:defRPr sz="60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r>
                <a:rPr lang="en-US" sz="1800" b="1" baseline="0">
                  <a:solidFill>
                    <a:schemeClr val="accent2"/>
                  </a:solidFill>
                  <a:ea typeface="Georgia Bold" charset="0"/>
                  <a:cs typeface="Georgia Bold" charset="0"/>
                </a:rPr>
                <a:t>MetLife</a:t>
              </a:r>
            </a:p>
          </p:txBody>
        </p:sp>
        <p:sp>
          <p:nvSpPr>
            <p:cNvPr id="130" name="Text Placeholder 17">
              <a:extLst>
                <a:ext uri="{FF2B5EF4-FFF2-40B4-BE49-F238E27FC236}">
                  <a16:creationId xmlns:a16="http://schemas.microsoft.com/office/drawing/2014/main" id="{503885A2-8BA4-4192-A78C-7935F3FFFB6D}"/>
                </a:ext>
              </a:extLst>
            </p:cNvPr>
            <p:cNvSpPr txBox="1">
              <a:spLocks/>
            </p:cNvSpPr>
            <p:nvPr/>
          </p:nvSpPr>
          <p:spPr>
            <a:xfrm>
              <a:off x="422672" y="2102753"/>
              <a:ext cx="1913382" cy="1674222"/>
            </a:xfrm>
            <a:prstGeom prst="rect">
              <a:avLst/>
            </a:prstGeom>
          </p:spPr>
          <p:txBody>
            <a:bodyPr vert="horz" lIns="68580" tIns="0" rIns="68580" bIns="0" rtlCol="0">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Reports to supervisor/manager on actual return-to-work date</a:t>
              </a:r>
            </a:p>
            <a:p>
              <a:pPr algn="l">
                <a:lnSpc>
                  <a:spcPct val="100000"/>
                </a:lnSpc>
                <a:spcBef>
                  <a:spcPts val="0"/>
                </a:spcBef>
              </a:pPr>
              <a:r>
                <a:rPr lang="en-US" sz="900" dirty="0">
                  <a:latin typeface="+mn-lt"/>
                </a:rPr>
                <a:t>Provides Employer with return-to-work release and/or Fitness for Duty certification, if necessary</a:t>
              </a:r>
            </a:p>
            <a:p>
              <a:pPr algn="l">
                <a:lnSpc>
                  <a:spcPct val="100000"/>
                </a:lnSpc>
                <a:spcBef>
                  <a:spcPts val="0"/>
                </a:spcBef>
              </a:pPr>
              <a:r>
                <a:rPr lang="en-US" sz="900" dirty="0">
                  <a:latin typeface="+mn-lt"/>
                </a:rPr>
                <a:t>Reports actual return to work date to MetLife by calling 1-877-355-6277</a:t>
              </a:r>
            </a:p>
            <a:p>
              <a:pPr algn="l">
                <a:lnSpc>
                  <a:spcPct val="100000"/>
                </a:lnSpc>
                <a:spcBef>
                  <a:spcPts val="0"/>
                </a:spcBef>
              </a:pPr>
              <a:r>
                <a:rPr lang="en-US" sz="900" dirty="0">
                  <a:latin typeface="+mn-lt"/>
                </a:rPr>
                <a:t>Notifies MetLife and Employer of any anticipated return to work date changes or if the status of the condition changes</a:t>
              </a:r>
            </a:p>
          </p:txBody>
        </p:sp>
        <p:grpSp>
          <p:nvGrpSpPr>
            <p:cNvPr id="134" name="Group 133">
              <a:extLst>
                <a:ext uri="{FF2B5EF4-FFF2-40B4-BE49-F238E27FC236}">
                  <a16:creationId xmlns:a16="http://schemas.microsoft.com/office/drawing/2014/main" id="{1006512F-7A36-4D5D-9277-619256B5C5DE}"/>
                </a:ext>
              </a:extLst>
            </p:cNvPr>
            <p:cNvGrpSpPr/>
            <p:nvPr/>
          </p:nvGrpSpPr>
          <p:grpSpPr>
            <a:xfrm>
              <a:off x="2445182" y="1648847"/>
              <a:ext cx="2117352" cy="2314575"/>
              <a:chOff x="4239228" y="1852256"/>
              <a:chExt cx="3733832" cy="4495800"/>
            </a:xfrm>
          </p:grpSpPr>
          <p:cxnSp>
            <p:nvCxnSpPr>
              <p:cNvPr id="135" name="Straight Connector 134">
                <a:extLst>
                  <a:ext uri="{FF2B5EF4-FFF2-40B4-BE49-F238E27FC236}">
                    <a16:creationId xmlns:a16="http://schemas.microsoft.com/office/drawing/2014/main" id="{2B7E9D7C-A040-4AC0-AA19-1FC3A33BFDBB}"/>
                  </a:ext>
                </a:extLst>
              </p:cNvPr>
              <p:cNvCxnSpPr/>
              <p:nvPr/>
            </p:nvCxnSpPr>
            <p:spPr>
              <a:xfrm>
                <a:off x="4239228" y="1852256"/>
                <a:ext cx="0" cy="4495800"/>
              </a:xfrm>
              <a:prstGeom prst="line">
                <a:avLst/>
              </a:prstGeom>
              <a:ln w="127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A1AAB6CD-D863-4B2C-AA43-535CF1F41B81}"/>
                  </a:ext>
                </a:extLst>
              </p:cNvPr>
              <p:cNvCxnSpPr/>
              <p:nvPr/>
            </p:nvCxnSpPr>
            <p:spPr>
              <a:xfrm>
                <a:off x="7973060" y="1852256"/>
                <a:ext cx="0" cy="4495800"/>
              </a:xfrm>
              <a:prstGeom prst="line">
                <a:avLst/>
              </a:prstGeom>
              <a:ln w="127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sp>
        <p:nvSpPr>
          <p:cNvPr id="138" name="Text Placeholder 17">
            <a:extLst>
              <a:ext uri="{FF2B5EF4-FFF2-40B4-BE49-F238E27FC236}">
                <a16:creationId xmlns:a16="http://schemas.microsoft.com/office/drawing/2014/main" id="{B5A443C8-9373-40AD-8A20-CF0D99F604B9}"/>
              </a:ext>
            </a:extLst>
          </p:cNvPr>
          <p:cNvSpPr txBox="1">
            <a:spLocks/>
          </p:cNvSpPr>
          <p:nvPr/>
        </p:nvSpPr>
        <p:spPr>
          <a:xfrm>
            <a:off x="4163104" y="4357485"/>
            <a:ext cx="3021217" cy="1037262"/>
          </a:xfrm>
          <a:prstGeom prst="rect">
            <a:avLst/>
          </a:prstGeom>
        </p:spPr>
        <p:txBody>
          <a:bodyPr vert="horz" lIns="68580" tIns="0" rIns="68580" bIns="0" rtlCol="0" anchor="t">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Partners with MetLife on accommodated and/or gradual return-to-work opportunities</a:t>
            </a:r>
          </a:p>
          <a:p>
            <a:pPr algn="l">
              <a:lnSpc>
                <a:spcPct val="100000"/>
              </a:lnSpc>
              <a:spcBef>
                <a:spcPts val="0"/>
              </a:spcBef>
            </a:pPr>
            <a:r>
              <a:rPr lang="en-US" sz="900" dirty="0">
                <a:latin typeface="+mn-lt"/>
              </a:rPr>
              <a:t>Reports return-to-work date to MetLife via by calling       1-877-355-6277</a:t>
            </a:r>
            <a:endParaRPr lang="en-US" sz="900" dirty="0">
              <a:latin typeface="+mn-lt"/>
              <a:cs typeface="Arial"/>
            </a:endParaRPr>
          </a:p>
          <a:p>
            <a:pPr algn="l">
              <a:lnSpc>
                <a:spcPct val="100000"/>
              </a:lnSpc>
              <a:spcBef>
                <a:spcPts val="0"/>
              </a:spcBef>
            </a:pPr>
            <a:r>
              <a:rPr lang="en-US" sz="900" dirty="0">
                <a:latin typeface="+mn-lt"/>
              </a:rPr>
              <a:t>Notifies MetLife if the employee does not return-to-work as expected</a:t>
            </a:r>
          </a:p>
          <a:p>
            <a:pPr algn="l">
              <a:lnSpc>
                <a:spcPct val="100000"/>
              </a:lnSpc>
              <a:spcBef>
                <a:spcPts val="0"/>
              </a:spcBef>
            </a:pPr>
            <a:endParaRPr lang="en-US" sz="900" dirty="0">
              <a:latin typeface="+mn-lt"/>
            </a:endParaRPr>
          </a:p>
          <a:p>
            <a:pPr algn="l">
              <a:lnSpc>
                <a:spcPct val="100000"/>
              </a:lnSpc>
              <a:spcBef>
                <a:spcPts val="0"/>
              </a:spcBef>
            </a:pPr>
            <a:endParaRPr lang="en-US" sz="900" dirty="0">
              <a:latin typeface="+mn-lt"/>
            </a:endParaRPr>
          </a:p>
          <a:p>
            <a:pPr algn="l">
              <a:lnSpc>
                <a:spcPct val="100000"/>
              </a:lnSpc>
              <a:spcBef>
                <a:spcPts val="0"/>
              </a:spcBef>
            </a:pPr>
            <a:endParaRPr lang="en-US" sz="900" dirty="0">
              <a:latin typeface="+mn-lt"/>
            </a:endParaRPr>
          </a:p>
          <a:p>
            <a:pPr algn="l">
              <a:lnSpc>
                <a:spcPct val="100000"/>
              </a:lnSpc>
              <a:spcBef>
                <a:spcPts val="0"/>
              </a:spcBef>
            </a:pPr>
            <a:endParaRPr lang="en-US" sz="900" dirty="0">
              <a:solidFill>
                <a:srgbClr val="0061A0"/>
              </a:solidFill>
              <a:latin typeface="+mn-lt"/>
            </a:endParaRPr>
          </a:p>
          <a:p>
            <a:pPr algn="l">
              <a:lnSpc>
                <a:spcPct val="100000"/>
              </a:lnSpc>
              <a:spcBef>
                <a:spcPts val="0"/>
              </a:spcBef>
            </a:pPr>
            <a:r>
              <a:rPr lang="en-US" sz="900" dirty="0">
                <a:solidFill>
                  <a:srgbClr val="0061A0"/>
                </a:solidFill>
                <a:latin typeface="+mn-lt"/>
              </a:rPr>
              <a:t>Note: </a:t>
            </a:r>
            <a:r>
              <a:rPr lang="en-US" sz="900" dirty="0" err="1">
                <a:solidFill>
                  <a:srgbClr val="0061A0"/>
                </a:solidFill>
                <a:latin typeface="+mn-lt"/>
              </a:rPr>
              <a:t>MyBenefits</a:t>
            </a:r>
            <a:r>
              <a:rPr lang="en-US" sz="900" dirty="0">
                <a:solidFill>
                  <a:srgbClr val="0061A0"/>
                </a:solidFill>
                <a:latin typeface="+mn-lt"/>
              </a:rPr>
              <a:t> may be accessed at any time for status information.</a:t>
            </a:r>
          </a:p>
          <a:p>
            <a:pPr algn="l">
              <a:lnSpc>
                <a:spcPct val="100000"/>
              </a:lnSpc>
              <a:spcBef>
                <a:spcPts val="0"/>
              </a:spcBef>
            </a:pPr>
            <a:endParaRPr lang="en-US" sz="900" dirty="0">
              <a:latin typeface="+mn-lt"/>
            </a:endParaRPr>
          </a:p>
        </p:txBody>
      </p:sp>
      <p:sp>
        <p:nvSpPr>
          <p:cNvPr id="139" name="Text Placeholder 17">
            <a:extLst>
              <a:ext uri="{FF2B5EF4-FFF2-40B4-BE49-F238E27FC236}">
                <a16:creationId xmlns:a16="http://schemas.microsoft.com/office/drawing/2014/main" id="{A95E7371-585F-4885-8DC3-AAC6654E0BDF}"/>
              </a:ext>
            </a:extLst>
          </p:cNvPr>
          <p:cNvSpPr txBox="1">
            <a:spLocks/>
          </p:cNvSpPr>
          <p:nvPr/>
        </p:nvSpPr>
        <p:spPr>
          <a:xfrm>
            <a:off x="7439770" y="4365965"/>
            <a:ext cx="2979470" cy="1695469"/>
          </a:xfrm>
          <a:prstGeom prst="rect">
            <a:avLst/>
          </a:prstGeom>
        </p:spPr>
        <p:txBody>
          <a:bodyPr vert="horz" lIns="68580" tIns="0" rIns="68580" bIns="0" rtlCol="0">
            <a:noAutofit/>
          </a:bodyPr>
          <a:lstStyle>
            <a:defPPr>
              <a:defRPr lang="en-US"/>
            </a:defPPr>
            <a:lvl1pPr indent="3175" algn="ctr">
              <a:lnSpc>
                <a:spcPct val="94000"/>
              </a:lnSpc>
              <a:spcBef>
                <a:spcPts val="800"/>
              </a:spcBef>
              <a:spcAft>
                <a:spcPts val="400"/>
              </a:spcAft>
              <a:buClr>
                <a:schemeClr val="accent1"/>
              </a:buClr>
              <a:buSzPct val="70000"/>
              <a:buFont typeface="Arial" panose="020B0604020202020204" pitchFamily="34" charset="0"/>
              <a:buChar char="​"/>
              <a:defRPr sz="2400">
                <a:solidFill>
                  <a:schemeClr val="tx1">
                    <a:lumMod val="65000"/>
                    <a:lumOff val="35000"/>
                  </a:schemeClr>
                </a:solidFill>
                <a:latin typeface="+mj-lt"/>
              </a:defRPr>
            </a:lvl1pPr>
            <a:lvl2pPr marL="0" indent="0" algn="ctr">
              <a:lnSpc>
                <a:spcPct val="94000"/>
              </a:lnSpc>
              <a:spcBef>
                <a:spcPts val="600"/>
              </a:spcBef>
              <a:spcAft>
                <a:spcPts val="400"/>
              </a:spcAft>
              <a:buClr>
                <a:schemeClr val="tx1">
                  <a:lumMod val="65000"/>
                  <a:lumOff val="35000"/>
                </a:schemeClr>
              </a:buClr>
              <a:buSzPct val="70000"/>
              <a:buFont typeface="Arial" panose="020B0604020202020204" pitchFamily="34" charset="0"/>
              <a:buChar char="​"/>
              <a:defRPr sz="2000">
                <a:solidFill>
                  <a:schemeClr val="tx1">
                    <a:lumMod val="65000"/>
                    <a:lumOff val="35000"/>
                  </a:schemeClr>
                </a:solidFill>
                <a:latin typeface="+mj-lt"/>
              </a:defRPr>
            </a:lvl2pPr>
            <a:lvl3pPr marL="171450" indent="-171450">
              <a:lnSpc>
                <a:spcPct val="94000"/>
              </a:lnSpc>
              <a:spcBef>
                <a:spcPts val="600"/>
              </a:spcBef>
              <a:spcAft>
                <a:spcPts val="400"/>
              </a:spcAft>
              <a:buClr>
                <a:schemeClr val="accent1"/>
              </a:buClr>
              <a:buSzPct val="70000"/>
              <a:buFont typeface="Arial" panose="020B0604020202020204" pitchFamily="34" charset="0"/>
              <a:buChar char="•"/>
              <a:defRPr>
                <a:solidFill>
                  <a:schemeClr val="tx1">
                    <a:lumMod val="65000"/>
                    <a:lumOff val="35000"/>
                  </a:schemeClr>
                </a:solidFill>
              </a:defRPr>
            </a:lvl3pPr>
            <a:lvl4pPr marL="0" indent="0">
              <a:lnSpc>
                <a:spcPct val="89000"/>
              </a:lnSpc>
              <a:spcBef>
                <a:spcPts val="500"/>
              </a:spcBef>
              <a:spcAft>
                <a:spcPts val="1400"/>
              </a:spcAft>
              <a:buSzPct val="80000"/>
              <a:buFont typeface="Arial" panose="020B0604020202020204" pitchFamily="34" charset="0"/>
              <a:buChar char="​"/>
              <a:tabLst>
                <a:tab pos="403225" algn="l"/>
              </a:tabLst>
              <a:defRPr sz="3400" baseline="0">
                <a:latin typeface="+mj-lt"/>
              </a:defRPr>
            </a:lvl4pPr>
            <a:lvl5pPr marL="0" indent="0">
              <a:lnSpc>
                <a:spcPct val="95000"/>
              </a:lnSpc>
              <a:spcBef>
                <a:spcPts val="0"/>
              </a:spcBef>
              <a:buSzPct val="80000"/>
              <a:buFont typeface="Arial" panose="020B0604020202020204" pitchFamily="34" charset="0"/>
              <a:buChar char="​"/>
              <a:defRPr sz="2100" baseline="0">
                <a:latin typeface="+mj-lt"/>
              </a:defRPr>
            </a:lvl5pPr>
            <a:lvl6pPr marL="0" indent="0">
              <a:lnSpc>
                <a:spcPct val="94000"/>
              </a:lnSpc>
              <a:spcBef>
                <a:spcPts val="0"/>
              </a:spcBef>
              <a:spcAft>
                <a:spcPts val="800"/>
              </a:spcAft>
              <a:buFont typeface="Arial" panose="020B0604020202020204" pitchFamily="34" charset="0"/>
              <a:buChar char="​"/>
              <a:defRPr sz="1600">
                <a:latin typeface="FreightSansLFPro Med" panose="02000606030000020004" pitchFamily="50" charset="0"/>
              </a:defRPr>
            </a:lvl6pPr>
            <a:lvl7pPr marL="0" indent="0">
              <a:lnSpc>
                <a:spcPct val="94000"/>
              </a:lnSpc>
              <a:spcBef>
                <a:spcPts val="500"/>
              </a:spcBef>
              <a:buFont typeface="Arial" panose="020B0604020202020204" pitchFamily="34" charset="0"/>
              <a:buChar char="​"/>
              <a:defRPr sz="1600">
                <a:solidFill>
                  <a:schemeClr val="tx1">
                    <a:lumMod val="65000"/>
                    <a:lumOff val="35000"/>
                  </a:schemeClr>
                </a:solidFill>
                <a:latin typeface="+mj-lt"/>
              </a:defRPr>
            </a:lvl7pPr>
            <a:lvl8pPr marL="0" indent="0">
              <a:lnSpc>
                <a:spcPct val="107000"/>
              </a:lnSpc>
              <a:spcBef>
                <a:spcPts val="1600"/>
              </a:spcBef>
              <a:spcAft>
                <a:spcPts val="600"/>
              </a:spcAft>
              <a:buFont typeface="Arial" panose="020B0604020202020204" pitchFamily="34" charset="0"/>
              <a:buChar char="​"/>
              <a:defRPr sz="1400" b="0" cap="all" spc="300" baseline="0">
                <a:solidFill>
                  <a:schemeClr val="accent1"/>
                </a:solidFill>
                <a:latin typeface="FreightSansLFPro Med" panose="02000606030000020004" pitchFamily="50" charset="0"/>
              </a:defRPr>
            </a:lvl8pPr>
            <a:lvl9pPr marL="0" indent="0">
              <a:lnSpc>
                <a:spcPct val="50000"/>
              </a:lnSpc>
              <a:spcBef>
                <a:spcPts val="3000"/>
              </a:spcBef>
              <a:spcAft>
                <a:spcPts val="0"/>
              </a:spcAft>
              <a:buFont typeface="Arial" panose="020B0604020202020204" pitchFamily="34" charset="0"/>
              <a:buChar char="​"/>
              <a:defRPr sz="8900" spc="-300">
                <a:solidFill>
                  <a:schemeClr val="accent1"/>
                </a:solidFill>
                <a:latin typeface="+mj-lt"/>
              </a:defRPr>
            </a:lvl9pPr>
          </a:lstStyle>
          <a:p>
            <a:pPr algn="l">
              <a:lnSpc>
                <a:spcPct val="100000"/>
              </a:lnSpc>
              <a:spcBef>
                <a:spcPts val="0"/>
              </a:spcBef>
            </a:pPr>
            <a:r>
              <a:rPr lang="en-US" sz="900" dirty="0">
                <a:latin typeface="+mn-lt"/>
              </a:rPr>
              <a:t>Partners with the health care provider to review appropriateness of restrictions/limitations</a:t>
            </a:r>
          </a:p>
          <a:p>
            <a:pPr algn="l">
              <a:lnSpc>
                <a:spcPct val="100000"/>
              </a:lnSpc>
              <a:spcBef>
                <a:spcPts val="0"/>
              </a:spcBef>
            </a:pPr>
            <a:r>
              <a:rPr lang="en-US" sz="900" dirty="0">
                <a:latin typeface="+mn-lt"/>
              </a:rPr>
              <a:t>Coordinates accommodations and/or gradual return-to- work with Employer</a:t>
            </a:r>
          </a:p>
          <a:p>
            <a:pPr algn="l">
              <a:lnSpc>
                <a:spcPct val="100000"/>
              </a:lnSpc>
              <a:spcBef>
                <a:spcPts val="0"/>
              </a:spcBef>
            </a:pPr>
            <a:r>
              <a:rPr lang="en-US" sz="900" dirty="0">
                <a:latin typeface="+mn-lt"/>
              </a:rPr>
              <a:t>Notifies Employee of claim decision via phone and letter</a:t>
            </a:r>
          </a:p>
          <a:p>
            <a:pPr algn="l">
              <a:lnSpc>
                <a:spcPct val="100000"/>
              </a:lnSpc>
              <a:spcBef>
                <a:spcPts val="0"/>
              </a:spcBef>
            </a:pPr>
            <a:r>
              <a:rPr lang="en-US" sz="900" dirty="0">
                <a:latin typeface="+mn-lt"/>
              </a:rPr>
              <a:t>Notifies Employer of claim decision via email template</a:t>
            </a:r>
          </a:p>
          <a:p>
            <a:pPr algn="l">
              <a:lnSpc>
                <a:spcPct val="100000"/>
              </a:lnSpc>
              <a:spcBef>
                <a:spcPts val="0"/>
              </a:spcBef>
            </a:pPr>
            <a:r>
              <a:rPr lang="en-US" sz="900" dirty="0">
                <a:latin typeface="+mn-lt"/>
              </a:rPr>
              <a:t>If return-to-work prospects are not feasible, MetLife will evaluate claim for transition to any occupation definition of disability at appropriate time </a:t>
            </a:r>
          </a:p>
        </p:txBody>
      </p:sp>
      <p:cxnSp>
        <p:nvCxnSpPr>
          <p:cNvPr id="27" name="Straight Connector 26">
            <a:extLst>
              <a:ext uri="{FF2B5EF4-FFF2-40B4-BE49-F238E27FC236}">
                <a16:creationId xmlns:a16="http://schemas.microsoft.com/office/drawing/2014/main" id="{5F7113E6-3949-4846-9514-CC698CAAF7B0}"/>
              </a:ext>
            </a:extLst>
          </p:cNvPr>
          <p:cNvCxnSpPr>
            <a:cxnSpLocks/>
          </p:cNvCxnSpPr>
          <p:nvPr/>
        </p:nvCxnSpPr>
        <p:spPr>
          <a:xfrm>
            <a:off x="4595002" y="2963093"/>
            <a:ext cx="1067661" cy="0"/>
          </a:xfrm>
          <a:prstGeom prst="line">
            <a:avLst/>
          </a:prstGeom>
          <a:noFill/>
          <a:ln w="50800" cap="flat" cmpd="sng" algn="ctr">
            <a:solidFill>
              <a:sysClr val="window" lastClr="FFFFFF">
                <a:lumMod val="85000"/>
              </a:sysClr>
            </a:solidFill>
            <a:prstDash val="solid"/>
            <a:miter lim="800000"/>
          </a:ln>
          <a:effectLst/>
        </p:spPr>
      </p:cxnSp>
      <p:pic>
        <p:nvPicPr>
          <p:cNvPr id="30" name="Picture 29" descr="A picture containing text, businesscard&#10;&#10;Description generated with high confidence">
            <a:extLst>
              <a:ext uri="{FF2B5EF4-FFF2-40B4-BE49-F238E27FC236}">
                <a16:creationId xmlns:a16="http://schemas.microsoft.com/office/drawing/2014/main" id="{D8009F36-E25C-4C78-B8A5-AC13D70FCC4D}"/>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257590" y="2133331"/>
            <a:ext cx="648737" cy="648737"/>
          </a:xfrm>
          <a:prstGeom prst="rect">
            <a:avLst/>
          </a:prstGeom>
        </p:spPr>
      </p:pic>
      <p:sp>
        <p:nvSpPr>
          <p:cNvPr id="32" name="Oval 31">
            <a:extLst>
              <a:ext uri="{FF2B5EF4-FFF2-40B4-BE49-F238E27FC236}">
                <a16:creationId xmlns:a16="http://schemas.microsoft.com/office/drawing/2014/main" id="{10655293-BA18-4BA4-A40B-2A3427FDBA5F}"/>
              </a:ext>
            </a:extLst>
          </p:cNvPr>
          <p:cNvSpPr>
            <a:spLocks noChangeAspect="1"/>
          </p:cNvSpPr>
          <p:nvPr/>
        </p:nvSpPr>
        <p:spPr>
          <a:xfrm>
            <a:off x="5581960" y="2903478"/>
            <a:ext cx="141758" cy="141758"/>
          </a:xfrm>
          <a:prstGeom prst="ellipse">
            <a:avLst/>
          </a:prstGeom>
          <a:solidFill>
            <a:schemeClr val="tx2"/>
          </a:solidFill>
          <a:ln w="31750" cap="flat" cmpd="sng" algn="ctr">
            <a:solidFill>
              <a:srgbClr val="FFFFFF"/>
            </a:solidFill>
            <a:prstDash val="solid"/>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34" name="TextBox 33">
            <a:extLst>
              <a:ext uri="{FF2B5EF4-FFF2-40B4-BE49-F238E27FC236}">
                <a16:creationId xmlns:a16="http://schemas.microsoft.com/office/drawing/2014/main" id="{817FFA7A-EC17-42CB-A6D2-300A283AF7C5}"/>
              </a:ext>
            </a:extLst>
          </p:cNvPr>
          <p:cNvSpPr txBox="1"/>
          <p:nvPr/>
        </p:nvSpPr>
        <p:spPr>
          <a:xfrm>
            <a:off x="5044140" y="3207696"/>
            <a:ext cx="1075639" cy="483283"/>
          </a:xfrm>
          <a:prstGeom prst="rect">
            <a:avLst/>
          </a:prstGeom>
          <a:noFill/>
        </p:spPr>
        <p:txBody>
          <a:bodyPr wrap="square" lIns="0" tIns="0" rIns="0" bIns="0" rtlCol="0" anchor="t">
            <a:noAutofit/>
          </a:bodyPr>
          <a:lstStyle>
            <a:defPPr>
              <a:defRPr lang="en-US"/>
            </a:defPPr>
          </a:lstStyle>
          <a:p>
            <a:pPr algn="ctr">
              <a:defRPr/>
            </a:pPr>
            <a:r>
              <a:rPr lang="en-US" sz="900" kern="0" dirty="0">
                <a:solidFill>
                  <a:prstClr val="black"/>
                </a:solidFill>
                <a:cs typeface="Arial" pitchFamily="34" charset="0"/>
              </a:rPr>
              <a:t>Your employee returns to work</a:t>
            </a:r>
          </a:p>
        </p:txBody>
      </p:sp>
      <p:sp>
        <p:nvSpPr>
          <p:cNvPr id="36" name="Rectangle: Rounded Corners 29">
            <a:extLst>
              <a:ext uri="{FF2B5EF4-FFF2-40B4-BE49-F238E27FC236}">
                <a16:creationId xmlns:a16="http://schemas.microsoft.com/office/drawing/2014/main" id="{23E105B2-2D72-4148-9FEA-D7C5A0712339}"/>
              </a:ext>
            </a:extLst>
          </p:cNvPr>
          <p:cNvSpPr/>
          <p:nvPr/>
        </p:nvSpPr>
        <p:spPr>
          <a:xfrm>
            <a:off x="4621781" y="1840131"/>
            <a:ext cx="2063475" cy="2095450"/>
          </a:xfrm>
          <a:prstGeom prst="roundRect">
            <a:avLst>
              <a:gd name="adj" fmla="val 5276"/>
            </a:avLst>
          </a:prstGeom>
          <a:noFill/>
          <a:ln w="19050" cap="rnd" cmpd="sng" algn="ctr">
            <a:solidFill>
              <a:srgbClr val="00A3AD"/>
            </a:solidFill>
            <a:prstDash val="sysDot"/>
            <a:miter lim="800000"/>
          </a:ln>
          <a:effectLst/>
        </p:spPr>
        <p:txBody>
          <a:bodyPr rtlCol="0" anchor="ct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prstClr val="white"/>
              </a:solidFill>
              <a:effectLst/>
              <a:uLnTx/>
              <a:uFillTx/>
              <a:cs typeface="Arial" pitchFamily="34" charset="0"/>
            </a:endParaRPr>
          </a:p>
        </p:txBody>
      </p:sp>
      <p:sp>
        <p:nvSpPr>
          <p:cNvPr id="37" name="Rectangle 36">
            <a:extLst>
              <a:ext uri="{FF2B5EF4-FFF2-40B4-BE49-F238E27FC236}">
                <a16:creationId xmlns:a16="http://schemas.microsoft.com/office/drawing/2014/main" id="{CC7A84A9-ADE3-46C2-A3E8-65E3581DCA2B}"/>
              </a:ext>
            </a:extLst>
          </p:cNvPr>
          <p:cNvSpPr/>
          <p:nvPr/>
        </p:nvSpPr>
        <p:spPr>
          <a:xfrm>
            <a:off x="4871909" y="1623596"/>
            <a:ext cx="1561861" cy="394886"/>
          </a:xfrm>
          <a:prstGeom prst="rect">
            <a:avLst/>
          </a:prstGeom>
          <a:solidFill>
            <a:schemeClr val="tx2"/>
          </a:solidFill>
          <a:ln w="12700">
            <a:solidFill>
              <a:srgbClr val="0090DA"/>
            </a:solidFill>
          </a:ln>
        </p:spPr>
        <p:txBody>
          <a:bodyPr wrap="square" tIns="137160" bIns="137160" anchor="ctr">
            <a:noAutofit/>
          </a:bodyPr>
          <a:lstStyle>
            <a:defPPr>
              <a:defRPr lang="en-US"/>
            </a:defPPr>
          </a:lstStyle>
          <a:p>
            <a:pPr marL="0" marR="0" lvl="0" indent="0" algn="ctr" defTabSz="914400" eaLnBrk="1" fontAlgn="auto"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a:ln>
                  <a:noFill/>
                </a:ln>
                <a:solidFill>
                  <a:srgbClr val="FFFFFF"/>
                </a:solidFill>
                <a:effectLst/>
                <a:uLnTx/>
                <a:uFillTx/>
                <a:cs typeface="Arial" pitchFamily="34" charset="0"/>
              </a:rPr>
              <a:t>Resolution</a:t>
            </a:r>
          </a:p>
        </p:txBody>
      </p:sp>
    </p:spTree>
    <p:extLst>
      <p:ext uri="{BB962C8B-B14F-4D97-AF65-F5344CB8AC3E}">
        <p14:creationId xmlns:p14="http://schemas.microsoft.com/office/powerpoint/2010/main" val="13397334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a:t>Disability Specialty Services	</a:t>
            </a:r>
          </a:p>
        </p:txBody>
      </p:sp>
    </p:spTree>
    <p:extLst>
      <p:ext uri="{BB962C8B-B14F-4D97-AF65-F5344CB8AC3E}">
        <p14:creationId xmlns:p14="http://schemas.microsoft.com/office/powerpoint/2010/main" val="9412156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Default Theme">
  <a:themeElements>
    <a:clrScheme name="Met Life Main">
      <a:dk1>
        <a:srgbClr val="000000"/>
      </a:dk1>
      <a:lt1>
        <a:srgbClr val="FFFFFF"/>
      </a:lt1>
      <a:dk2>
        <a:srgbClr val="00A3AD"/>
      </a:dk2>
      <a:lt2>
        <a:srgbClr val="75787B"/>
      </a:lt2>
      <a:accent1>
        <a:srgbClr val="0061A0"/>
      </a:accent1>
      <a:accent2>
        <a:srgbClr val="0090DA"/>
      </a:accent2>
      <a:accent3>
        <a:srgbClr val="A3CE4E"/>
      </a:accent3>
      <a:accent4>
        <a:srgbClr val="FFC600"/>
      </a:accent4>
      <a:accent5>
        <a:srgbClr val="6024A9"/>
      </a:accent5>
      <a:accent6>
        <a:srgbClr val="DB0A5B"/>
      </a:accent6>
      <a:hlink>
        <a:srgbClr val="0000FF"/>
      </a:hlink>
      <a:folHlink>
        <a:srgbClr val="CDCBCB"/>
      </a:folHlink>
    </a:clrScheme>
    <a:fontScheme name="MetLife Generic">
      <a:majorFont>
        <a:latin typeface="Georgia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sz="2000" smtClean="0">
            <a:solidFill>
              <a:schemeClr val="bg1"/>
            </a:solidFill>
            <a:cs typeface="Open Sans Bold"/>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defTabSz="456758" fontAlgn="base">
          <a:spcBef>
            <a:spcPts val="1200"/>
          </a:spcBef>
          <a:defRPr dirty="0" err="1" smtClean="0">
            <a:solidFill>
              <a:schemeClr val="bg2"/>
            </a:solidFill>
            <a:ea typeface="MetLife Circular Light" charset="0"/>
            <a:cs typeface="MetLife Circular Light" charset="0"/>
          </a:defRPr>
        </a:defPPr>
      </a:lstStyle>
    </a:txDef>
  </a:objectDefaults>
  <a:extraClrSchemeLst/>
  <a:extLst>
    <a:ext uri="{05A4C25C-085E-4340-85A3-A5531E510DB2}">
      <thm15:themeFamily xmlns:thm15="http://schemas.microsoft.com/office/thememl/2012/main" name="Presentation2" id="{9019AA22-9014-1341-B0EC-4009FC213174}" vid="{70871677-4494-5545-9BD1-9A81449DC14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f5af0f96-557c-40e5-b74f-4de88d247c44" ContentTypeId="0x0101" PreviousValue="fals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pc3a60732cff4bd6a1032848edf6a57b xmlns="d18c1617-1ac8-4b22-9cef-b2ac240d88cb">
      <Terms xmlns="http://schemas.microsoft.com/office/infopath/2007/PartnerControls"/>
    </pc3a60732cff4bd6a1032848edf6a57b>
    <TaxKeywordTaxHTField xmlns="d18c1617-1ac8-4b22-9cef-b2ac240d88cb">
      <Terms xmlns="http://schemas.microsoft.com/office/infopath/2007/PartnerControls"/>
    </TaxKeywordTaxHTField>
    <aa413b61045448e6bc230aa29a84eb0b xmlns="d18c1617-1ac8-4b22-9cef-b2ac240d88cb">
      <Terms xmlns="http://schemas.microsoft.com/office/infopath/2007/PartnerControls"/>
    </aa413b61045448e6bc230aa29a84eb0b>
    <hae69c9a3b974f6ea09ed5059cd93782 xmlns="d18c1617-1ac8-4b22-9cef-b2ac240d88cb">
      <Terms xmlns="http://schemas.microsoft.com/office/infopath/2007/PartnerControls"/>
    </hae69c9a3b974f6ea09ed5059cd93782>
    <_ip_UnifiedCompliancePolicyProperties xmlns="http://schemas.microsoft.com/sharepoint/v3" xsi:nil="true"/>
    <o2a67a7f239d463099c84f831d9f71a7 xmlns="d18c1617-1ac8-4b22-9cef-b2ac240d88cb">
      <Terms xmlns="http://schemas.microsoft.com/office/infopath/2007/PartnerControls"/>
    </o2a67a7f239d463099c84f831d9f71a7>
    <TaxCatchAll xmlns="d18c1617-1ac8-4b22-9cef-b2ac240d88cb"/>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704441716C06EC4E8AA9BF93EBBDF6D1" ma:contentTypeVersion="16" ma:contentTypeDescription="Create a new document." ma:contentTypeScope="" ma:versionID="f16b25ee9b2e3947a310a5a2b512a842">
  <xsd:schema xmlns:xsd="http://www.w3.org/2001/XMLSchema" xmlns:xs="http://www.w3.org/2001/XMLSchema" xmlns:p="http://schemas.microsoft.com/office/2006/metadata/properties" xmlns:ns1="http://schemas.microsoft.com/sharepoint/v3" xmlns:ns3="d18c1617-1ac8-4b22-9cef-b2ac240d88cb" xmlns:ns4="6809b764-7bdc-47ee-adb0-9c72df1052d3" xmlns:ns5="40befd8d-e05a-419e-b1aa-ef84c1314ee6" targetNamespace="http://schemas.microsoft.com/office/2006/metadata/properties" ma:root="true" ma:fieldsID="752ef5f63450756eaeec1e4a471932d7" ns1:_="" ns3:_="" ns4:_="" ns5:_="">
    <xsd:import namespace="http://schemas.microsoft.com/sharepoint/v3"/>
    <xsd:import namespace="d18c1617-1ac8-4b22-9cef-b2ac240d88cb"/>
    <xsd:import namespace="6809b764-7bdc-47ee-adb0-9c72df1052d3"/>
    <xsd:import namespace="40befd8d-e05a-419e-b1aa-ef84c1314ee6"/>
    <xsd:element name="properties">
      <xsd:complexType>
        <xsd:sequence>
          <xsd:element name="documentManagement">
            <xsd:complexType>
              <xsd:all>
                <xsd:element ref="ns3:TaxKeywordTaxHTField" minOccurs="0"/>
                <xsd:element ref="ns3:TaxCatchAll" minOccurs="0"/>
                <xsd:element ref="ns3:TaxCatchAllLabel" minOccurs="0"/>
                <xsd:element ref="ns3:hae69c9a3b974f6ea09ed5059cd93782" minOccurs="0"/>
                <xsd:element ref="ns3:aa413b61045448e6bc230aa29a84eb0b" minOccurs="0"/>
                <xsd:element ref="ns3:o2a67a7f239d463099c84f831d9f71a7" minOccurs="0"/>
                <xsd:element ref="ns3:pc3a60732cff4bd6a1032848edf6a57b" minOccurs="0"/>
                <xsd:element ref="ns4:SharedWithUsers" minOccurs="0"/>
                <xsd:element ref="ns4:SharedWithDetails" minOccurs="0"/>
                <xsd:element ref="ns4:SharingHintHash" minOccurs="0"/>
                <xsd:element ref="ns5:MediaServiceMetadata" minOccurs="0"/>
                <xsd:element ref="ns5:MediaServiceFastMetadata" minOccurs="0"/>
                <xsd:element ref="ns1:_ip_UnifiedCompliancePolicyProperties" minOccurs="0"/>
                <xsd:element ref="ns1:_ip_UnifiedCompliancePolicyUIAction" minOccurs="0"/>
                <xsd:element ref="ns5:MediaServiceAutoKeyPoints" minOccurs="0"/>
                <xsd:element ref="ns5:MediaServiceKeyPoints" minOccurs="0"/>
                <xsd:element ref="ns5:MediaServiceDateTaken" minOccurs="0"/>
                <xsd:element ref="ns5:MediaServiceAutoTags" minOccurs="0"/>
                <xsd:element ref="ns5:MediaServiceOCR" minOccurs="0"/>
                <xsd:element ref="ns5:MediaServiceGenerationTime" minOccurs="0"/>
                <xsd:element ref="ns5: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8c1617-1ac8-4b22-9cef-b2ac240d88cb"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Enterprise Keywords" ma:fieldId="{23f27201-bee3-471e-b2e7-b64fd8b7ca38}" ma:taxonomyMulti="true" ma:sspId="f5af0f96-557c-40e5-b74f-4de88d247c44"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description="" ma:hidden="true" ma:list="{e3b87d18-d10d-431b-a9c0-9ce97d2ad853}" ma:internalName="TaxCatchAll" ma:showField="CatchAllData" ma:web="6809b764-7bdc-47ee-adb0-9c72df1052d3">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e3b87d18-d10d-431b-a9c0-9ce97d2ad853}" ma:internalName="TaxCatchAllLabel" ma:readOnly="true" ma:showField="CatchAllDataLabel" ma:web="6809b764-7bdc-47ee-adb0-9c72df1052d3">
      <xsd:complexType>
        <xsd:complexContent>
          <xsd:extension base="dms:MultiChoiceLookup">
            <xsd:sequence>
              <xsd:element name="Value" type="dms:Lookup" maxOccurs="unbounded" minOccurs="0" nillable="true"/>
            </xsd:sequence>
          </xsd:extension>
        </xsd:complexContent>
      </xsd:complexType>
    </xsd:element>
    <xsd:element name="hae69c9a3b974f6ea09ed5059cd93782" ma:index="12" nillable="true" ma:taxonomy="true" ma:internalName="hae69c9a3b974f6ea09ed5059cd93782" ma:taxonomyFieldName="ML_Geography" ma:displayName="Geography" ma:fieldId="{1ae69c9a-3b97-4f6e-a09e-d5059cd93782}" ma:taxonomyMulti="true" ma:sspId="f5af0f96-557c-40e5-b74f-4de88d247c44" ma:termSetId="f4bc552d-80e9-412b-b8d4-dc34d9eb8627" ma:anchorId="00000000-0000-0000-0000-000000000000" ma:open="false" ma:isKeyword="false">
      <xsd:complexType>
        <xsd:sequence>
          <xsd:element ref="pc:Terms" minOccurs="0" maxOccurs="1"/>
        </xsd:sequence>
      </xsd:complexType>
    </xsd:element>
    <xsd:element name="aa413b61045448e6bc230aa29a84eb0b" ma:index="14" nillable="true" ma:taxonomy="true" ma:internalName="aa413b61045448e6bc230aa29a84eb0b" ma:taxonomyFieldName="ML_LineOfBusiness" ma:displayName="Line of Business" ma:fieldId="{aa413b61-0454-48e6-bc23-0aa29a84eb0b}" ma:taxonomyMulti="true" ma:sspId="f5af0f96-557c-40e5-b74f-4de88d247c44" ma:termSetId="46c83da5-9adb-4a6d-91e4-77f5077fc76b" ma:anchorId="00000000-0000-0000-0000-000000000000" ma:open="false" ma:isKeyword="false">
      <xsd:complexType>
        <xsd:sequence>
          <xsd:element ref="pc:Terms" minOccurs="0" maxOccurs="1"/>
        </xsd:sequence>
      </xsd:complexType>
    </xsd:element>
    <xsd:element name="o2a67a7f239d463099c84f831d9f71a7" ma:index="16" nillable="true" ma:taxonomy="true" ma:internalName="o2a67a7f239d463099c84f831d9f71a7" ma:taxonomyFieldName="ML_OfficeLocation" ma:displayName="Office Location" ma:fieldId="{82a67a7f-239d-4630-99c8-4f831d9f71a7}" ma:taxonomyMulti="true" ma:sspId="f5af0f96-557c-40e5-b74f-4de88d247c44" ma:termSetId="441ea418-53ba-4ba6-ade2-cf7ca33080f0" ma:anchorId="00000000-0000-0000-0000-000000000000" ma:open="false" ma:isKeyword="false">
      <xsd:complexType>
        <xsd:sequence>
          <xsd:element ref="pc:Terms" minOccurs="0" maxOccurs="1"/>
        </xsd:sequence>
      </xsd:complexType>
    </xsd:element>
    <xsd:element name="pc3a60732cff4bd6a1032848edf6a57b" ma:index="18" nillable="true" ma:taxonomy="true" ma:internalName="pc3a60732cff4bd6a1032848edf6a57b" ma:taxonomyFieldName="ML_Roles" ma:displayName="Roles" ma:fieldId="{9c3a6073-2cff-4bd6-a103-2848edf6a57b}" ma:taxonomyMulti="true" ma:sspId="f5af0f96-557c-40e5-b74f-4de88d247c44" ma:termSetId="79b653d6-6741-48c0-b5a8-f7c31de24a4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809b764-7bdc-47ee-adb0-9c72df1052d3"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befd8d-e05a-419e-b1aa-ef84c1314ee6"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DateTaken" ma:index="29" nillable="true" ma:displayName="MediaServiceDateTaken" ma:hidden="true" ma:internalName="MediaServiceDateTaken" ma:readOnly="true">
      <xsd:simpleType>
        <xsd:restriction base="dms:Text"/>
      </xsd:simpleType>
    </xsd:element>
    <xsd:element name="MediaServiceAutoTags" ma:index="30" nillable="true" ma:displayName="Tags" ma:internalName="MediaServiceAutoTags" ma:readOnly="true">
      <xsd:simpleType>
        <xsd:restriction base="dms:Text"/>
      </xsd:simpleType>
    </xsd:element>
    <xsd:element name="MediaServiceOCR" ma:index="31" nillable="true" ma:displayName="Extracted Text" ma:internalName="MediaServiceOCR" ma:readOnly="true">
      <xsd:simpleType>
        <xsd:restriction base="dms:Note">
          <xsd:maxLength value="255"/>
        </xsd:restriction>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MediaServiceEventHashCode" ma:index="3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19A47F-29AF-4B6E-BE1F-E81640A47623}">
  <ds:schemaRefs>
    <ds:schemaRef ds:uri="Microsoft.SharePoint.Taxonomy.ContentTypeSync"/>
  </ds:schemaRefs>
</ds:datastoreItem>
</file>

<file path=customXml/itemProps2.xml><?xml version="1.0" encoding="utf-8"?>
<ds:datastoreItem xmlns:ds="http://schemas.openxmlformats.org/officeDocument/2006/customXml" ds:itemID="{690C4C4A-21FA-4522-AB3A-F13FCEE759C9}">
  <ds:schemaRefs>
    <ds:schemaRef ds:uri="http://schemas.microsoft.com/sharepoint/v3/contenttype/forms"/>
  </ds:schemaRefs>
</ds:datastoreItem>
</file>

<file path=customXml/itemProps3.xml><?xml version="1.0" encoding="utf-8"?>
<ds:datastoreItem xmlns:ds="http://schemas.openxmlformats.org/officeDocument/2006/customXml" ds:itemID="{CC1963B4-C131-4C7D-9108-D7CB4717F27D}">
  <ds:schemaRefs>
    <ds:schemaRef ds:uri="http://purl.org/dc/elements/1.1/"/>
    <ds:schemaRef ds:uri="http://purl.org/dc/dcmitype/"/>
    <ds:schemaRef ds:uri="http://schemas.microsoft.com/office/2006/documentManagement/types"/>
    <ds:schemaRef ds:uri="http://www.w3.org/XML/1998/namespace"/>
    <ds:schemaRef ds:uri="6809b764-7bdc-47ee-adb0-9c72df1052d3"/>
    <ds:schemaRef ds:uri="http://purl.org/dc/terms/"/>
    <ds:schemaRef ds:uri="http://schemas.microsoft.com/office/infopath/2007/PartnerControls"/>
    <ds:schemaRef ds:uri="http://schemas.openxmlformats.org/package/2006/metadata/core-properties"/>
    <ds:schemaRef ds:uri="40befd8d-e05a-419e-b1aa-ef84c1314ee6"/>
    <ds:schemaRef ds:uri="d18c1617-1ac8-4b22-9cef-b2ac240d88cb"/>
    <ds:schemaRef ds:uri="http://schemas.microsoft.com/sharepoint/v3"/>
    <ds:schemaRef ds:uri="http://schemas.microsoft.com/office/2006/metadata/properties"/>
  </ds:schemaRefs>
</ds:datastoreItem>
</file>

<file path=customXml/itemProps4.xml><?xml version="1.0" encoding="utf-8"?>
<ds:datastoreItem xmlns:ds="http://schemas.openxmlformats.org/officeDocument/2006/customXml" ds:itemID="{93AB8B9A-117E-4564-ABA4-42A516AF1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18c1617-1ac8-4b22-9cef-b2ac240d88cb"/>
    <ds:schemaRef ds:uri="6809b764-7bdc-47ee-adb0-9c72df1052d3"/>
    <ds:schemaRef ds:uri="40befd8d-e05a-419e-b1aa-ef84c1314e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Default Theme</Template>
  <TotalTime>561</TotalTime>
  <Words>1389</Words>
  <Application>Microsoft Office PowerPoint</Application>
  <PresentationFormat>Custom</PresentationFormat>
  <Paragraphs>175</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Georgia</vt:lpstr>
      <vt:lpstr>Georgia Bold</vt:lpstr>
      <vt:lpstr>Lucida Grande</vt:lpstr>
      <vt:lpstr>MetLife Circular</vt:lpstr>
      <vt:lpstr>System Font Regular</vt:lpstr>
      <vt:lpstr>Default Theme</vt:lpstr>
      <vt:lpstr>LTD Claim Process</vt:lpstr>
      <vt:lpstr>Agenda</vt:lpstr>
      <vt:lpstr>PowerPoint Presentation</vt:lpstr>
      <vt:lpstr>Employees’ needs are our top priority</vt:lpstr>
      <vt:lpstr>Submitting claims made easy</vt:lpstr>
      <vt:lpstr>Thoughtful evaluation and review</vt:lpstr>
      <vt:lpstr>A model designed around customers’ needs</vt:lpstr>
      <vt:lpstr>Resolution – Return To Work </vt:lpstr>
      <vt:lpstr>PowerPoint Presentation</vt:lpstr>
      <vt:lpstr>Disability specialty services</vt:lpstr>
      <vt:lpstr>Disability specialty services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MetLife Widescreen Template</dc:title>
  <dc:creator>Zubkoff, David</dc:creator>
  <cp:lastModifiedBy>Kodada, Michael</cp:lastModifiedBy>
  <cp:revision>36</cp:revision>
  <cp:lastPrinted>2017-12-21T22:19:51Z</cp:lastPrinted>
  <dcterms:created xsi:type="dcterms:W3CDTF">2019-04-22T22:14:51Z</dcterms:created>
  <dcterms:modified xsi:type="dcterms:W3CDTF">2024-05-07T11:58:16Z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0x010100704441716C06EC4E8AA9BF93EBBDF6D1</vt:lpwstr>
  </property>
</Properties>
</file>