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3"/>
  </p:notesMasterIdLst>
  <p:sldIdLst>
    <p:sldId id="276" r:id="rId2"/>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006"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E6B3A369-1C3A-4039-9413-8D91E94C5546}" type="datetimeFigureOut">
              <a:rPr lang="en-US" smtClean="0"/>
              <a:t>2/26/2024</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E162DD35-B84E-42E1-90FE-78CF3FE461F3}" type="slidenum">
              <a:rPr lang="en-US" smtClean="0"/>
              <a:t>‹#›</a:t>
            </a:fld>
            <a:endParaRPr lang="en-US"/>
          </a:p>
        </p:txBody>
      </p:sp>
    </p:spTree>
    <p:extLst>
      <p:ext uri="{BB962C8B-B14F-4D97-AF65-F5344CB8AC3E}">
        <p14:creationId xmlns:p14="http://schemas.microsoft.com/office/powerpoint/2010/main" val="3481273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4F5EB78-9D73-AE46-A4D1-5A9CACE56C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801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oduct Overview Slipsheet pg 1">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7461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oduct Overview Slipsheet pg 3">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521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ustDataLst>
      <p:tags r:id="rId4"/>
    </p:custDataLst>
    <p:extLst>
      <p:ext uri="{BB962C8B-B14F-4D97-AF65-F5344CB8AC3E}">
        <p14:creationId xmlns:p14="http://schemas.microsoft.com/office/powerpoint/2010/main" val="585471563"/>
      </p:ext>
    </p:extLst>
  </p:cSld>
  <p:clrMap bg1="lt1" tx1="dk1" bg2="lt2" tx2="dk2" accent1="accent1" accent2="accent2" accent3="accent3" accent4="accent4" accent5="accent5" accent6="accent6" hlink="hlink" folHlink="folHlink"/>
  <p:sldLayoutIdLst>
    <p:sldLayoutId id="2147483667" r:id="rId1"/>
    <p:sldLayoutId id="2147483668" r:id="rId2"/>
  </p:sldLayoutIdLst>
  <p:hf sldNum="0" hdr="0" dt="0"/>
  <p:txStyles>
    <p:titleStyle>
      <a:lvl1pPr algn="l" defTabSz="776288" rtl="0" eaLnBrk="0" fontAlgn="base" hangingPunct="0">
        <a:spcBef>
          <a:spcPct val="0"/>
        </a:spcBef>
        <a:spcAft>
          <a:spcPct val="0"/>
        </a:spcAft>
        <a:defRPr b="1" kern="1200" spc="-50">
          <a:solidFill>
            <a:schemeClr val="tx1"/>
          </a:solidFill>
          <a:latin typeface="+mj-lt"/>
          <a:ea typeface="+mj-ea"/>
          <a:cs typeface="+mj-cs"/>
        </a:defRPr>
      </a:lvl1pPr>
      <a:lvl2pPr algn="l" defTabSz="776288" rtl="0" eaLnBrk="0" fontAlgn="base" hangingPunct="0">
        <a:spcBef>
          <a:spcPct val="0"/>
        </a:spcBef>
        <a:spcAft>
          <a:spcPct val="0"/>
        </a:spcAft>
        <a:defRPr b="1">
          <a:solidFill>
            <a:schemeClr val="tx1"/>
          </a:solidFill>
          <a:latin typeface="Arial" panose="020B0604020202020204" pitchFamily="34" charset="0"/>
        </a:defRPr>
      </a:lvl2pPr>
      <a:lvl3pPr algn="l" defTabSz="776288" rtl="0" eaLnBrk="0" fontAlgn="base" hangingPunct="0">
        <a:spcBef>
          <a:spcPct val="0"/>
        </a:spcBef>
        <a:spcAft>
          <a:spcPct val="0"/>
        </a:spcAft>
        <a:defRPr b="1">
          <a:solidFill>
            <a:schemeClr val="tx1"/>
          </a:solidFill>
          <a:latin typeface="Arial" panose="020B0604020202020204" pitchFamily="34" charset="0"/>
        </a:defRPr>
      </a:lvl3pPr>
      <a:lvl4pPr algn="l" defTabSz="776288" rtl="0" eaLnBrk="0" fontAlgn="base" hangingPunct="0">
        <a:spcBef>
          <a:spcPct val="0"/>
        </a:spcBef>
        <a:spcAft>
          <a:spcPct val="0"/>
        </a:spcAft>
        <a:defRPr b="1">
          <a:solidFill>
            <a:schemeClr val="tx1"/>
          </a:solidFill>
          <a:latin typeface="Arial" panose="020B0604020202020204" pitchFamily="34" charset="0"/>
        </a:defRPr>
      </a:lvl4pPr>
      <a:lvl5pPr algn="l" defTabSz="776288" rtl="0" eaLnBrk="0" fontAlgn="base" hangingPunct="0">
        <a:spcBef>
          <a:spcPct val="0"/>
        </a:spcBef>
        <a:spcAft>
          <a:spcPct val="0"/>
        </a:spcAft>
        <a:defRPr b="1">
          <a:solidFill>
            <a:schemeClr val="tx1"/>
          </a:solidFill>
          <a:latin typeface="Arial" panose="020B0604020202020204" pitchFamily="34" charset="0"/>
        </a:defRPr>
      </a:lvl5pPr>
      <a:lvl6pPr marL="457200" algn="l" defTabSz="776288" rtl="0" fontAlgn="base">
        <a:spcBef>
          <a:spcPct val="0"/>
        </a:spcBef>
        <a:spcAft>
          <a:spcPct val="0"/>
        </a:spcAft>
        <a:defRPr b="1">
          <a:solidFill>
            <a:schemeClr val="tx1"/>
          </a:solidFill>
          <a:latin typeface="Arial" panose="020B0604020202020204" pitchFamily="34" charset="0"/>
        </a:defRPr>
      </a:lvl6pPr>
      <a:lvl7pPr marL="914400" algn="l" defTabSz="776288" rtl="0" fontAlgn="base">
        <a:spcBef>
          <a:spcPct val="0"/>
        </a:spcBef>
        <a:spcAft>
          <a:spcPct val="0"/>
        </a:spcAft>
        <a:defRPr b="1">
          <a:solidFill>
            <a:schemeClr val="tx1"/>
          </a:solidFill>
          <a:latin typeface="Arial" panose="020B0604020202020204" pitchFamily="34" charset="0"/>
        </a:defRPr>
      </a:lvl7pPr>
      <a:lvl8pPr marL="1371600" algn="l" defTabSz="776288" rtl="0" fontAlgn="base">
        <a:spcBef>
          <a:spcPct val="0"/>
        </a:spcBef>
        <a:spcAft>
          <a:spcPct val="0"/>
        </a:spcAft>
        <a:defRPr b="1">
          <a:solidFill>
            <a:schemeClr val="tx1"/>
          </a:solidFill>
          <a:latin typeface="Arial" panose="020B0604020202020204" pitchFamily="34" charset="0"/>
        </a:defRPr>
      </a:lvl8pPr>
      <a:lvl9pPr marL="1828800" algn="l" defTabSz="776288" rtl="0" fontAlgn="base">
        <a:spcBef>
          <a:spcPct val="0"/>
        </a:spcBef>
        <a:spcAft>
          <a:spcPct val="0"/>
        </a:spcAft>
        <a:defRPr b="1">
          <a:solidFill>
            <a:schemeClr val="tx1"/>
          </a:solidFill>
          <a:latin typeface="Arial" panose="020B0604020202020204" pitchFamily="34" charset="0"/>
        </a:defRPr>
      </a:lvl9pPr>
    </p:titleStyle>
    <p:bodyStyle>
      <a:lvl1pPr algn="l" defTabSz="776288" rtl="0" eaLnBrk="0" fontAlgn="base" hangingPunct="0">
        <a:spcBef>
          <a:spcPct val="0"/>
        </a:spcBef>
        <a:spcAft>
          <a:spcPts val="600"/>
        </a:spcAft>
        <a:buFont typeface="Arial" panose="020B0604020202020204" pitchFamily="34" charset="0"/>
        <a:defRPr sz="1000" kern="1200">
          <a:solidFill>
            <a:schemeClr val="tx1"/>
          </a:solidFill>
          <a:latin typeface="+mn-lt"/>
          <a:ea typeface="+mn-ea"/>
          <a:cs typeface="+mn-cs"/>
        </a:defRPr>
      </a:lvl1pPr>
      <a:lvl2pPr marL="115888" indent="-115888" algn="l" defTabSz="776288" rtl="0" eaLnBrk="0" fontAlgn="base" hangingPunct="0">
        <a:spcBef>
          <a:spcPts val="200"/>
        </a:spcBef>
        <a:spcAft>
          <a:spcPct val="0"/>
        </a:spcAft>
        <a:buFont typeface="Arial" panose="020B0604020202020204" pitchFamily="34" charset="0"/>
        <a:buChar char="•"/>
        <a:defRPr sz="1000" kern="1200">
          <a:solidFill>
            <a:schemeClr val="tx1"/>
          </a:solidFill>
          <a:latin typeface="+mn-lt"/>
          <a:ea typeface="+mn-ea"/>
          <a:cs typeface="+mn-cs"/>
        </a:defRPr>
      </a:lvl2pPr>
      <a:lvl3pPr marL="230188" indent="-111125" algn="l" defTabSz="776288" rtl="0" eaLnBrk="0" fontAlgn="base" hangingPunct="0">
        <a:spcBef>
          <a:spcPts val="200"/>
        </a:spcBef>
        <a:spcAft>
          <a:spcPct val="0"/>
        </a:spcAft>
        <a:buFont typeface="Arial" panose="020B0604020202020204" pitchFamily="34" charset="0"/>
        <a:buChar char="–"/>
        <a:defRPr sz="1000" kern="1200">
          <a:solidFill>
            <a:schemeClr val="tx1"/>
          </a:solidFill>
          <a:latin typeface="+mn-lt"/>
          <a:ea typeface="+mn-ea"/>
          <a:cs typeface="+mn-cs"/>
        </a:defRPr>
      </a:lvl3pPr>
      <a:lvl4pPr marL="341313" indent="-111125" algn="l" defTabSz="776288" rtl="0" eaLnBrk="0" fontAlgn="base" hangingPunct="0">
        <a:spcBef>
          <a:spcPts val="200"/>
        </a:spcBef>
        <a:spcAft>
          <a:spcPct val="0"/>
        </a:spcAft>
        <a:buFont typeface="Arial" panose="020B0604020202020204" pitchFamily="34" charset="0"/>
        <a:buChar char="•"/>
        <a:defRPr sz="1000" kern="1200">
          <a:solidFill>
            <a:schemeClr val="tx1"/>
          </a:solidFill>
          <a:latin typeface="+mn-lt"/>
          <a:ea typeface="+mn-ea"/>
          <a:cs typeface="+mn-cs"/>
        </a:defRPr>
      </a:lvl4pPr>
      <a:lvl5pPr marL="457200" indent="-115888" algn="l" defTabSz="776288" rtl="0" eaLnBrk="0" fontAlgn="base" hangingPunct="0">
        <a:spcBef>
          <a:spcPts val="200"/>
        </a:spcBef>
        <a:spcAft>
          <a:spcPct val="0"/>
        </a:spcAft>
        <a:buFont typeface="Arial" panose="020B0604020202020204" pitchFamily="34" charset="0"/>
        <a:buChar char="–"/>
        <a:defRPr sz="100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notesSlide" Target="../notesSlides/notesSlide1.xml"/><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emf"/><Relationship Id="rId9" Type="http://schemas.openxmlformats.org/officeDocument/2006/relationships/image" Target="../media/image6.png"/><Relationship Id="rId1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Google Shape;88;p1">
            <a:extLst>
              <a:ext uri="{FF2B5EF4-FFF2-40B4-BE49-F238E27FC236}">
                <a16:creationId xmlns:a16="http://schemas.microsoft.com/office/drawing/2014/main" id="{863CF400-7E56-B0D7-9525-F97A9F6D249B}"/>
              </a:ext>
            </a:extLst>
          </p:cNvPr>
          <p:cNvSpPr txBox="1">
            <a:spLocks noChangeArrowheads="1"/>
          </p:cNvSpPr>
          <p:nvPr/>
        </p:nvSpPr>
        <p:spPr bwMode="auto">
          <a:xfrm>
            <a:off x="2217970" y="433878"/>
            <a:ext cx="3890729" cy="550744"/>
          </a:xfrm>
          <a:prstGeom prst="rect">
            <a:avLst/>
          </a:prstGeom>
          <a:noFill/>
          <a:ln>
            <a:noFill/>
          </a:ln>
        </p:spPr>
        <p:txBody>
          <a:bodyPr lIns="0" tIns="0" rIns="0" bIns="0"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914400" indent="-3429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371600" indent="-3429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828800" indent="-3429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286000" indent="-3429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743200" indent="-3429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3200400" indent="-3429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657600" indent="-3429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4114800" indent="-3429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marL="0" marR="0" lvl="0" indent="0" algn="l" defTabSz="457200" rtl="0" eaLnBrk="1" fontAlgn="base" latinLnBrk="0" hangingPunct="1">
              <a:lnSpc>
                <a:spcPct val="95000"/>
              </a:lnSpc>
              <a:spcBef>
                <a:spcPct val="0"/>
              </a:spcBef>
              <a:spcAft>
                <a:spcPct val="0"/>
              </a:spcAft>
              <a:buClr>
                <a:srgbClr val="0061A0"/>
              </a:buClr>
              <a:buSzPts val="1900"/>
              <a:buFont typeface="Arial" panose="020B0604020202020204" pitchFamily="34" charset="0"/>
              <a:buNone/>
              <a:tabLst/>
              <a:defRPr/>
            </a:pPr>
            <a:r>
              <a:rPr kumimoji="0" lang="en-US" altLang="en-US" sz="1600" b="0" i="0" u="none" strike="noStrike" kern="1200" cap="none" spc="0" normalizeH="0" baseline="0" noProof="0" dirty="0">
                <a:ln>
                  <a:noFill/>
                </a:ln>
                <a:solidFill>
                  <a:srgbClr val="0090DA"/>
                </a:solidFill>
                <a:effectLst/>
                <a:uLnTx/>
                <a:uFillTx/>
                <a:latin typeface="Arial" panose="020B0604020202020204"/>
                <a:ea typeface="+mn-ea"/>
                <a:cs typeface="Arial"/>
                <a:sym typeface="Arial" panose="020B0604020202020204" pitchFamily="34" charset="0"/>
              </a:rPr>
              <a:t>Dental Insurance</a:t>
            </a:r>
          </a:p>
        </p:txBody>
      </p:sp>
      <p:pic>
        <p:nvPicPr>
          <p:cNvPr id="15" name="Picture 14">
            <a:extLst>
              <a:ext uri="{FF2B5EF4-FFF2-40B4-BE49-F238E27FC236}">
                <a16:creationId xmlns:a16="http://schemas.microsoft.com/office/drawing/2014/main" id="{02D62A1F-70A8-9E5D-28A1-6BD6287F1B96}"/>
              </a:ext>
            </a:extLst>
          </p:cNvPr>
          <p:cNvPicPr>
            <a:picLocks noChangeAspect="1"/>
          </p:cNvPicPr>
          <p:nvPr/>
        </p:nvPicPr>
        <p:blipFill rotWithShape="1">
          <a:blip r:embed="rId4"/>
          <a:srcRect l="1" t="37609" r="49729" b="40707"/>
          <a:stretch/>
        </p:blipFill>
        <p:spPr>
          <a:xfrm>
            <a:off x="140607" y="333160"/>
            <a:ext cx="1920240" cy="640080"/>
          </a:xfrm>
          <a:prstGeom prst="rect">
            <a:avLst/>
          </a:prstGeom>
        </p:spPr>
      </p:pic>
      <p:sp>
        <p:nvSpPr>
          <p:cNvPr id="22" name="Text Placeholder 78">
            <a:extLst>
              <a:ext uri="{FF2B5EF4-FFF2-40B4-BE49-F238E27FC236}">
                <a16:creationId xmlns:a16="http://schemas.microsoft.com/office/drawing/2014/main" id="{A165151A-0D3D-F522-2566-24033E18A534}"/>
              </a:ext>
            </a:extLst>
          </p:cNvPr>
          <p:cNvSpPr>
            <a:spLocks noGrp="1"/>
          </p:cNvSpPr>
          <p:nvPr/>
        </p:nvSpPr>
        <p:spPr bwMode="auto">
          <a:xfrm>
            <a:off x="411163" y="9144000"/>
            <a:ext cx="6858000" cy="346547"/>
          </a:xfrm>
          <a:prstGeom prst="rect">
            <a:avLst/>
          </a:prstGeom>
          <a:noFill/>
          <a:ln>
            <a:noFill/>
          </a:ln>
          <a:effectLst/>
        </p:spPr>
        <p:txBody>
          <a:bodyPr lIns="0" tIns="0" rIns="0" bIns="0" anchor="b" anchorCtr="0"/>
          <a:lstStyle>
            <a:lvl1pPr marL="114300" indent="-114300" algn="l" defTabSz="776288" rtl="0" eaLnBrk="0" fontAlgn="base" hangingPunct="0">
              <a:spcBef>
                <a:spcPct val="0"/>
              </a:spcBef>
              <a:spcAft>
                <a:spcPts val="400"/>
              </a:spcAft>
              <a:buFont typeface="+mj-lt"/>
              <a:buAutoNum type="arabicPeriod"/>
              <a:defRPr sz="700" kern="1200">
                <a:solidFill>
                  <a:schemeClr val="tx2">
                    <a:lumMod val="75000"/>
                  </a:schemeClr>
                </a:solidFill>
                <a:latin typeface="+mj-lt"/>
                <a:ea typeface="+mj-ea"/>
                <a:cs typeface="+mj-cs"/>
              </a:defRPr>
            </a:lvl1pPr>
            <a:lvl2pPr marL="0" indent="0" algn="l" defTabSz="776288" rtl="0" eaLnBrk="0" fontAlgn="base" hangingPunct="0">
              <a:spcBef>
                <a:spcPts val="200"/>
              </a:spcBef>
              <a:spcAft>
                <a:spcPct val="0"/>
              </a:spcAft>
              <a:buFont typeface="Arial" panose="020B0604020202020204" pitchFamily="34" charset="0"/>
              <a:buNone/>
              <a:defRPr sz="1000" kern="1200">
                <a:solidFill>
                  <a:schemeClr val="tx1"/>
                </a:solidFill>
                <a:latin typeface="+mj-lt"/>
                <a:ea typeface="+mj-ea"/>
                <a:cs typeface="+mj-cs"/>
              </a:defRPr>
            </a:lvl2pPr>
            <a:lvl3pPr marL="230188" indent="-111125" algn="l" defTabSz="776288" rtl="0" eaLnBrk="0" fontAlgn="base" hangingPunct="0">
              <a:spcBef>
                <a:spcPts val="200"/>
              </a:spcBef>
              <a:spcAft>
                <a:spcPct val="0"/>
              </a:spcAft>
              <a:buFont typeface="Arial" panose="020B0604020202020204" pitchFamily="34" charset="0"/>
              <a:buChar char="–"/>
              <a:defRPr sz="1000" kern="1200">
                <a:solidFill>
                  <a:schemeClr val="tx1"/>
                </a:solidFill>
                <a:latin typeface="+mj-lt"/>
                <a:ea typeface="+mj-ea"/>
                <a:cs typeface="+mj-cs"/>
              </a:defRPr>
            </a:lvl3pPr>
            <a:lvl4pPr marL="341313" indent="-111125" algn="l" defTabSz="776288" rtl="0" eaLnBrk="0" fontAlgn="base" hangingPunct="0">
              <a:spcBef>
                <a:spcPts val="200"/>
              </a:spcBef>
              <a:spcAft>
                <a:spcPct val="0"/>
              </a:spcAft>
              <a:buFont typeface="Arial" panose="020B0604020202020204" pitchFamily="34" charset="0"/>
              <a:buChar char="•"/>
              <a:defRPr sz="1000" kern="1200">
                <a:solidFill>
                  <a:schemeClr val="tx1"/>
                </a:solidFill>
                <a:latin typeface="+mj-lt"/>
                <a:ea typeface="+mj-ea"/>
                <a:cs typeface="+mj-cs"/>
              </a:defRPr>
            </a:lvl4pPr>
            <a:lvl5pPr marL="457200" indent="-115888" algn="l" defTabSz="776288" rtl="0" eaLnBrk="0" fontAlgn="base" hangingPunct="0">
              <a:spcBef>
                <a:spcPts val="200"/>
              </a:spcBef>
              <a:spcAft>
                <a:spcPct val="0"/>
              </a:spcAft>
              <a:buFont typeface="Arial" panose="020B0604020202020204" pitchFamily="34" charset="0"/>
              <a:buChar char="–"/>
              <a:defRPr sz="1000" kern="1200">
                <a:solidFill>
                  <a:schemeClr val="tx1"/>
                </a:solidFill>
                <a:latin typeface="+mj-lt"/>
                <a:ea typeface="+mj-ea"/>
                <a:cs typeface="+mj-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j-lt"/>
                <a:ea typeface="+mj-ea"/>
                <a:cs typeface="+mj-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j-lt"/>
                <a:ea typeface="+mj-ea"/>
                <a:cs typeface="+mj-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j-lt"/>
                <a:ea typeface="+mj-ea"/>
                <a:cs typeface="+mj-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j-lt"/>
                <a:ea typeface="+mj-ea"/>
                <a:cs typeface="+mj-cs"/>
              </a:defRPr>
            </a:lvl9pPr>
          </a:lstStyle>
          <a:p>
            <a:pPr marL="0" marR="0" lvl="0" indent="0" algn="l" defTabSz="777240" rtl="0" eaLnBrk="1" fontAlgn="auto" latinLnBrk="0" hangingPunct="1">
              <a:lnSpc>
                <a:spcPts val="740"/>
              </a:lnSpc>
              <a:spcBef>
                <a:spcPts val="0"/>
              </a:spcBef>
              <a:spcAft>
                <a:spcPts val="400"/>
              </a:spcAft>
              <a:buClrTx/>
              <a:buSzTx/>
              <a:buFont typeface="+mj-lt"/>
              <a:buNone/>
              <a:tabLst/>
              <a:defRPr/>
            </a:pPr>
            <a:r>
              <a:rPr kumimoji="0" lang="en-US" sz="700" b="0" i="0" u="none" strike="noStrike" kern="1200" cap="none" spc="0" normalizeH="0" baseline="0" noProof="0" dirty="0">
                <a:ln>
                  <a:noFill/>
                </a:ln>
                <a:solidFill>
                  <a:srgbClr val="A7A8AA">
                    <a:lumMod val="75000"/>
                  </a:srgbClr>
                </a:solidFill>
                <a:effectLst/>
                <a:uLnTx/>
                <a:uFillTx/>
                <a:latin typeface="Arial" panose="020B0604020202020204"/>
                <a:ea typeface="+mj-ea"/>
                <a:cs typeface="+mj-cs"/>
              </a:rPr>
              <a:t>Like most group benefit programs, benefit programs offered by MetLife and its affiliates contain certain exclusions, exceptions, waiting periods, reductions, limitations and terms for keeping them in force. Please contact MetLife or your plan administrator for complete details.</a:t>
            </a:r>
          </a:p>
        </p:txBody>
      </p:sp>
      <p:sp>
        <p:nvSpPr>
          <p:cNvPr id="23" name="Google Shape;86;p2">
            <a:extLst>
              <a:ext uri="{FF2B5EF4-FFF2-40B4-BE49-F238E27FC236}">
                <a16:creationId xmlns:a16="http://schemas.microsoft.com/office/drawing/2014/main" id="{6FB97E9A-F908-09C6-D3AD-6C6E70D979E5}"/>
              </a:ext>
            </a:extLst>
          </p:cNvPr>
          <p:cNvSpPr txBox="1">
            <a:spLocks/>
          </p:cNvSpPr>
          <p:nvPr/>
        </p:nvSpPr>
        <p:spPr>
          <a:xfrm>
            <a:off x="3425825" y="9700127"/>
            <a:ext cx="3889375" cy="274637"/>
          </a:xfrm>
          <a:prstGeom prst="rect">
            <a:avLst/>
          </a:prstGeom>
          <a:noFill/>
          <a:ln>
            <a:noFill/>
          </a:ln>
        </p:spPr>
        <p:txBody>
          <a:bodyPr spcFirstLastPara="1" lIns="0" tIns="0" rIns="0" bIns="0"/>
          <a:lstStyle>
            <a:defPPr marR="0" lvl="0" algn="l" rtl="0">
              <a:lnSpc>
                <a:spcPct val="100000"/>
              </a:lnSpc>
              <a:spcBef>
                <a:spcPts val="0"/>
              </a:spcBef>
              <a:spcAft>
                <a:spcPts val="0"/>
              </a:spcAft>
            </a:defPPr>
            <a:lvl1pPr marL="457200" marR="0" lvl="0" indent="-228600" algn="r" rtl="0">
              <a:lnSpc>
                <a:spcPct val="100000"/>
              </a:lnSpc>
              <a:spcBef>
                <a:spcPts val="0"/>
              </a:spcBef>
              <a:spcAft>
                <a:spcPts val="0"/>
              </a:spcAft>
              <a:buClr>
                <a:srgbClr val="7C7D80"/>
              </a:buClr>
              <a:buSzPts val="650"/>
              <a:buFont typeface="Arial"/>
              <a:buNone/>
              <a:defRPr sz="650" b="0" i="0" u="none" strike="noStrike" cap="none">
                <a:solidFill>
                  <a:srgbClr val="7C7D80"/>
                </a:solidFill>
                <a:latin typeface="Arial"/>
                <a:ea typeface="Arial"/>
                <a:cs typeface="Arial"/>
                <a:sym typeface="Arial"/>
              </a:defRPr>
            </a:lvl1pPr>
            <a:lvl2pPr marL="914400" marR="0" lvl="1" indent="-342900" algn="l" rtl="0">
              <a:lnSpc>
                <a:spcPct val="100000"/>
              </a:lnSpc>
              <a:spcBef>
                <a:spcPts val="300"/>
              </a:spcBef>
              <a:spcAft>
                <a:spcPts val="0"/>
              </a:spcAft>
              <a:buClr>
                <a:schemeClr val="dk1"/>
              </a:buClr>
              <a:buSzPts val="1800"/>
              <a:buFont typeface="Arial"/>
              <a:buChar char="•"/>
              <a:defRPr sz="1000" b="0" i="0" u="none" strike="noStrike" cap="none">
                <a:solidFill>
                  <a:schemeClr val="dk1"/>
                </a:solidFill>
                <a:latin typeface="Arial"/>
                <a:ea typeface="Arial"/>
                <a:cs typeface="Arial"/>
                <a:sym typeface="Arial"/>
              </a:defRPr>
            </a:lvl2pPr>
            <a:lvl3pPr marL="1371600" marR="0" lvl="2" indent="-342900" algn="l" rtl="0">
              <a:lnSpc>
                <a:spcPct val="100000"/>
              </a:lnSpc>
              <a:spcBef>
                <a:spcPts val="200"/>
              </a:spcBef>
              <a:spcAft>
                <a:spcPts val="0"/>
              </a:spcAft>
              <a:buClr>
                <a:schemeClr val="dk1"/>
              </a:buClr>
              <a:buSzPts val="1800"/>
              <a:buFont typeface="Arial"/>
              <a:buChar char="–"/>
              <a:defRPr sz="1000" b="0" i="0" u="none" strike="noStrike" cap="none">
                <a:solidFill>
                  <a:schemeClr val="dk1"/>
                </a:solidFill>
                <a:latin typeface="Arial"/>
                <a:ea typeface="Arial"/>
                <a:cs typeface="Arial"/>
                <a:sym typeface="Arial"/>
              </a:defRPr>
            </a:lvl3pPr>
            <a:lvl4pPr marL="1828800" marR="0" lvl="3" indent="-342900" algn="l" rtl="0">
              <a:lnSpc>
                <a:spcPct val="100000"/>
              </a:lnSpc>
              <a:spcBef>
                <a:spcPts val="200"/>
              </a:spcBef>
              <a:spcAft>
                <a:spcPts val="0"/>
              </a:spcAft>
              <a:buClr>
                <a:schemeClr val="dk1"/>
              </a:buClr>
              <a:buSzPts val="1800"/>
              <a:buFont typeface="Arial"/>
              <a:buChar char="•"/>
              <a:defRPr sz="1000" b="0" i="0" u="none" strike="noStrike" cap="none">
                <a:solidFill>
                  <a:schemeClr val="dk1"/>
                </a:solidFill>
                <a:latin typeface="Arial"/>
                <a:ea typeface="Arial"/>
                <a:cs typeface="Arial"/>
                <a:sym typeface="Arial"/>
              </a:defRPr>
            </a:lvl4pPr>
            <a:lvl5pPr marL="2286000" marR="0" lvl="4" indent="-342900" algn="l" rtl="0">
              <a:lnSpc>
                <a:spcPct val="100000"/>
              </a:lnSpc>
              <a:spcBef>
                <a:spcPts val="200"/>
              </a:spcBef>
              <a:spcAft>
                <a:spcPts val="0"/>
              </a:spcAft>
              <a:buClr>
                <a:schemeClr val="dk1"/>
              </a:buClr>
              <a:buSzPts val="1800"/>
              <a:buFont typeface="Arial"/>
              <a:buChar char="–"/>
              <a:defRPr sz="1000" b="0" i="0" u="none" strike="noStrike" cap="none">
                <a:solidFill>
                  <a:schemeClr val="dk1"/>
                </a:solidFill>
                <a:latin typeface="Arial"/>
                <a:ea typeface="Arial"/>
                <a:cs typeface="Arial"/>
                <a:sym typeface="Arial"/>
              </a:defRPr>
            </a:lvl5pPr>
            <a:lvl6pPr marL="2743200" marR="0" lvl="5" indent="-342900" algn="l" rtl="0">
              <a:lnSpc>
                <a:spcPct val="90000"/>
              </a:lnSpc>
              <a:spcBef>
                <a:spcPts val="425"/>
              </a:spcBef>
              <a:spcAft>
                <a:spcPts val="0"/>
              </a:spcAft>
              <a:buClr>
                <a:schemeClr val="dk1"/>
              </a:buClr>
              <a:buSzPts val="1800"/>
              <a:buFont typeface="Arial"/>
              <a:buChar char="•"/>
              <a:defRPr sz="1530" b="0" i="0" u="none" strike="noStrike" cap="none">
                <a:solidFill>
                  <a:schemeClr val="dk1"/>
                </a:solidFill>
                <a:latin typeface="Arial"/>
                <a:ea typeface="Arial"/>
                <a:cs typeface="Arial"/>
                <a:sym typeface="Arial"/>
              </a:defRPr>
            </a:lvl6pPr>
            <a:lvl7pPr marL="3200400" marR="0" lvl="6" indent="-342900" algn="l" rtl="0">
              <a:lnSpc>
                <a:spcPct val="90000"/>
              </a:lnSpc>
              <a:spcBef>
                <a:spcPts val="425"/>
              </a:spcBef>
              <a:spcAft>
                <a:spcPts val="0"/>
              </a:spcAft>
              <a:buClr>
                <a:schemeClr val="dk1"/>
              </a:buClr>
              <a:buSzPts val="1800"/>
              <a:buFont typeface="Arial"/>
              <a:buChar char="•"/>
              <a:defRPr sz="1530" b="0" i="0" u="none" strike="noStrike" cap="none">
                <a:solidFill>
                  <a:schemeClr val="dk1"/>
                </a:solidFill>
                <a:latin typeface="Arial"/>
                <a:ea typeface="Arial"/>
                <a:cs typeface="Arial"/>
                <a:sym typeface="Arial"/>
              </a:defRPr>
            </a:lvl7pPr>
            <a:lvl8pPr marL="3657600" marR="0" lvl="7" indent="-342900" algn="l" rtl="0">
              <a:lnSpc>
                <a:spcPct val="90000"/>
              </a:lnSpc>
              <a:spcBef>
                <a:spcPts val="425"/>
              </a:spcBef>
              <a:spcAft>
                <a:spcPts val="0"/>
              </a:spcAft>
              <a:buClr>
                <a:schemeClr val="dk1"/>
              </a:buClr>
              <a:buSzPts val="1800"/>
              <a:buFont typeface="Arial"/>
              <a:buChar char="•"/>
              <a:defRPr sz="1530" b="0" i="0" u="none" strike="noStrike" cap="none">
                <a:solidFill>
                  <a:schemeClr val="dk1"/>
                </a:solidFill>
                <a:latin typeface="Arial"/>
                <a:ea typeface="Arial"/>
                <a:cs typeface="Arial"/>
                <a:sym typeface="Arial"/>
              </a:defRPr>
            </a:lvl8pPr>
            <a:lvl9pPr marL="4114800" marR="0" lvl="8" indent="-342900" algn="l" rtl="0">
              <a:lnSpc>
                <a:spcPct val="90000"/>
              </a:lnSpc>
              <a:spcBef>
                <a:spcPts val="425"/>
              </a:spcBef>
              <a:spcAft>
                <a:spcPts val="0"/>
              </a:spcAft>
              <a:buClr>
                <a:schemeClr val="dk1"/>
              </a:buClr>
              <a:buSzPts val="1800"/>
              <a:buFont typeface="Arial"/>
              <a:buChar char="•"/>
              <a:defRPr sz="1530" b="0" i="0" u="none" strike="noStrike" cap="none">
                <a:solidFill>
                  <a:schemeClr val="dk1"/>
                </a:solidFill>
                <a:latin typeface="Arial"/>
                <a:ea typeface="Arial"/>
                <a:cs typeface="Arial"/>
                <a:sym typeface="Arial"/>
              </a:defRPr>
            </a:lvl9pPr>
          </a:lstStyle>
          <a:p>
            <a:pPr marL="0" marR="0" lvl="0" indent="0" algn="r" defTabSz="914400" rtl="0" eaLnBrk="1" fontAlgn="auto" latinLnBrk="0" hangingPunct="1">
              <a:lnSpc>
                <a:spcPct val="100000"/>
              </a:lnSpc>
              <a:spcBef>
                <a:spcPts val="0"/>
              </a:spcBef>
              <a:spcAft>
                <a:spcPts val="0"/>
              </a:spcAft>
              <a:buClr>
                <a:srgbClr val="7C7D80"/>
              </a:buClr>
              <a:buSzPts val="600"/>
              <a:buFont typeface="Arial"/>
              <a:buNone/>
              <a:tabLst/>
              <a:defRPr/>
            </a:pPr>
            <a:r>
              <a:rPr kumimoji="0" lang="en-US" sz="650" b="0" i="0" u="none" strike="noStrike" kern="0" cap="none" spc="0" normalizeH="0" baseline="0" noProof="0" dirty="0">
                <a:ln>
                  <a:noFill/>
                </a:ln>
                <a:solidFill>
                  <a:prstClr val="black">
                    <a:lumMod val="50000"/>
                    <a:lumOff val="50000"/>
                  </a:prstClr>
                </a:solidFill>
                <a:effectLst/>
                <a:uLnTx/>
                <a:uFillTx/>
                <a:latin typeface="Arial"/>
                <a:cs typeface="Arial"/>
                <a:sym typeface="Arial"/>
              </a:rPr>
              <a:t>© 2024 </a:t>
            </a:r>
            <a:r>
              <a:rPr kumimoji="0" lang="en-US" sz="650" b="0" i="0" u="none" strike="noStrike" kern="0" cap="none" spc="0" normalizeH="0" baseline="0" noProof="0" dirty="0">
                <a:ln>
                  <a:noFill/>
                </a:ln>
                <a:solidFill>
                  <a:srgbClr val="7C7D80"/>
                </a:solidFill>
                <a:effectLst/>
                <a:uLnTx/>
                <a:uFillTx/>
                <a:latin typeface="Arial"/>
                <a:cs typeface="Arial"/>
                <a:sym typeface="Arial"/>
              </a:rPr>
              <a:t>MetLife Services and Solutions, LLC.</a:t>
            </a:r>
          </a:p>
          <a:p>
            <a:pPr marL="0" marR="0" lvl="0" indent="0" algn="r" defTabSz="914400" rtl="0" eaLnBrk="1" fontAlgn="auto" latinLnBrk="0" hangingPunct="1">
              <a:lnSpc>
                <a:spcPct val="100000"/>
              </a:lnSpc>
              <a:spcBef>
                <a:spcPts val="0"/>
              </a:spcBef>
              <a:spcAft>
                <a:spcPts val="0"/>
              </a:spcAft>
              <a:buClr>
                <a:srgbClr val="7C7D80"/>
              </a:buClr>
              <a:buSzPts val="600"/>
              <a:buFont typeface="Arial"/>
              <a:buNone/>
              <a:tabLst/>
              <a:defRPr/>
            </a:pPr>
            <a:endParaRPr kumimoji="0" lang="en-US" sz="650" b="0" i="0" u="none" strike="noStrike" kern="0" cap="none" spc="0" normalizeH="0" baseline="0" noProof="0" dirty="0">
              <a:ln>
                <a:noFill/>
              </a:ln>
              <a:solidFill>
                <a:srgbClr val="7C7D80"/>
              </a:solidFill>
              <a:effectLst/>
              <a:uLnTx/>
              <a:uFillTx/>
              <a:latin typeface="Arial"/>
              <a:cs typeface="Arial"/>
              <a:sym typeface="Arial"/>
            </a:endParaRPr>
          </a:p>
        </p:txBody>
      </p:sp>
      <p:sp>
        <p:nvSpPr>
          <p:cNvPr id="24" name="Google Shape;99;p2">
            <a:extLst>
              <a:ext uri="{FF2B5EF4-FFF2-40B4-BE49-F238E27FC236}">
                <a16:creationId xmlns:a16="http://schemas.microsoft.com/office/drawing/2014/main" id="{C04D7396-99EB-E489-285E-C0BFBAF09554}"/>
              </a:ext>
            </a:extLst>
          </p:cNvPr>
          <p:cNvSpPr txBox="1">
            <a:spLocks noChangeArrowheads="1"/>
          </p:cNvSpPr>
          <p:nvPr/>
        </p:nvSpPr>
        <p:spPr bwMode="auto">
          <a:xfrm>
            <a:off x="2565400" y="9565189"/>
            <a:ext cx="4749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914400" indent="-342900">
              <a:defRPr>
                <a:solidFill>
                  <a:schemeClr val="tx1"/>
                </a:solidFill>
                <a:latin typeface="Arial" panose="020B0604020202020204" pitchFamily="34" charset="0"/>
              </a:defRPr>
            </a:lvl2pPr>
            <a:lvl3pPr marL="1371600" indent="-342900">
              <a:defRPr>
                <a:solidFill>
                  <a:schemeClr val="tx1"/>
                </a:solidFill>
                <a:latin typeface="Arial" panose="020B0604020202020204" pitchFamily="34" charset="0"/>
              </a:defRPr>
            </a:lvl3pPr>
            <a:lvl4pPr marL="1828800" indent="-342900">
              <a:defRPr>
                <a:solidFill>
                  <a:schemeClr val="tx1"/>
                </a:solidFill>
                <a:latin typeface="Arial" panose="020B0604020202020204" pitchFamily="34" charset="0"/>
              </a:defRPr>
            </a:lvl4pPr>
            <a:lvl5pPr marL="2286000" indent="-342900">
              <a:defRPr>
                <a:solidFill>
                  <a:schemeClr val="tx1"/>
                </a:solidFill>
                <a:latin typeface="Arial" panose="020B0604020202020204" pitchFamily="34" charset="0"/>
              </a:defRPr>
            </a:lvl5pPr>
            <a:lvl6pPr marL="2743200" indent="-342900" defTabSz="457200" eaLnBrk="0" fontAlgn="base" hangingPunct="0">
              <a:spcBef>
                <a:spcPct val="0"/>
              </a:spcBef>
              <a:spcAft>
                <a:spcPct val="0"/>
              </a:spcAft>
              <a:defRPr>
                <a:solidFill>
                  <a:schemeClr val="tx1"/>
                </a:solidFill>
                <a:latin typeface="Arial" panose="020B0604020202020204" pitchFamily="34" charset="0"/>
              </a:defRPr>
            </a:lvl6pPr>
            <a:lvl7pPr marL="3200400" indent="-342900" defTabSz="457200" eaLnBrk="0" fontAlgn="base" hangingPunct="0">
              <a:spcBef>
                <a:spcPct val="0"/>
              </a:spcBef>
              <a:spcAft>
                <a:spcPct val="0"/>
              </a:spcAft>
              <a:defRPr>
                <a:solidFill>
                  <a:schemeClr val="tx1"/>
                </a:solidFill>
                <a:latin typeface="Arial" panose="020B0604020202020204" pitchFamily="34" charset="0"/>
              </a:defRPr>
            </a:lvl7pPr>
            <a:lvl8pPr marL="3657600" indent="-342900" defTabSz="457200" eaLnBrk="0" fontAlgn="base" hangingPunct="0">
              <a:spcBef>
                <a:spcPct val="0"/>
              </a:spcBef>
              <a:spcAft>
                <a:spcPct val="0"/>
              </a:spcAft>
              <a:defRPr>
                <a:solidFill>
                  <a:schemeClr val="tx1"/>
                </a:solidFill>
                <a:latin typeface="Arial" panose="020B0604020202020204" pitchFamily="34" charset="0"/>
              </a:defRPr>
            </a:lvl8pPr>
            <a:lvl9pPr marL="4114800" indent="-342900" defTabSz="4572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457200" rtl="0" eaLnBrk="1" fontAlgn="base" latinLnBrk="0" hangingPunct="1">
              <a:lnSpc>
                <a:spcPct val="100000"/>
              </a:lnSpc>
              <a:spcBef>
                <a:spcPct val="0"/>
              </a:spcBef>
              <a:spcAft>
                <a:spcPct val="0"/>
              </a:spcAft>
              <a:buClr>
                <a:srgbClr val="7C7D80"/>
              </a:buClr>
              <a:buSzPts val="800"/>
              <a:buFont typeface="Arial" panose="020B0604020202020204" pitchFamily="34" charset="0"/>
              <a:buNone/>
              <a:tabLst/>
              <a:defRPr/>
            </a:pPr>
            <a:r>
              <a:rPr kumimoji="0" lang="en-US" altLang="en-US" sz="800" b="1" i="0" u="none" strike="noStrike" kern="1200" cap="none" spc="0" normalizeH="0" baseline="0" noProof="0">
                <a:ln>
                  <a:noFill/>
                </a:ln>
                <a:solidFill>
                  <a:srgbClr val="7C7D80"/>
                </a:solidFill>
                <a:effectLst/>
                <a:uLnTx/>
                <a:uFillTx/>
                <a:latin typeface="Arial" panose="020B0604020202020204" pitchFamily="34" charset="0"/>
                <a:ea typeface="+mn-ea"/>
                <a:cs typeface="Arial" panose="020B0604020202020204" pitchFamily="34" charset="0"/>
                <a:sym typeface="Arial" panose="020B0604020202020204" pitchFamily="34" charset="0"/>
              </a:rPr>
              <a:t>Metropolitan Life Insurance Company  |  200 Park Avenue  |  New York, NY 10166</a:t>
            </a:r>
          </a:p>
        </p:txBody>
      </p:sp>
      <p:sp>
        <p:nvSpPr>
          <p:cNvPr id="3" name="object 36">
            <a:extLst>
              <a:ext uri="{FF2B5EF4-FFF2-40B4-BE49-F238E27FC236}">
                <a16:creationId xmlns:a16="http://schemas.microsoft.com/office/drawing/2014/main" id="{BC7491A8-2D92-D28B-85EC-3303E14486F0}"/>
              </a:ext>
            </a:extLst>
          </p:cNvPr>
          <p:cNvSpPr/>
          <p:nvPr/>
        </p:nvSpPr>
        <p:spPr>
          <a:xfrm>
            <a:off x="381000" y="9144000"/>
            <a:ext cx="6858000" cy="0"/>
          </a:xfrm>
          <a:custGeom>
            <a:avLst/>
            <a:gdLst/>
            <a:ahLst/>
            <a:cxnLst/>
            <a:rect l="l" t="t" r="r" b="b"/>
            <a:pathLst>
              <a:path w="6858000">
                <a:moveTo>
                  <a:pt x="0" y="0"/>
                </a:moveTo>
                <a:lnTo>
                  <a:pt x="6858000" y="0"/>
                </a:lnTo>
              </a:path>
            </a:pathLst>
          </a:custGeom>
          <a:ln w="9525">
            <a:solidFill>
              <a:srgbClr val="A3A7A9"/>
            </a:solidFill>
          </a:ln>
        </p:spPr>
        <p:txBody>
          <a:bodyPr wrap="square" lIns="0" tIns="0" rIns="0" bIns="0" rtlCol="0"/>
          <a:lstStyle/>
          <a:p>
            <a:endParaRPr/>
          </a:p>
        </p:txBody>
      </p:sp>
      <p:sp>
        <p:nvSpPr>
          <p:cNvPr id="9" name="object 2">
            <a:extLst>
              <a:ext uri="{FF2B5EF4-FFF2-40B4-BE49-F238E27FC236}">
                <a16:creationId xmlns:a16="http://schemas.microsoft.com/office/drawing/2014/main" id="{251A8AB4-F8B2-3AD6-C483-9730DD7F376D}"/>
              </a:ext>
            </a:extLst>
          </p:cNvPr>
          <p:cNvSpPr txBox="1">
            <a:spLocks/>
          </p:cNvSpPr>
          <p:nvPr/>
        </p:nvSpPr>
        <p:spPr>
          <a:xfrm>
            <a:off x="444500" y="1287373"/>
            <a:ext cx="4051300" cy="412934"/>
          </a:xfrm>
          <a:prstGeom prst="rect">
            <a:avLst/>
          </a:prstGeom>
        </p:spPr>
        <p:txBody>
          <a:bodyPr vert="horz" wrap="square" lIns="0" tIns="12700" rIns="0" bIns="0" rtlCol="0">
            <a:spAutoFit/>
          </a:bodyPr>
          <a:lstStyle>
            <a:lvl1pPr>
              <a:defRPr sz="2600" b="1" i="0">
                <a:solidFill>
                  <a:srgbClr val="231F20"/>
                </a:solidFill>
                <a:latin typeface="Book Antiqua"/>
                <a:ea typeface="+mj-ea"/>
                <a:cs typeface="Book Antiqua"/>
              </a:defRPr>
            </a:lvl1pPr>
          </a:lstStyle>
          <a:p>
            <a:pPr marL="12700">
              <a:spcBef>
                <a:spcPts val="100"/>
              </a:spcBef>
            </a:pPr>
            <a:r>
              <a:rPr lang="en-US" spc="-75">
                <a:latin typeface="Georgia" panose="02040502050405020303" pitchFamily="18" charset="0"/>
              </a:rPr>
              <a:t>Find</a:t>
            </a:r>
            <a:r>
              <a:rPr lang="en-US" spc="-165">
                <a:latin typeface="Georgia" panose="02040502050405020303" pitchFamily="18" charset="0"/>
              </a:rPr>
              <a:t> </a:t>
            </a:r>
            <a:r>
              <a:rPr lang="en-US" spc="65">
                <a:latin typeface="Georgia" panose="02040502050405020303" pitchFamily="18" charset="0"/>
              </a:rPr>
              <a:t>a</a:t>
            </a:r>
            <a:r>
              <a:rPr lang="en-US" spc="-165">
                <a:latin typeface="Georgia" panose="02040502050405020303" pitchFamily="18" charset="0"/>
              </a:rPr>
              <a:t> </a:t>
            </a:r>
            <a:r>
              <a:rPr lang="en-US" spc="-75">
                <a:latin typeface="Georgia" panose="02040502050405020303" pitchFamily="18" charset="0"/>
              </a:rPr>
              <a:t>Dental</a:t>
            </a:r>
            <a:r>
              <a:rPr lang="en-US" spc="-160">
                <a:latin typeface="Georgia" panose="02040502050405020303" pitchFamily="18" charset="0"/>
              </a:rPr>
              <a:t> </a:t>
            </a:r>
            <a:r>
              <a:rPr lang="en-US" spc="-25">
                <a:latin typeface="Georgia" panose="02040502050405020303" pitchFamily="18" charset="0"/>
              </a:rPr>
              <a:t>Provider</a:t>
            </a:r>
            <a:endParaRPr lang="en-US" spc="-25" dirty="0">
              <a:latin typeface="Georgia" panose="02040502050405020303" pitchFamily="18" charset="0"/>
            </a:endParaRPr>
          </a:p>
        </p:txBody>
      </p:sp>
      <p:sp>
        <p:nvSpPr>
          <p:cNvPr id="10" name="object 3">
            <a:extLst>
              <a:ext uri="{FF2B5EF4-FFF2-40B4-BE49-F238E27FC236}">
                <a16:creationId xmlns:a16="http://schemas.microsoft.com/office/drawing/2014/main" id="{BA7EAF88-248C-EF3A-62B3-20AAA88B42C2}"/>
              </a:ext>
            </a:extLst>
          </p:cNvPr>
          <p:cNvSpPr txBox="1"/>
          <p:nvPr/>
        </p:nvSpPr>
        <p:spPr>
          <a:xfrm>
            <a:off x="444500" y="1801723"/>
            <a:ext cx="6769734" cy="589280"/>
          </a:xfrm>
          <a:prstGeom prst="rect">
            <a:avLst/>
          </a:prstGeom>
        </p:spPr>
        <p:txBody>
          <a:bodyPr vert="horz" wrap="square" lIns="0" tIns="5080" rIns="0" bIns="0" rtlCol="0">
            <a:spAutoFit/>
          </a:bodyPr>
          <a:lstStyle/>
          <a:p>
            <a:pPr marL="12700" marR="5080">
              <a:lnSpc>
                <a:spcPct val="104200"/>
              </a:lnSpc>
              <a:spcBef>
                <a:spcPts val="40"/>
              </a:spcBef>
            </a:pPr>
            <a:r>
              <a:rPr sz="1200" dirty="0">
                <a:solidFill>
                  <a:srgbClr val="231F20"/>
                </a:solidFill>
                <a:latin typeface="Arial" panose="020B0604020202020204" pitchFamily="34" charset="0"/>
                <a:cs typeface="Arial" panose="020B0604020202020204" pitchFamily="34" charset="0"/>
              </a:rPr>
              <a:t>With</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MetLife</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Dental</a:t>
            </a:r>
            <a:r>
              <a:rPr sz="1200" spc="-20" dirty="0">
                <a:solidFill>
                  <a:srgbClr val="231F20"/>
                </a:solidFill>
                <a:latin typeface="Arial" panose="020B0604020202020204" pitchFamily="34" charset="0"/>
                <a:cs typeface="Arial" panose="020B0604020202020204" pitchFamily="34" charset="0"/>
              </a:rPr>
              <a:t> </a:t>
            </a:r>
            <a:r>
              <a:rPr sz="1200" spc="-10" dirty="0">
                <a:solidFill>
                  <a:srgbClr val="231F20"/>
                </a:solidFill>
                <a:latin typeface="Arial" panose="020B0604020202020204" pitchFamily="34" charset="0"/>
                <a:cs typeface="Arial" panose="020B0604020202020204" pitchFamily="34" charset="0"/>
              </a:rPr>
              <a:t>insurance,</a:t>
            </a:r>
            <a:r>
              <a:rPr sz="1200" spc="-5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you</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can</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choose</a:t>
            </a:r>
            <a:r>
              <a:rPr sz="1200" spc="-3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from</a:t>
            </a:r>
            <a:r>
              <a:rPr sz="1200" spc="-5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thousands</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of</a:t>
            </a:r>
            <a:r>
              <a:rPr sz="1200" spc="-4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general</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dentists</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and</a:t>
            </a:r>
            <a:r>
              <a:rPr sz="1200" spc="-20" dirty="0">
                <a:solidFill>
                  <a:srgbClr val="231F20"/>
                </a:solidFill>
                <a:latin typeface="Arial" panose="020B0604020202020204" pitchFamily="34" charset="0"/>
                <a:cs typeface="Arial" panose="020B0604020202020204" pitchFamily="34" charset="0"/>
              </a:rPr>
              <a:t> </a:t>
            </a:r>
            <a:r>
              <a:rPr sz="1200" spc="-10" dirty="0">
                <a:solidFill>
                  <a:srgbClr val="231F20"/>
                </a:solidFill>
                <a:latin typeface="Arial" panose="020B0604020202020204" pitchFamily="34" charset="0"/>
                <a:cs typeface="Arial" panose="020B0604020202020204" pitchFamily="34" charset="0"/>
              </a:rPr>
              <a:t>specialists nationwide.</a:t>
            </a:r>
            <a:r>
              <a:rPr sz="1200" spc="-60" dirty="0">
                <a:solidFill>
                  <a:srgbClr val="231F20"/>
                </a:solidFill>
                <a:latin typeface="Arial" panose="020B0604020202020204" pitchFamily="34" charset="0"/>
                <a:cs typeface="Arial" panose="020B0604020202020204" pitchFamily="34" charset="0"/>
              </a:rPr>
              <a:t> </a:t>
            </a:r>
            <a:r>
              <a:rPr sz="1200" spc="-40" dirty="0">
                <a:solidFill>
                  <a:srgbClr val="231F20"/>
                </a:solidFill>
                <a:latin typeface="Arial" panose="020B0604020202020204" pitchFamily="34" charset="0"/>
                <a:cs typeface="Arial" panose="020B0604020202020204" pitchFamily="34" charset="0"/>
              </a:rPr>
              <a:t>You</a:t>
            </a:r>
            <a:r>
              <a:rPr sz="1200" spc="-1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can</a:t>
            </a:r>
            <a:r>
              <a:rPr sz="1200" spc="-3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find</a:t>
            </a:r>
            <a:r>
              <a:rPr sz="1200" spc="-4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the</a:t>
            </a:r>
            <a:r>
              <a:rPr sz="1200" spc="-1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names,</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addresses,</a:t>
            </a:r>
            <a:r>
              <a:rPr sz="1200" spc="-1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languages</a:t>
            </a:r>
            <a:r>
              <a:rPr sz="1200" spc="-1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spoken</a:t>
            </a:r>
            <a:r>
              <a:rPr sz="1200" spc="-1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and</a:t>
            </a:r>
            <a:r>
              <a:rPr sz="1200" spc="-1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phone</a:t>
            </a:r>
            <a:r>
              <a:rPr sz="1200" spc="-1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numbers</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of</a:t>
            </a:r>
            <a:r>
              <a:rPr sz="1200" spc="-40" dirty="0">
                <a:solidFill>
                  <a:srgbClr val="231F20"/>
                </a:solidFill>
                <a:latin typeface="Arial" panose="020B0604020202020204" pitchFamily="34" charset="0"/>
                <a:cs typeface="Arial" panose="020B0604020202020204" pitchFamily="34" charset="0"/>
              </a:rPr>
              <a:t> </a:t>
            </a:r>
            <a:r>
              <a:rPr sz="1200" spc="-10" dirty="0">
                <a:solidFill>
                  <a:srgbClr val="231F20"/>
                </a:solidFill>
                <a:latin typeface="Arial" panose="020B0604020202020204" pitchFamily="34" charset="0"/>
                <a:cs typeface="Arial" panose="020B0604020202020204" pitchFamily="34" charset="0"/>
              </a:rPr>
              <a:t>participating </a:t>
            </a:r>
            <a:r>
              <a:rPr sz="1200" dirty="0">
                <a:solidFill>
                  <a:srgbClr val="231F20"/>
                </a:solidFill>
                <a:latin typeface="Arial" panose="020B0604020202020204" pitchFamily="34" charset="0"/>
                <a:cs typeface="Arial" panose="020B0604020202020204" pitchFamily="34" charset="0"/>
              </a:rPr>
              <a:t>dentists</a:t>
            </a:r>
            <a:r>
              <a:rPr sz="1200" spc="-2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by</a:t>
            </a:r>
            <a:r>
              <a:rPr sz="1200" spc="-55"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searching</a:t>
            </a:r>
            <a:r>
              <a:rPr sz="1200" spc="-2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our</a:t>
            </a:r>
            <a:r>
              <a:rPr sz="1200" spc="-50" dirty="0">
                <a:solidFill>
                  <a:srgbClr val="231F20"/>
                </a:solidFill>
                <a:latin typeface="Arial" panose="020B0604020202020204" pitchFamily="34" charset="0"/>
                <a:cs typeface="Arial" panose="020B0604020202020204" pitchFamily="34" charset="0"/>
              </a:rPr>
              <a:t> </a:t>
            </a:r>
            <a:r>
              <a:rPr sz="1200" dirty="0">
                <a:solidFill>
                  <a:srgbClr val="231F20"/>
                </a:solidFill>
                <a:latin typeface="Arial" panose="020B0604020202020204" pitchFamily="34" charset="0"/>
                <a:cs typeface="Arial" panose="020B0604020202020204" pitchFamily="34" charset="0"/>
              </a:rPr>
              <a:t>online</a:t>
            </a:r>
            <a:r>
              <a:rPr sz="1200" spc="-20" dirty="0">
                <a:solidFill>
                  <a:srgbClr val="231F20"/>
                </a:solidFill>
                <a:latin typeface="Arial" panose="020B0604020202020204" pitchFamily="34" charset="0"/>
                <a:cs typeface="Arial" panose="020B0604020202020204" pitchFamily="34" charset="0"/>
              </a:rPr>
              <a:t> </a:t>
            </a:r>
            <a:r>
              <a:rPr sz="1200" b="1" dirty="0">
                <a:solidFill>
                  <a:srgbClr val="231F20"/>
                </a:solidFill>
                <a:latin typeface="Arial" panose="020B0604020202020204" pitchFamily="34" charset="0"/>
                <a:cs typeface="Arial" panose="020B0604020202020204" pitchFamily="34" charset="0"/>
              </a:rPr>
              <a:t>Find</a:t>
            </a:r>
            <a:r>
              <a:rPr sz="1200" b="1" spc="-20" dirty="0">
                <a:solidFill>
                  <a:srgbClr val="231F20"/>
                </a:solidFill>
                <a:latin typeface="Arial" panose="020B0604020202020204" pitchFamily="34" charset="0"/>
                <a:cs typeface="Arial" panose="020B0604020202020204" pitchFamily="34" charset="0"/>
              </a:rPr>
              <a:t> </a:t>
            </a:r>
            <a:r>
              <a:rPr sz="1200" b="1" dirty="0">
                <a:solidFill>
                  <a:srgbClr val="231F20"/>
                </a:solidFill>
                <a:latin typeface="Arial" panose="020B0604020202020204" pitchFamily="34" charset="0"/>
                <a:cs typeface="Arial" panose="020B0604020202020204" pitchFamily="34" charset="0"/>
              </a:rPr>
              <a:t>a</a:t>
            </a:r>
            <a:r>
              <a:rPr sz="1200" b="1" spc="-20" dirty="0">
                <a:solidFill>
                  <a:srgbClr val="231F20"/>
                </a:solidFill>
                <a:latin typeface="Arial" panose="020B0604020202020204" pitchFamily="34" charset="0"/>
                <a:cs typeface="Arial" panose="020B0604020202020204" pitchFamily="34" charset="0"/>
              </a:rPr>
              <a:t> </a:t>
            </a:r>
            <a:r>
              <a:rPr sz="1200" b="1" dirty="0">
                <a:solidFill>
                  <a:srgbClr val="231F20"/>
                </a:solidFill>
                <a:latin typeface="Arial" panose="020B0604020202020204" pitchFamily="34" charset="0"/>
                <a:cs typeface="Arial" panose="020B0604020202020204" pitchFamily="34" charset="0"/>
              </a:rPr>
              <a:t>Dentist</a:t>
            </a:r>
            <a:r>
              <a:rPr sz="1200" b="1" spc="5" dirty="0">
                <a:solidFill>
                  <a:srgbClr val="231F20"/>
                </a:solidFill>
                <a:latin typeface="Arial" panose="020B0604020202020204" pitchFamily="34" charset="0"/>
                <a:cs typeface="Arial" panose="020B0604020202020204" pitchFamily="34" charset="0"/>
              </a:rPr>
              <a:t> </a:t>
            </a:r>
            <a:r>
              <a:rPr sz="1200" spc="-10" dirty="0">
                <a:solidFill>
                  <a:srgbClr val="231F20"/>
                </a:solidFill>
                <a:latin typeface="Arial" panose="020B0604020202020204" pitchFamily="34" charset="0"/>
                <a:cs typeface="Arial" panose="020B0604020202020204" pitchFamily="34" charset="0"/>
              </a:rPr>
              <a:t>directory.</a:t>
            </a:r>
            <a:endParaRPr sz="1200" dirty="0">
              <a:latin typeface="Arial" panose="020B0604020202020204" pitchFamily="34" charset="0"/>
              <a:cs typeface="Arial" panose="020B0604020202020204" pitchFamily="34" charset="0"/>
            </a:endParaRPr>
          </a:p>
        </p:txBody>
      </p:sp>
      <p:grpSp>
        <p:nvGrpSpPr>
          <p:cNvPr id="16" name="object 11">
            <a:extLst>
              <a:ext uri="{FF2B5EF4-FFF2-40B4-BE49-F238E27FC236}">
                <a16:creationId xmlns:a16="http://schemas.microsoft.com/office/drawing/2014/main" id="{76C35589-B658-C68D-E13B-C6F538EE1FEA}"/>
              </a:ext>
            </a:extLst>
          </p:cNvPr>
          <p:cNvGrpSpPr/>
          <p:nvPr/>
        </p:nvGrpSpPr>
        <p:grpSpPr>
          <a:xfrm>
            <a:off x="485649" y="5208599"/>
            <a:ext cx="672465" cy="504190"/>
            <a:chOff x="485649" y="5436462"/>
            <a:chExt cx="672465" cy="504190"/>
          </a:xfrm>
        </p:grpSpPr>
        <p:sp>
          <p:nvSpPr>
            <p:cNvPr id="17" name="object 12">
              <a:extLst>
                <a:ext uri="{FF2B5EF4-FFF2-40B4-BE49-F238E27FC236}">
                  <a16:creationId xmlns:a16="http://schemas.microsoft.com/office/drawing/2014/main" id="{7F959FFF-EAF7-F2FA-2564-7B9182D44497}"/>
                </a:ext>
              </a:extLst>
            </p:cNvPr>
            <p:cNvSpPr/>
            <p:nvPr/>
          </p:nvSpPr>
          <p:spPr>
            <a:xfrm>
              <a:off x="485649" y="5436462"/>
              <a:ext cx="672465" cy="420370"/>
            </a:xfrm>
            <a:custGeom>
              <a:avLst/>
              <a:gdLst/>
              <a:ahLst/>
              <a:cxnLst/>
              <a:rect l="l" t="t" r="r" b="b"/>
              <a:pathLst>
                <a:path w="672465" h="420370">
                  <a:moveTo>
                    <a:pt x="630021" y="0"/>
                  </a:moveTo>
                  <a:lnTo>
                    <a:pt x="41998" y="0"/>
                  </a:lnTo>
                  <a:lnTo>
                    <a:pt x="25647" y="3301"/>
                  </a:lnTo>
                  <a:lnTo>
                    <a:pt x="12298" y="12303"/>
                  </a:lnTo>
                  <a:lnTo>
                    <a:pt x="3299" y="25653"/>
                  </a:lnTo>
                  <a:lnTo>
                    <a:pt x="0" y="41998"/>
                  </a:lnTo>
                  <a:lnTo>
                    <a:pt x="0" y="378015"/>
                  </a:lnTo>
                  <a:lnTo>
                    <a:pt x="3299" y="394361"/>
                  </a:lnTo>
                  <a:lnTo>
                    <a:pt x="12298" y="407711"/>
                  </a:lnTo>
                  <a:lnTo>
                    <a:pt x="25647" y="416713"/>
                  </a:lnTo>
                  <a:lnTo>
                    <a:pt x="41998" y="420014"/>
                  </a:lnTo>
                  <a:lnTo>
                    <a:pt x="630021" y="420014"/>
                  </a:lnTo>
                  <a:lnTo>
                    <a:pt x="646367" y="416713"/>
                  </a:lnTo>
                  <a:lnTo>
                    <a:pt x="659717" y="407711"/>
                  </a:lnTo>
                  <a:lnTo>
                    <a:pt x="668719" y="394361"/>
                  </a:lnTo>
                  <a:lnTo>
                    <a:pt x="672020" y="378015"/>
                  </a:lnTo>
                  <a:lnTo>
                    <a:pt x="672020" y="41998"/>
                  </a:lnTo>
                  <a:lnTo>
                    <a:pt x="668719" y="25653"/>
                  </a:lnTo>
                  <a:lnTo>
                    <a:pt x="659717" y="12303"/>
                  </a:lnTo>
                  <a:lnTo>
                    <a:pt x="646367" y="3301"/>
                  </a:lnTo>
                  <a:lnTo>
                    <a:pt x="630021" y="0"/>
                  </a:lnTo>
                  <a:close/>
                </a:path>
              </a:pathLst>
            </a:custGeom>
            <a:solidFill>
              <a:srgbClr val="009CDC"/>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8" name="object 13">
              <a:extLst>
                <a:ext uri="{FF2B5EF4-FFF2-40B4-BE49-F238E27FC236}">
                  <a16:creationId xmlns:a16="http://schemas.microsoft.com/office/drawing/2014/main" id="{7F717BA9-E91A-3660-3011-CA3AED9DD986}"/>
                </a:ext>
              </a:extLst>
            </p:cNvPr>
            <p:cNvSpPr/>
            <p:nvPr/>
          </p:nvSpPr>
          <p:spPr>
            <a:xfrm>
              <a:off x="527646" y="5478462"/>
              <a:ext cx="588645" cy="336550"/>
            </a:xfrm>
            <a:custGeom>
              <a:avLst/>
              <a:gdLst/>
              <a:ahLst/>
              <a:cxnLst/>
              <a:rect l="l" t="t" r="r" b="b"/>
              <a:pathLst>
                <a:path w="588644" h="336550">
                  <a:moveTo>
                    <a:pt x="588022" y="0"/>
                  </a:moveTo>
                  <a:lnTo>
                    <a:pt x="0" y="0"/>
                  </a:lnTo>
                  <a:lnTo>
                    <a:pt x="0" y="336016"/>
                  </a:lnTo>
                  <a:lnTo>
                    <a:pt x="588022" y="336016"/>
                  </a:lnTo>
                  <a:lnTo>
                    <a:pt x="588022"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9" name="object 14">
              <a:extLst>
                <a:ext uri="{FF2B5EF4-FFF2-40B4-BE49-F238E27FC236}">
                  <a16:creationId xmlns:a16="http://schemas.microsoft.com/office/drawing/2014/main" id="{733E328A-F255-35DC-B1D5-45FC16A9D2C5}"/>
                </a:ext>
              </a:extLst>
            </p:cNvPr>
            <p:cNvSpPr/>
            <p:nvPr/>
          </p:nvSpPr>
          <p:spPr>
            <a:xfrm>
              <a:off x="679159" y="5478571"/>
              <a:ext cx="436880" cy="335915"/>
            </a:xfrm>
            <a:custGeom>
              <a:avLst/>
              <a:gdLst/>
              <a:ahLst/>
              <a:cxnLst/>
              <a:rect l="l" t="t" r="r" b="b"/>
              <a:pathLst>
                <a:path w="436880" h="335914">
                  <a:moveTo>
                    <a:pt x="436511" y="0"/>
                  </a:moveTo>
                  <a:lnTo>
                    <a:pt x="335902" y="0"/>
                  </a:lnTo>
                  <a:lnTo>
                    <a:pt x="0" y="335902"/>
                  </a:lnTo>
                  <a:lnTo>
                    <a:pt x="436511" y="335902"/>
                  </a:lnTo>
                  <a:lnTo>
                    <a:pt x="436511" y="0"/>
                  </a:lnTo>
                  <a:close/>
                </a:path>
              </a:pathLst>
            </a:custGeom>
            <a:solidFill>
              <a:srgbClr val="DFE1D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0" name="object 15">
              <a:extLst>
                <a:ext uri="{FF2B5EF4-FFF2-40B4-BE49-F238E27FC236}">
                  <a16:creationId xmlns:a16="http://schemas.microsoft.com/office/drawing/2014/main" id="{4571C4EB-520E-FB38-DBDB-2518462701C0}"/>
                </a:ext>
              </a:extLst>
            </p:cNvPr>
            <p:cNvSpPr/>
            <p:nvPr/>
          </p:nvSpPr>
          <p:spPr>
            <a:xfrm>
              <a:off x="653643" y="5898476"/>
              <a:ext cx="336550" cy="42545"/>
            </a:xfrm>
            <a:custGeom>
              <a:avLst/>
              <a:gdLst/>
              <a:ahLst/>
              <a:cxnLst/>
              <a:rect l="l" t="t" r="r" b="b"/>
              <a:pathLst>
                <a:path w="336550" h="42545">
                  <a:moveTo>
                    <a:pt x="336016" y="0"/>
                  </a:moveTo>
                  <a:lnTo>
                    <a:pt x="0" y="0"/>
                  </a:lnTo>
                  <a:lnTo>
                    <a:pt x="0" y="41998"/>
                  </a:lnTo>
                  <a:lnTo>
                    <a:pt x="336016" y="41998"/>
                  </a:lnTo>
                  <a:lnTo>
                    <a:pt x="336016" y="0"/>
                  </a:lnTo>
                  <a:close/>
                </a:path>
              </a:pathLst>
            </a:custGeom>
            <a:solidFill>
              <a:srgbClr val="009CDC"/>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6" name="object 16">
              <a:extLst>
                <a:ext uri="{FF2B5EF4-FFF2-40B4-BE49-F238E27FC236}">
                  <a16:creationId xmlns:a16="http://schemas.microsoft.com/office/drawing/2014/main" id="{229C5884-2FCA-09FF-E4EF-0E0A06CC55CE}"/>
                </a:ext>
              </a:extLst>
            </p:cNvPr>
            <p:cNvSpPr/>
            <p:nvPr/>
          </p:nvSpPr>
          <p:spPr>
            <a:xfrm>
              <a:off x="695655" y="5856476"/>
              <a:ext cx="252095" cy="42545"/>
            </a:xfrm>
            <a:custGeom>
              <a:avLst/>
              <a:gdLst/>
              <a:ahLst/>
              <a:cxnLst/>
              <a:rect l="l" t="t" r="r" b="b"/>
              <a:pathLst>
                <a:path w="252094" h="42545">
                  <a:moveTo>
                    <a:pt x="210007" y="0"/>
                  </a:moveTo>
                  <a:lnTo>
                    <a:pt x="41998" y="0"/>
                  </a:lnTo>
                  <a:lnTo>
                    <a:pt x="38697" y="16345"/>
                  </a:lnTo>
                  <a:lnTo>
                    <a:pt x="29695" y="29695"/>
                  </a:lnTo>
                  <a:lnTo>
                    <a:pt x="16345" y="38697"/>
                  </a:lnTo>
                  <a:lnTo>
                    <a:pt x="0" y="41998"/>
                  </a:lnTo>
                  <a:lnTo>
                    <a:pt x="252006" y="41998"/>
                  </a:lnTo>
                  <a:lnTo>
                    <a:pt x="235660" y="38697"/>
                  </a:lnTo>
                  <a:lnTo>
                    <a:pt x="222310" y="29695"/>
                  </a:lnTo>
                  <a:lnTo>
                    <a:pt x="213308" y="16345"/>
                  </a:lnTo>
                  <a:lnTo>
                    <a:pt x="210007" y="0"/>
                  </a:lnTo>
                  <a:close/>
                </a:path>
              </a:pathLst>
            </a:custGeom>
            <a:solidFill>
              <a:srgbClr val="0066A6"/>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27" name="object 17">
              <a:extLst>
                <a:ext uri="{FF2B5EF4-FFF2-40B4-BE49-F238E27FC236}">
                  <a16:creationId xmlns:a16="http://schemas.microsoft.com/office/drawing/2014/main" id="{66C1C537-AC9A-6EF4-EC07-4B27E4DD39A4}"/>
                </a:ext>
              </a:extLst>
            </p:cNvPr>
            <p:cNvPicPr/>
            <p:nvPr/>
          </p:nvPicPr>
          <p:blipFill>
            <a:blip r:embed="rId5" cstate="print"/>
            <a:stretch>
              <a:fillRect/>
            </a:stretch>
          </p:blipFill>
          <p:spPr>
            <a:xfrm>
              <a:off x="559145" y="5572965"/>
              <a:ext cx="162751" cy="162750"/>
            </a:xfrm>
            <a:prstGeom prst="rect">
              <a:avLst/>
            </a:prstGeom>
          </p:spPr>
        </p:pic>
        <p:sp>
          <p:nvSpPr>
            <p:cNvPr id="28" name="object 18">
              <a:extLst>
                <a:ext uri="{FF2B5EF4-FFF2-40B4-BE49-F238E27FC236}">
                  <a16:creationId xmlns:a16="http://schemas.microsoft.com/office/drawing/2014/main" id="{7582A3F2-7A32-139C-E536-70FAA58B8146}"/>
                </a:ext>
              </a:extLst>
            </p:cNvPr>
            <p:cNvSpPr/>
            <p:nvPr/>
          </p:nvSpPr>
          <p:spPr>
            <a:xfrm>
              <a:off x="737654" y="5604474"/>
              <a:ext cx="336550" cy="84455"/>
            </a:xfrm>
            <a:custGeom>
              <a:avLst/>
              <a:gdLst/>
              <a:ahLst/>
              <a:cxnLst/>
              <a:rect l="l" t="t" r="r" b="b"/>
              <a:pathLst>
                <a:path w="336550" h="84454">
                  <a:moveTo>
                    <a:pt x="331317" y="0"/>
                  </a:moveTo>
                  <a:lnTo>
                    <a:pt x="4699" y="0"/>
                  </a:lnTo>
                  <a:lnTo>
                    <a:pt x="0" y="4698"/>
                  </a:lnTo>
                  <a:lnTo>
                    <a:pt x="0" y="79298"/>
                  </a:lnTo>
                  <a:lnTo>
                    <a:pt x="4699" y="83997"/>
                  </a:lnTo>
                  <a:lnTo>
                    <a:pt x="325513" y="83997"/>
                  </a:lnTo>
                  <a:lnTo>
                    <a:pt x="331317" y="83997"/>
                  </a:lnTo>
                  <a:lnTo>
                    <a:pt x="336016" y="79298"/>
                  </a:lnTo>
                  <a:lnTo>
                    <a:pt x="336016" y="4698"/>
                  </a:lnTo>
                  <a:lnTo>
                    <a:pt x="331317" y="0"/>
                  </a:lnTo>
                  <a:close/>
                </a:path>
              </a:pathLst>
            </a:custGeom>
            <a:solidFill>
              <a:srgbClr val="D7D8D6"/>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29" name="object 19">
              <a:extLst>
                <a:ext uri="{FF2B5EF4-FFF2-40B4-BE49-F238E27FC236}">
                  <a16:creationId xmlns:a16="http://schemas.microsoft.com/office/drawing/2014/main" id="{8F8FE341-CC6D-DCD0-ABA3-5DEAEDD03596}"/>
                </a:ext>
              </a:extLst>
            </p:cNvPr>
            <p:cNvPicPr/>
            <p:nvPr/>
          </p:nvPicPr>
          <p:blipFill>
            <a:blip r:embed="rId6" cstate="print"/>
            <a:stretch>
              <a:fillRect/>
            </a:stretch>
          </p:blipFill>
          <p:spPr>
            <a:xfrm>
              <a:off x="916161" y="5562470"/>
              <a:ext cx="168008" cy="167995"/>
            </a:xfrm>
            <a:prstGeom prst="rect">
              <a:avLst/>
            </a:prstGeom>
          </p:spPr>
        </p:pic>
      </p:grpSp>
      <p:grpSp>
        <p:nvGrpSpPr>
          <p:cNvPr id="31" name="object 20">
            <a:extLst>
              <a:ext uri="{FF2B5EF4-FFF2-40B4-BE49-F238E27FC236}">
                <a16:creationId xmlns:a16="http://schemas.microsoft.com/office/drawing/2014/main" id="{C3A4F111-0BDB-C42E-CBBA-A4CEC36EBFD5}"/>
              </a:ext>
            </a:extLst>
          </p:cNvPr>
          <p:cNvGrpSpPr/>
          <p:nvPr/>
        </p:nvGrpSpPr>
        <p:grpSpPr>
          <a:xfrm>
            <a:off x="485649" y="2805759"/>
            <a:ext cx="672465" cy="504190"/>
            <a:chOff x="485649" y="3033622"/>
            <a:chExt cx="672465" cy="504190"/>
          </a:xfrm>
        </p:grpSpPr>
        <p:sp>
          <p:nvSpPr>
            <p:cNvPr id="32" name="object 21">
              <a:extLst>
                <a:ext uri="{FF2B5EF4-FFF2-40B4-BE49-F238E27FC236}">
                  <a16:creationId xmlns:a16="http://schemas.microsoft.com/office/drawing/2014/main" id="{9C428AE7-64E9-9C6B-1570-07158B69899A}"/>
                </a:ext>
              </a:extLst>
            </p:cNvPr>
            <p:cNvSpPr/>
            <p:nvPr/>
          </p:nvSpPr>
          <p:spPr>
            <a:xfrm>
              <a:off x="485649" y="3033622"/>
              <a:ext cx="672465" cy="420370"/>
            </a:xfrm>
            <a:custGeom>
              <a:avLst/>
              <a:gdLst/>
              <a:ahLst/>
              <a:cxnLst/>
              <a:rect l="l" t="t" r="r" b="b"/>
              <a:pathLst>
                <a:path w="672465" h="420370">
                  <a:moveTo>
                    <a:pt x="630021" y="0"/>
                  </a:moveTo>
                  <a:lnTo>
                    <a:pt x="41986" y="0"/>
                  </a:lnTo>
                  <a:lnTo>
                    <a:pt x="25642" y="3301"/>
                  </a:lnTo>
                  <a:lnTo>
                    <a:pt x="12296" y="12303"/>
                  </a:lnTo>
                  <a:lnTo>
                    <a:pt x="3299" y="25653"/>
                  </a:lnTo>
                  <a:lnTo>
                    <a:pt x="0" y="41998"/>
                  </a:lnTo>
                  <a:lnTo>
                    <a:pt x="0" y="378015"/>
                  </a:lnTo>
                  <a:lnTo>
                    <a:pt x="3299" y="394361"/>
                  </a:lnTo>
                  <a:lnTo>
                    <a:pt x="12296" y="407711"/>
                  </a:lnTo>
                  <a:lnTo>
                    <a:pt x="25642" y="416713"/>
                  </a:lnTo>
                  <a:lnTo>
                    <a:pt x="41986" y="420014"/>
                  </a:lnTo>
                  <a:lnTo>
                    <a:pt x="630021" y="420014"/>
                  </a:lnTo>
                  <a:lnTo>
                    <a:pt x="646367" y="416713"/>
                  </a:lnTo>
                  <a:lnTo>
                    <a:pt x="659717" y="407711"/>
                  </a:lnTo>
                  <a:lnTo>
                    <a:pt x="668719" y="394361"/>
                  </a:lnTo>
                  <a:lnTo>
                    <a:pt x="672020" y="378015"/>
                  </a:lnTo>
                  <a:lnTo>
                    <a:pt x="672020" y="41998"/>
                  </a:lnTo>
                  <a:lnTo>
                    <a:pt x="668719" y="25653"/>
                  </a:lnTo>
                  <a:lnTo>
                    <a:pt x="659717" y="12303"/>
                  </a:lnTo>
                  <a:lnTo>
                    <a:pt x="646367" y="3301"/>
                  </a:lnTo>
                  <a:lnTo>
                    <a:pt x="630021" y="0"/>
                  </a:lnTo>
                  <a:close/>
                </a:path>
              </a:pathLst>
            </a:custGeom>
            <a:solidFill>
              <a:srgbClr val="009CDC"/>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 name="object 22">
              <a:extLst>
                <a:ext uri="{FF2B5EF4-FFF2-40B4-BE49-F238E27FC236}">
                  <a16:creationId xmlns:a16="http://schemas.microsoft.com/office/drawing/2014/main" id="{123A3202-6E01-4491-0A92-FB0E0E6B3BB9}"/>
                </a:ext>
              </a:extLst>
            </p:cNvPr>
            <p:cNvSpPr/>
            <p:nvPr/>
          </p:nvSpPr>
          <p:spPr>
            <a:xfrm>
              <a:off x="527634" y="3075622"/>
              <a:ext cx="588645" cy="336550"/>
            </a:xfrm>
            <a:custGeom>
              <a:avLst/>
              <a:gdLst/>
              <a:ahLst/>
              <a:cxnLst/>
              <a:rect l="l" t="t" r="r" b="b"/>
              <a:pathLst>
                <a:path w="588644" h="336550">
                  <a:moveTo>
                    <a:pt x="588035" y="0"/>
                  </a:moveTo>
                  <a:lnTo>
                    <a:pt x="0" y="0"/>
                  </a:lnTo>
                  <a:lnTo>
                    <a:pt x="0" y="336016"/>
                  </a:lnTo>
                  <a:lnTo>
                    <a:pt x="588035" y="336016"/>
                  </a:lnTo>
                  <a:lnTo>
                    <a:pt x="588035"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4" name="object 23">
              <a:extLst>
                <a:ext uri="{FF2B5EF4-FFF2-40B4-BE49-F238E27FC236}">
                  <a16:creationId xmlns:a16="http://schemas.microsoft.com/office/drawing/2014/main" id="{6E83C21D-B08D-6DF5-0B37-B04025494163}"/>
                </a:ext>
              </a:extLst>
            </p:cNvPr>
            <p:cNvSpPr/>
            <p:nvPr/>
          </p:nvSpPr>
          <p:spPr>
            <a:xfrm>
              <a:off x="653643" y="3495636"/>
              <a:ext cx="336550" cy="42545"/>
            </a:xfrm>
            <a:custGeom>
              <a:avLst/>
              <a:gdLst/>
              <a:ahLst/>
              <a:cxnLst/>
              <a:rect l="l" t="t" r="r" b="b"/>
              <a:pathLst>
                <a:path w="336550" h="42545">
                  <a:moveTo>
                    <a:pt x="336016" y="0"/>
                  </a:moveTo>
                  <a:lnTo>
                    <a:pt x="0" y="0"/>
                  </a:lnTo>
                  <a:lnTo>
                    <a:pt x="0" y="41998"/>
                  </a:lnTo>
                  <a:lnTo>
                    <a:pt x="336016" y="41998"/>
                  </a:lnTo>
                  <a:lnTo>
                    <a:pt x="336016" y="0"/>
                  </a:lnTo>
                  <a:close/>
                </a:path>
              </a:pathLst>
            </a:custGeom>
            <a:solidFill>
              <a:srgbClr val="009CDC"/>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8" name="object 24">
              <a:extLst>
                <a:ext uri="{FF2B5EF4-FFF2-40B4-BE49-F238E27FC236}">
                  <a16:creationId xmlns:a16="http://schemas.microsoft.com/office/drawing/2014/main" id="{9DB0D1AB-F5CF-62C2-0A7B-51754EF315C4}"/>
                </a:ext>
              </a:extLst>
            </p:cNvPr>
            <p:cNvSpPr/>
            <p:nvPr/>
          </p:nvSpPr>
          <p:spPr>
            <a:xfrm>
              <a:off x="695642" y="3453637"/>
              <a:ext cx="252095" cy="42545"/>
            </a:xfrm>
            <a:custGeom>
              <a:avLst/>
              <a:gdLst/>
              <a:ahLst/>
              <a:cxnLst/>
              <a:rect l="l" t="t" r="r" b="b"/>
              <a:pathLst>
                <a:path w="252094" h="42545">
                  <a:moveTo>
                    <a:pt x="41998" y="0"/>
                  </a:moveTo>
                  <a:lnTo>
                    <a:pt x="38696" y="16344"/>
                  </a:lnTo>
                  <a:lnTo>
                    <a:pt x="29692" y="29705"/>
                  </a:lnTo>
                  <a:lnTo>
                    <a:pt x="16344" y="38696"/>
                  </a:lnTo>
                  <a:lnTo>
                    <a:pt x="0" y="41998"/>
                  </a:lnTo>
                  <a:lnTo>
                    <a:pt x="41998" y="41998"/>
                  </a:lnTo>
                  <a:lnTo>
                    <a:pt x="41998" y="0"/>
                  </a:lnTo>
                  <a:close/>
                </a:path>
                <a:path w="252094" h="42545">
                  <a:moveTo>
                    <a:pt x="252018" y="41998"/>
                  </a:moveTo>
                  <a:lnTo>
                    <a:pt x="235661" y="38696"/>
                  </a:lnTo>
                  <a:lnTo>
                    <a:pt x="222313" y="29705"/>
                  </a:lnTo>
                  <a:lnTo>
                    <a:pt x="213309" y="16344"/>
                  </a:lnTo>
                  <a:lnTo>
                    <a:pt x="210019" y="0"/>
                  </a:lnTo>
                  <a:lnTo>
                    <a:pt x="42011" y="0"/>
                  </a:lnTo>
                  <a:lnTo>
                    <a:pt x="42011" y="41998"/>
                  </a:lnTo>
                  <a:lnTo>
                    <a:pt x="210019" y="41998"/>
                  </a:lnTo>
                  <a:lnTo>
                    <a:pt x="252018" y="41998"/>
                  </a:lnTo>
                  <a:close/>
                </a:path>
              </a:pathLst>
            </a:custGeom>
            <a:solidFill>
              <a:srgbClr val="0066A6"/>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41" name="object 25">
              <a:extLst>
                <a:ext uri="{FF2B5EF4-FFF2-40B4-BE49-F238E27FC236}">
                  <a16:creationId xmlns:a16="http://schemas.microsoft.com/office/drawing/2014/main" id="{C9B7F2F5-6A02-F82C-3E55-D61A936E575C}"/>
                </a:ext>
              </a:extLst>
            </p:cNvPr>
            <p:cNvPicPr/>
            <p:nvPr/>
          </p:nvPicPr>
          <p:blipFill>
            <a:blip r:embed="rId7" cstate="print"/>
            <a:stretch>
              <a:fillRect/>
            </a:stretch>
          </p:blipFill>
          <p:spPr>
            <a:xfrm>
              <a:off x="569640" y="3159630"/>
              <a:ext cx="168008" cy="167995"/>
            </a:xfrm>
            <a:prstGeom prst="rect">
              <a:avLst/>
            </a:prstGeom>
          </p:spPr>
        </p:pic>
        <p:sp>
          <p:nvSpPr>
            <p:cNvPr id="42" name="object 26">
              <a:extLst>
                <a:ext uri="{FF2B5EF4-FFF2-40B4-BE49-F238E27FC236}">
                  <a16:creationId xmlns:a16="http://schemas.microsoft.com/office/drawing/2014/main" id="{30DB24A0-0784-D601-A08A-9645F1AD6CBC}"/>
                </a:ext>
              </a:extLst>
            </p:cNvPr>
            <p:cNvSpPr/>
            <p:nvPr/>
          </p:nvSpPr>
          <p:spPr>
            <a:xfrm>
              <a:off x="679006" y="3075622"/>
              <a:ext cx="436880" cy="336550"/>
            </a:xfrm>
            <a:custGeom>
              <a:avLst/>
              <a:gdLst/>
              <a:ahLst/>
              <a:cxnLst/>
              <a:rect l="l" t="t" r="r" b="b"/>
              <a:pathLst>
                <a:path w="436880" h="336550">
                  <a:moveTo>
                    <a:pt x="436664" y="0"/>
                  </a:moveTo>
                  <a:lnTo>
                    <a:pt x="336016" y="0"/>
                  </a:lnTo>
                  <a:lnTo>
                    <a:pt x="0" y="336016"/>
                  </a:lnTo>
                  <a:lnTo>
                    <a:pt x="436664" y="336016"/>
                  </a:lnTo>
                  <a:lnTo>
                    <a:pt x="436664" y="0"/>
                  </a:lnTo>
                  <a:close/>
                </a:path>
              </a:pathLst>
            </a:custGeom>
            <a:solidFill>
              <a:srgbClr val="DFE1D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3" name="object 27">
              <a:extLst>
                <a:ext uri="{FF2B5EF4-FFF2-40B4-BE49-F238E27FC236}">
                  <a16:creationId xmlns:a16="http://schemas.microsoft.com/office/drawing/2014/main" id="{C16B43D2-E116-B279-96DF-357B6F0BDBA1}"/>
                </a:ext>
              </a:extLst>
            </p:cNvPr>
            <p:cNvSpPr/>
            <p:nvPr/>
          </p:nvSpPr>
          <p:spPr>
            <a:xfrm>
              <a:off x="779653" y="3201625"/>
              <a:ext cx="294640" cy="84455"/>
            </a:xfrm>
            <a:custGeom>
              <a:avLst/>
              <a:gdLst/>
              <a:ahLst/>
              <a:cxnLst/>
              <a:rect l="l" t="t" r="r" b="b"/>
              <a:pathLst>
                <a:path w="294640" h="84454">
                  <a:moveTo>
                    <a:pt x="0" y="0"/>
                  </a:moveTo>
                  <a:lnTo>
                    <a:pt x="294017" y="0"/>
                  </a:lnTo>
                </a:path>
                <a:path w="294640" h="84454">
                  <a:moveTo>
                    <a:pt x="0" y="41998"/>
                  </a:moveTo>
                  <a:lnTo>
                    <a:pt x="294017" y="41998"/>
                  </a:lnTo>
                </a:path>
                <a:path w="294640" h="84454">
                  <a:moveTo>
                    <a:pt x="0" y="84010"/>
                  </a:moveTo>
                  <a:lnTo>
                    <a:pt x="126009" y="84010"/>
                  </a:lnTo>
                </a:path>
              </a:pathLst>
            </a:custGeom>
            <a:ln w="20739">
              <a:solidFill>
                <a:srgbClr val="D7D8D6"/>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44" name="object 28">
              <a:extLst>
                <a:ext uri="{FF2B5EF4-FFF2-40B4-BE49-F238E27FC236}">
                  <a16:creationId xmlns:a16="http://schemas.microsoft.com/office/drawing/2014/main" id="{FBB362E0-40D8-D14C-AA71-255FD789B02E}"/>
                </a:ext>
              </a:extLst>
            </p:cNvPr>
            <p:cNvPicPr/>
            <p:nvPr/>
          </p:nvPicPr>
          <p:blipFill>
            <a:blip r:embed="rId8" cstate="print"/>
            <a:stretch>
              <a:fillRect/>
            </a:stretch>
          </p:blipFill>
          <p:spPr>
            <a:xfrm>
              <a:off x="947656" y="3201629"/>
              <a:ext cx="126009" cy="191173"/>
            </a:xfrm>
            <a:prstGeom prst="rect">
              <a:avLst/>
            </a:prstGeom>
          </p:spPr>
        </p:pic>
        <p:sp>
          <p:nvSpPr>
            <p:cNvPr id="45" name="object 29">
              <a:extLst>
                <a:ext uri="{FF2B5EF4-FFF2-40B4-BE49-F238E27FC236}">
                  <a16:creationId xmlns:a16="http://schemas.microsoft.com/office/drawing/2014/main" id="{CB9D48A9-63C1-7388-A309-0110ADFF96FA}"/>
                </a:ext>
              </a:extLst>
            </p:cNvPr>
            <p:cNvSpPr/>
            <p:nvPr/>
          </p:nvSpPr>
          <p:spPr>
            <a:xfrm>
              <a:off x="622143" y="3170129"/>
              <a:ext cx="63500" cy="63500"/>
            </a:xfrm>
            <a:custGeom>
              <a:avLst/>
              <a:gdLst/>
              <a:ahLst/>
              <a:cxnLst/>
              <a:rect l="l" t="t" r="r" b="b"/>
              <a:pathLst>
                <a:path w="63500" h="63500">
                  <a:moveTo>
                    <a:pt x="31508" y="0"/>
                  </a:moveTo>
                  <a:lnTo>
                    <a:pt x="19245" y="2474"/>
                  </a:lnTo>
                  <a:lnTo>
                    <a:pt x="9229" y="9223"/>
                  </a:lnTo>
                  <a:lnTo>
                    <a:pt x="2476" y="19234"/>
                  </a:lnTo>
                  <a:lnTo>
                    <a:pt x="0" y="31496"/>
                  </a:lnTo>
                  <a:lnTo>
                    <a:pt x="2476" y="43759"/>
                  </a:lnTo>
                  <a:lnTo>
                    <a:pt x="9229" y="53774"/>
                  </a:lnTo>
                  <a:lnTo>
                    <a:pt x="19245" y="60528"/>
                  </a:lnTo>
                  <a:lnTo>
                    <a:pt x="31508" y="63004"/>
                  </a:lnTo>
                  <a:lnTo>
                    <a:pt x="43770" y="60528"/>
                  </a:lnTo>
                  <a:lnTo>
                    <a:pt x="53781" y="53774"/>
                  </a:lnTo>
                  <a:lnTo>
                    <a:pt x="60530" y="43759"/>
                  </a:lnTo>
                  <a:lnTo>
                    <a:pt x="63004" y="31496"/>
                  </a:lnTo>
                  <a:lnTo>
                    <a:pt x="60530" y="19234"/>
                  </a:lnTo>
                  <a:lnTo>
                    <a:pt x="53781" y="9223"/>
                  </a:lnTo>
                  <a:lnTo>
                    <a:pt x="43770" y="2474"/>
                  </a:lnTo>
                  <a:lnTo>
                    <a:pt x="31508"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46" name="object 30">
            <a:extLst>
              <a:ext uri="{FF2B5EF4-FFF2-40B4-BE49-F238E27FC236}">
                <a16:creationId xmlns:a16="http://schemas.microsoft.com/office/drawing/2014/main" id="{BAD4DF83-9DFE-B6A4-FA52-61A02AB60CD0}"/>
              </a:ext>
            </a:extLst>
          </p:cNvPr>
          <p:cNvSpPr txBox="1"/>
          <p:nvPr/>
        </p:nvSpPr>
        <p:spPr>
          <a:xfrm>
            <a:off x="1358900" y="2743200"/>
            <a:ext cx="1103630" cy="444500"/>
          </a:xfrm>
          <a:prstGeom prst="rect">
            <a:avLst/>
          </a:prstGeom>
        </p:spPr>
        <p:txBody>
          <a:bodyPr vert="horz" wrap="square" lIns="0" tIns="12700" rIns="0" bIns="0" rtlCol="0">
            <a:spAutoFit/>
          </a:bodyPr>
          <a:lstStyle/>
          <a:p>
            <a:pPr marL="12700">
              <a:lnSpc>
                <a:spcPts val="2130"/>
              </a:lnSpc>
              <a:spcBef>
                <a:spcPts val="100"/>
              </a:spcBef>
            </a:pPr>
            <a:r>
              <a:rPr b="1" dirty="0">
                <a:solidFill>
                  <a:schemeClr val="accent1"/>
                </a:solidFill>
                <a:latin typeface="Arial" panose="020B0604020202020204" pitchFamily="34" charset="0"/>
                <a:cs typeface="Arial" panose="020B0604020202020204" pitchFamily="34" charset="0"/>
              </a:rPr>
              <a:t>Step</a:t>
            </a:r>
            <a:r>
              <a:rPr b="1" spc="-80" dirty="0">
                <a:solidFill>
                  <a:schemeClr val="accent1"/>
                </a:solidFill>
                <a:latin typeface="Arial" panose="020B0604020202020204" pitchFamily="34" charset="0"/>
                <a:cs typeface="Arial" panose="020B0604020202020204" pitchFamily="34" charset="0"/>
              </a:rPr>
              <a:t> </a:t>
            </a:r>
            <a:r>
              <a:rPr b="1" spc="-25" dirty="0">
                <a:solidFill>
                  <a:schemeClr val="accent1"/>
                </a:solidFill>
                <a:latin typeface="Arial" panose="020B0604020202020204" pitchFamily="34" charset="0"/>
                <a:cs typeface="Arial" panose="020B0604020202020204" pitchFamily="34" charset="0"/>
              </a:rPr>
              <a:t>1:</a:t>
            </a:r>
            <a:endParaRPr b="1" dirty="0">
              <a:solidFill>
                <a:schemeClr val="accent1"/>
              </a:solidFill>
              <a:latin typeface="Arial" panose="020B0604020202020204" pitchFamily="34" charset="0"/>
              <a:cs typeface="Arial" panose="020B0604020202020204" pitchFamily="34" charset="0"/>
            </a:endParaRPr>
          </a:p>
          <a:p>
            <a:pPr marL="12700">
              <a:lnSpc>
                <a:spcPts val="1170"/>
              </a:lnSpc>
            </a:pPr>
            <a:r>
              <a:rPr sz="1000" b="1" dirty="0">
                <a:solidFill>
                  <a:schemeClr val="accent1"/>
                </a:solidFill>
                <a:latin typeface="Arial" panose="020B0604020202020204" pitchFamily="34" charset="0"/>
                <a:cs typeface="Arial" panose="020B0604020202020204" pitchFamily="34" charset="0"/>
              </a:rPr>
              <a:t>Go</a:t>
            </a:r>
            <a:r>
              <a:rPr sz="1000" b="1" spc="5" dirty="0">
                <a:solidFill>
                  <a:schemeClr val="accent1"/>
                </a:solidFill>
                <a:latin typeface="Arial" panose="020B0604020202020204" pitchFamily="34" charset="0"/>
                <a:cs typeface="Arial" panose="020B0604020202020204" pitchFamily="34" charset="0"/>
              </a:rPr>
              <a:t> </a:t>
            </a:r>
            <a:r>
              <a:rPr sz="1000" b="1" dirty="0">
                <a:solidFill>
                  <a:schemeClr val="accent1"/>
                </a:solidFill>
                <a:latin typeface="Arial" panose="020B0604020202020204" pitchFamily="34" charset="0"/>
                <a:cs typeface="Arial" panose="020B0604020202020204" pitchFamily="34" charset="0"/>
              </a:rPr>
              <a:t>to</a:t>
            </a:r>
            <a:r>
              <a:rPr sz="1000" b="1" spc="5" dirty="0">
                <a:solidFill>
                  <a:schemeClr val="accent1"/>
                </a:solidFill>
                <a:latin typeface="Arial" panose="020B0604020202020204" pitchFamily="34" charset="0"/>
                <a:cs typeface="Arial" panose="020B0604020202020204" pitchFamily="34" charset="0"/>
              </a:rPr>
              <a:t> </a:t>
            </a:r>
            <a:r>
              <a:rPr sz="1000" b="1" spc="-10" dirty="0">
                <a:solidFill>
                  <a:schemeClr val="accent1"/>
                </a:solidFill>
                <a:latin typeface="Arial" panose="020B0604020202020204" pitchFamily="34" charset="0"/>
                <a:cs typeface="Arial" panose="020B0604020202020204" pitchFamily="34" charset="0"/>
              </a:rPr>
              <a:t>metlife.com</a:t>
            </a:r>
            <a:endParaRPr sz="1000" b="1" dirty="0">
              <a:solidFill>
                <a:schemeClr val="accent1"/>
              </a:solidFill>
              <a:latin typeface="Arial" panose="020B0604020202020204" pitchFamily="34" charset="0"/>
              <a:cs typeface="Arial" panose="020B0604020202020204" pitchFamily="34" charset="0"/>
            </a:endParaRPr>
          </a:p>
        </p:txBody>
      </p:sp>
      <p:sp>
        <p:nvSpPr>
          <p:cNvPr id="47" name="object 31">
            <a:extLst>
              <a:ext uri="{FF2B5EF4-FFF2-40B4-BE49-F238E27FC236}">
                <a16:creationId xmlns:a16="http://schemas.microsoft.com/office/drawing/2014/main" id="{2FEC8E8D-F31E-BDCF-8C9F-33261AA2122D}"/>
              </a:ext>
            </a:extLst>
          </p:cNvPr>
          <p:cNvSpPr txBox="1"/>
          <p:nvPr/>
        </p:nvSpPr>
        <p:spPr>
          <a:xfrm>
            <a:off x="1358861" y="3690861"/>
            <a:ext cx="1196340" cy="2567940"/>
          </a:xfrm>
          <a:prstGeom prst="rect">
            <a:avLst/>
          </a:prstGeom>
        </p:spPr>
        <p:txBody>
          <a:bodyPr vert="horz" wrap="square" lIns="0" tIns="12700" rIns="0" bIns="0" rtlCol="0">
            <a:spAutoFit/>
          </a:bodyPr>
          <a:lstStyle/>
          <a:p>
            <a:pPr marL="12700">
              <a:spcBef>
                <a:spcPts val="100"/>
              </a:spcBef>
            </a:pPr>
            <a:r>
              <a:rPr b="1" dirty="0">
                <a:solidFill>
                  <a:schemeClr val="accent1"/>
                </a:solidFill>
                <a:latin typeface="Arial" panose="020B0604020202020204" pitchFamily="34" charset="0"/>
                <a:cs typeface="Arial" panose="020B0604020202020204" pitchFamily="34" charset="0"/>
              </a:rPr>
              <a:t>Step</a:t>
            </a:r>
            <a:r>
              <a:rPr b="1" spc="-105" dirty="0">
                <a:solidFill>
                  <a:schemeClr val="accent1"/>
                </a:solidFill>
                <a:latin typeface="Arial" panose="020B0604020202020204" pitchFamily="34" charset="0"/>
                <a:cs typeface="Arial" panose="020B0604020202020204" pitchFamily="34" charset="0"/>
              </a:rPr>
              <a:t> </a:t>
            </a:r>
            <a:r>
              <a:rPr b="1" spc="-25" dirty="0">
                <a:solidFill>
                  <a:schemeClr val="accent1"/>
                </a:solidFill>
                <a:latin typeface="Arial" panose="020B0604020202020204" pitchFamily="34" charset="0"/>
                <a:cs typeface="Arial" panose="020B0604020202020204" pitchFamily="34" charset="0"/>
              </a:rPr>
              <a:t>2:</a:t>
            </a:r>
            <a:endParaRPr b="1" dirty="0">
              <a:solidFill>
                <a:schemeClr val="accent1"/>
              </a:solidFill>
              <a:latin typeface="Arial" panose="020B0604020202020204" pitchFamily="34" charset="0"/>
              <a:cs typeface="Arial" panose="020B0604020202020204" pitchFamily="34" charset="0"/>
            </a:endParaRPr>
          </a:p>
          <a:p>
            <a:pPr marL="12700" marR="108585">
              <a:lnSpc>
                <a:spcPct val="98500"/>
              </a:lnSpc>
              <a:spcBef>
                <a:spcPts val="50"/>
              </a:spcBef>
            </a:pPr>
            <a:r>
              <a:rPr sz="1000" b="1" dirty="0">
                <a:solidFill>
                  <a:schemeClr val="accent1"/>
                </a:solidFill>
                <a:latin typeface="Arial" panose="020B0604020202020204" pitchFamily="34" charset="0"/>
                <a:cs typeface="Arial" panose="020B0604020202020204" pitchFamily="34" charset="0"/>
              </a:rPr>
              <a:t>Select</a:t>
            </a:r>
            <a:r>
              <a:rPr sz="1000" b="1" spc="-15" dirty="0">
                <a:solidFill>
                  <a:schemeClr val="accent1"/>
                </a:solidFill>
                <a:latin typeface="Arial" panose="020B0604020202020204" pitchFamily="34" charset="0"/>
                <a:cs typeface="Arial" panose="020B0604020202020204" pitchFamily="34" charset="0"/>
              </a:rPr>
              <a:t> </a:t>
            </a:r>
            <a:r>
              <a:rPr sz="1000" b="1" dirty="0">
                <a:solidFill>
                  <a:schemeClr val="accent1"/>
                </a:solidFill>
                <a:latin typeface="Arial" panose="020B0604020202020204" pitchFamily="34" charset="0"/>
                <a:cs typeface="Arial" panose="020B0604020202020204" pitchFamily="34" charset="0"/>
              </a:rPr>
              <a:t>“Find</a:t>
            </a:r>
            <a:r>
              <a:rPr sz="1000" b="1" spc="-10" dirty="0">
                <a:solidFill>
                  <a:schemeClr val="accent1"/>
                </a:solidFill>
                <a:latin typeface="Arial" panose="020B0604020202020204" pitchFamily="34" charset="0"/>
                <a:cs typeface="Arial" panose="020B0604020202020204" pitchFamily="34" charset="0"/>
              </a:rPr>
              <a:t> </a:t>
            </a:r>
            <a:r>
              <a:rPr sz="1000" b="1" spc="-50" dirty="0">
                <a:solidFill>
                  <a:schemeClr val="accent1"/>
                </a:solidFill>
                <a:latin typeface="Arial" panose="020B0604020202020204" pitchFamily="34" charset="0"/>
                <a:cs typeface="Arial" panose="020B0604020202020204" pitchFamily="34" charset="0"/>
              </a:rPr>
              <a:t>a</a:t>
            </a:r>
            <a:r>
              <a:rPr sz="1000" b="1" dirty="0">
                <a:solidFill>
                  <a:schemeClr val="accent1"/>
                </a:solidFill>
                <a:latin typeface="Arial" panose="020B0604020202020204" pitchFamily="34" charset="0"/>
                <a:cs typeface="Arial" panose="020B0604020202020204" pitchFamily="34" charset="0"/>
              </a:rPr>
              <a:t> Dentist”</a:t>
            </a:r>
            <a:r>
              <a:rPr sz="1000" b="1" spc="-20" dirty="0">
                <a:solidFill>
                  <a:schemeClr val="accent1"/>
                </a:solidFill>
                <a:latin typeface="Arial" panose="020B0604020202020204" pitchFamily="34" charset="0"/>
                <a:cs typeface="Arial" panose="020B0604020202020204" pitchFamily="34" charset="0"/>
              </a:rPr>
              <a:t> </a:t>
            </a:r>
            <a:r>
              <a:rPr sz="1000" b="1" dirty="0">
                <a:solidFill>
                  <a:schemeClr val="accent1"/>
                </a:solidFill>
                <a:latin typeface="Arial" panose="020B0604020202020204" pitchFamily="34" charset="0"/>
                <a:cs typeface="Arial" panose="020B0604020202020204" pitchFamily="34" charset="0"/>
              </a:rPr>
              <a:t>next</a:t>
            </a:r>
            <a:r>
              <a:rPr sz="1000" b="1" spc="-15" dirty="0">
                <a:solidFill>
                  <a:schemeClr val="accent1"/>
                </a:solidFill>
                <a:latin typeface="Arial" panose="020B0604020202020204" pitchFamily="34" charset="0"/>
                <a:cs typeface="Arial" panose="020B0604020202020204" pitchFamily="34" charset="0"/>
              </a:rPr>
              <a:t> </a:t>
            </a:r>
            <a:r>
              <a:rPr sz="1000" b="1" spc="-25" dirty="0">
                <a:solidFill>
                  <a:schemeClr val="accent1"/>
                </a:solidFill>
                <a:latin typeface="Arial" panose="020B0604020202020204" pitchFamily="34" charset="0"/>
                <a:cs typeface="Arial" panose="020B0604020202020204" pitchFamily="34" charset="0"/>
              </a:rPr>
              <a:t>to </a:t>
            </a:r>
            <a:r>
              <a:rPr sz="1000" b="1" dirty="0">
                <a:solidFill>
                  <a:schemeClr val="accent1"/>
                </a:solidFill>
                <a:latin typeface="Arial" panose="020B0604020202020204" pitchFamily="34" charset="0"/>
                <a:cs typeface="Arial" panose="020B0604020202020204" pitchFamily="34" charset="0"/>
              </a:rPr>
              <a:t>“How</a:t>
            </a:r>
            <a:r>
              <a:rPr sz="1000" b="1" spc="-20" dirty="0">
                <a:solidFill>
                  <a:schemeClr val="accent1"/>
                </a:solidFill>
                <a:latin typeface="Arial" panose="020B0604020202020204" pitchFamily="34" charset="0"/>
                <a:cs typeface="Arial" panose="020B0604020202020204" pitchFamily="34" charset="0"/>
              </a:rPr>
              <a:t> </a:t>
            </a:r>
            <a:r>
              <a:rPr sz="1000" b="1" dirty="0">
                <a:solidFill>
                  <a:schemeClr val="accent1"/>
                </a:solidFill>
                <a:latin typeface="Arial" panose="020B0604020202020204" pitchFamily="34" charset="0"/>
                <a:cs typeface="Arial" panose="020B0604020202020204" pitchFamily="34" charset="0"/>
              </a:rPr>
              <a:t>can</a:t>
            </a:r>
            <a:r>
              <a:rPr sz="1000" b="1" spc="-20" dirty="0">
                <a:solidFill>
                  <a:schemeClr val="accent1"/>
                </a:solidFill>
                <a:latin typeface="Arial" panose="020B0604020202020204" pitchFamily="34" charset="0"/>
                <a:cs typeface="Arial" panose="020B0604020202020204" pitchFamily="34" charset="0"/>
              </a:rPr>
              <a:t> </a:t>
            </a:r>
            <a:r>
              <a:rPr sz="1000" b="1" dirty="0">
                <a:solidFill>
                  <a:schemeClr val="accent1"/>
                </a:solidFill>
                <a:latin typeface="Arial" panose="020B0604020202020204" pitchFamily="34" charset="0"/>
                <a:cs typeface="Arial" panose="020B0604020202020204" pitchFamily="34" charset="0"/>
              </a:rPr>
              <a:t>we</a:t>
            </a:r>
            <a:r>
              <a:rPr sz="1000" b="1" spc="-15" dirty="0">
                <a:solidFill>
                  <a:schemeClr val="accent1"/>
                </a:solidFill>
                <a:latin typeface="Arial" panose="020B0604020202020204" pitchFamily="34" charset="0"/>
                <a:cs typeface="Arial" panose="020B0604020202020204" pitchFamily="34" charset="0"/>
              </a:rPr>
              <a:t> </a:t>
            </a:r>
            <a:r>
              <a:rPr sz="1000" b="1" spc="-20" dirty="0">
                <a:solidFill>
                  <a:schemeClr val="accent1"/>
                </a:solidFill>
                <a:latin typeface="Arial" panose="020B0604020202020204" pitchFamily="34" charset="0"/>
                <a:cs typeface="Arial" panose="020B0604020202020204" pitchFamily="34" charset="0"/>
              </a:rPr>
              <a:t>help </a:t>
            </a:r>
            <a:r>
              <a:rPr sz="1000" b="1" spc="-10" dirty="0">
                <a:solidFill>
                  <a:schemeClr val="accent1"/>
                </a:solidFill>
                <a:latin typeface="Arial" panose="020B0604020202020204" pitchFamily="34" charset="0"/>
                <a:cs typeface="Arial" panose="020B0604020202020204" pitchFamily="34" charset="0"/>
              </a:rPr>
              <a:t>you?”</a:t>
            </a:r>
            <a:endParaRPr sz="1000" b="1" dirty="0">
              <a:solidFill>
                <a:schemeClr val="accent1"/>
              </a:solidFill>
              <a:latin typeface="Arial" panose="020B0604020202020204" pitchFamily="34" charset="0"/>
              <a:cs typeface="Arial" panose="020B0604020202020204" pitchFamily="34" charset="0"/>
            </a:endParaRPr>
          </a:p>
          <a:p>
            <a:endParaRPr sz="1000" b="1" dirty="0">
              <a:latin typeface="Arial" panose="020B0604020202020204" pitchFamily="34" charset="0"/>
              <a:cs typeface="Arial" panose="020B0604020202020204" pitchFamily="34" charset="0"/>
            </a:endParaRPr>
          </a:p>
          <a:p>
            <a:pPr>
              <a:spcBef>
                <a:spcPts val="150"/>
              </a:spcBef>
            </a:pPr>
            <a:endParaRPr sz="1000" b="1" dirty="0">
              <a:latin typeface="Arial" panose="020B0604020202020204" pitchFamily="34" charset="0"/>
              <a:cs typeface="Arial" panose="020B0604020202020204" pitchFamily="34" charset="0"/>
            </a:endParaRPr>
          </a:p>
          <a:p>
            <a:pPr marL="12700">
              <a:lnSpc>
                <a:spcPts val="2105"/>
              </a:lnSpc>
            </a:pPr>
            <a:r>
              <a:rPr b="1" spc="-10" dirty="0">
                <a:solidFill>
                  <a:schemeClr val="accent1"/>
                </a:solidFill>
                <a:latin typeface="Arial" panose="020B0604020202020204" pitchFamily="34" charset="0"/>
                <a:cs typeface="Arial" panose="020B0604020202020204" pitchFamily="34" charset="0"/>
              </a:rPr>
              <a:t>Step</a:t>
            </a:r>
            <a:r>
              <a:rPr b="1" spc="-75" dirty="0">
                <a:solidFill>
                  <a:schemeClr val="accent1"/>
                </a:solidFill>
                <a:latin typeface="Arial" panose="020B0604020202020204" pitchFamily="34" charset="0"/>
                <a:cs typeface="Arial" panose="020B0604020202020204" pitchFamily="34" charset="0"/>
              </a:rPr>
              <a:t> </a:t>
            </a:r>
            <a:r>
              <a:rPr b="1" spc="-25" dirty="0">
                <a:solidFill>
                  <a:schemeClr val="accent1"/>
                </a:solidFill>
                <a:latin typeface="Arial" panose="020B0604020202020204" pitchFamily="34" charset="0"/>
                <a:cs typeface="Arial" panose="020B0604020202020204" pitchFamily="34" charset="0"/>
              </a:rPr>
              <a:t>3:</a:t>
            </a:r>
            <a:endParaRPr b="1" dirty="0">
              <a:solidFill>
                <a:schemeClr val="accent1"/>
              </a:solidFill>
              <a:latin typeface="Arial" panose="020B0604020202020204" pitchFamily="34" charset="0"/>
              <a:cs typeface="Arial" panose="020B0604020202020204" pitchFamily="34" charset="0"/>
            </a:endParaRPr>
          </a:p>
          <a:p>
            <a:pPr marL="12700">
              <a:lnSpc>
                <a:spcPts val="1145"/>
              </a:lnSpc>
            </a:pPr>
            <a:r>
              <a:rPr sz="1000" b="1" dirty="0">
                <a:solidFill>
                  <a:schemeClr val="accent1"/>
                </a:solidFill>
                <a:latin typeface="Arial" panose="020B0604020202020204" pitchFamily="34" charset="0"/>
                <a:cs typeface="Arial" panose="020B0604020202020204" pitchFamily="34" charset="0"/>
              </a:rPr>
              <a:t>Select</a:t>
            </a:r>
            <a:r>
              <a:rPr sz="1000" b="1" spc="30" dirty="0">
                <a:solidFill>
                  <a:schemeClr val="accent1"/>
                </a:solidFill>
                <a:latin typeface="Arial" panose="020B0604020202020204" pitchFamily="34" charset="0"/>
                <a:cs typeface="Arial" panose="020B0604020202020204" pitchFamily="34" charset="0"/>
              </a:rPr>
              <a:t> </a:t>
            </a:r>
            <a:r>
              <a:rPr sz="1000" b="1" dirty="0">
                <a:solidFill>
                  <a:schemeClr val="accent1"/>
                </a:solidFill>
                <a:latin typeface="Arial" panose="020B0604020202020204" pitchFamily="34" charset="0"/>
                <a:cs typeface="Arial" panose="020B0604020202020204" pitchFamily="34" charset="0"/>
              </a:rPr>
              <a:t>“PDP”</a:t>
            </a:r>
            <a:r>
              <a:rPr sz="1000" b="1" spc="35" dirty="0">
                <a:solidFill>
                  <a:schemeClr val="accent1"/>
                </a:solidFill>
                <a:latin typeface="Arial" panose="020B0604020202020204" pitchFamily="34" charset="0"/>
                <a:cs typeface="Arial" panose="020B0604020202020204" pitchFamily="34" charset="0"/>
              </a:rPr>
              <a:t> </a:t>
            </a:r>
            <a:r>
              <a:rPr sz="1000" b="1" spc="-25" dirty="0">
                <a:solidFill>
                  <a:schemeClr val="accent1"/>
                </a:solidFill>
                <a:latin typeface="Arial" panose="020B0604020202020204" pitchFamily="34" charset="0"/>
                <a:cs typeface="Arial" panose="020B0604020202020204" pitchFamily="34" charset="0"/>
              </a:rPr>
              <a:t>or</a:t>
            </a:r>
            <a:endParaRPr sz="1000" b="1" dirty="0">
              <a:solidFill>
                <a:schemeClr val="accent1"/>
              </a:solidFill>
              <a:latin typeface="Arial" panose="020B0604020202020204" pitchFamily="34" charset="0"/>
              <a:cs typeface="Arial" panose="020B0604020202020204" pitchFamily="34" charset="0"/>
            </a:endParaRPr>
          </a:p>
          <a:p>
            <a:pPr marL="12700" marR="76200"/>
            <a:r>
              <a:rPr sz="1000" b="1" dirty="0">
                <a:solidFill>
                  <a:schemeClr val="accent1"/>
                </a:solidFill>
                <a:latin typeface="Arial" panose="020B0604020202020204" pitchFamily="34" charset="0"/>
                <a:cs typeface="Arial" panose="020B0604020202020204" pitchFamily="34" charset="0"/>
              </a:rPr>
              <a:t>“PDP</a:t>
            </a:r>
            <a:r>
              <a:rPr sz="1000" b="1" spc="30" dirty="0">
                <a:solidFill>
                  <a:schemeClr val="accent1"/>
                </a:solidFill>
                <a:latin typeface="Arial" panose="020B0604020202020204" pitchFamily="34" charset="0"/>
                <a:cs typeface="Arial" panose="020B0604020202020204" pitchFamily="34" charset="0"/>
              </a:rPr>
              <a:t> </a:t>
            </a:r>
            <a:r>
              <a:rPr sz="1000" b="1" dirty="0">
                <a:solidFill>
                  <a:schemeClr val="accent1"/>
                </a:solidFill>
                <a:latin typeface="Arial" panose="020B0604020202020204" pitchFamily="34" charset="0"/>
                <a:cs typeface="Arial" panose="020B0604020202020204" pitchFamily="34" charset="0"/>
              </a:rPr>
              <a:t>Plus”</a:t>
            </a:r>
            <a:r>
              <a:rPr sz="1000" b="1" spc="30" dirty="0">
                <a:solidFill>
                  <a:schemeClr val="accent1"/>
                </a:solidFill>
                <a:latin typeface="Arial" panose="020B0604020202020204" pitchFamily="34" charset="0"/>
                <a:cs typeface="Arial" panose="020B0604020202020204" pitchFamily="34" charset="0"/>
              </a:rPr>
              <a:t> </a:t>
            </a:r>
            <a:r>
              <a:rPr sz="1000" b="1" dirty="0">
                <a:solidFill>
                  <a:schemeClr val="accent1"/>
                </a:solidFill>
                <a:latin typeface="Arial" panose="020B0604020202020204" pitchFamily="34" charset="0"/>
                <a:cs typeface="Arial" panose="020B0604020202020204" pitchFamily="34" charset="0"/>
              </a:rPr>
              <a:t>next</a:t>
            </a:r>
            <a:r>
              <a:rPr sz="1000" b="1" spc="35" dirty="0">
                <a:solidFill>
                  <a:schemeClr val="accent1"/>
                </a:solidFill>
                <a:latin typeface="Arial" panose="020B0604020202020204" pitchFamily="34" charset="0"/>
                <a:cs typeface="Arial" panose="020B0604020202020204" pitchFamily="34" charset="0"/>
              </a:rPr>
              <a:t> </a:t>
            </a:r>
            <a:r>
              <a:rPr sz="1000" b="1" spc="-25" dirty="0">
                <a:solidFill>
                  <a:schemeClr val="accent1"/>
                </a:solidFill>
                <a:latin typeface="Arial" panose="020B0604020202020204" pitchFamily="34" charset="0"/>
                <a:cs typeface="Arial" panose="020B0604020202020204" pitchFamily="34" charset="0"/>
              </a:rPr>
              <a:t>to </a:t>
            </a:r>
            <a:r>
              <a:rPr sz="1000" b="1" dirty="0">
                <a:solidFill>
                  <a:schemeClr val="accent1"/>
                </a:solidFill>
                <a:latin typeface="Arial" panose="020B0604020202020204" pitchFamily="34" charset="0"/>
                <a:cs typeface="Arial" panose="020B0604020202020204" pitchFamily="34" charset="0"/>
              </a:rPr>
              <a:t>“Choose</a:t>
            </a:r>
            <a:r>
              <a:rPr sz="1000" b="1" spc="30" dirty="0">
                <a:solidFill>
                  <a:schemeClr val="accent1"/>
                </a:solidFill>
                <a:latin typeface="Arial" panose="020B0604020202020204" pitchFamily="34" charset="0"/>
                <a:cs typeface="Arial" panose="020B0604020202020204" pitchFamily="34" charset="0"/>
              </a:rPr>
              <a:t> </a:t>
            </a:r>
            <a:r>
              <a:rPr sz="1000" b="1" spc="-20" dirty="0">
                <a:solidFill>
                  <a:schemeClr val="accent1"/>
                </a:solidFill>
                <a:latin typeface="Arial" panose="020B0604020202020204" pitchFamily="34" charset="0"/>
                <a:cs typeface="Arial" panose="020B0604020202020204" pitchFamily="34" charset="0"/>
              </a:rPr>
              <a:t>your </a:t>
            </a:r>
            <a:r>
              <a:rPr sz="1000" b="1" spc="-10" dirty="0">
                <a:solidFill>
                  <a:schemeClr val="accent1"/>
                </a:solidFill>
                <a:latin typeface="Arial" panose="020B0604020202020204" pitchFamily="34" charset="0"/>
                <a:cs typeface="Arial" panose="020B0604020202020204" pitchFamily="34" charset="0"/>
              </a:rPr>
              <a:t>network.”</a:t>
            </a:r>
            <a:endParaRPr sz="1000" b="1" dirty="0">
              <a:solidFill>
                <a:schemeClr val="accent1"/>
              </a:solidFill>
              <a:latin typeface="Arial" panose="020B0604020202020204" pitchFamily="34" charset="0"/>
              <a:cs typeface="Arial" panose="020B0604020202020204" pitchFamily="34" charset="0"/>
            </a:endParaRPr>
          </a:p>
          <a:p>
            <a:pPr marL="12700" marR="5080">
              <a:spcBef>
                <a:spcPts val="575"/>
              </a:spcBef>
            </a:pPr>
            <a:r>
              <a:rPr sz="850" spc="-10" dirty="0">
                <a:solidFill>
                  <a:srgbClr val="231F20"/>
                </a:solidFill>
                <a:latin typeface="Arial" panose="020B0604020202020204" pitchFamily="34" charset="0"/>
                <a:cs typeface="Arial" panose="020B0604020202020204" pitchFamily="34" charset="0"/>
              </a:rPr>
              <a:t>Enter</a:t>
            </a:r>
            <a:r>
              <a:rPr sz="850" spc="-25" dirty="0">
                <a:solidFill>
                  <a:srgbClr val="231F20"/>
                </a:solidFill>
                <a:latin typeface="Arial" panose="020B0604020202020204" pitchFamily="34" charset="0"/>
                <a:cs typeface="Arial" panose="020B0604020202020204" pitchFamily="34" charset="0"/>
              </a:rPr>
              <a:t> </a:t>
            </a:r>
            <a:r>
              <a:rPr sz="850" spc="-10" dirty="0">
                <a:solidFill>
                  <a:srgbClr val="231F20"/>
                </a:solidFill>
                <a:latin typeface="Arial" panose="020B0604020202020204" pitchFamily="34" charset="0"/>
                <a:cs typeface="Arial" panose="020B0604020202020204" pitchFamily="34" charset="0"/>
              </a:rPr>
              <a:t>your</a:t>
            </a:r>
            <a:r>
              <a:rPr sz="850" spc="-25" dirty="0">
                <a:solidFill>
                  <a:srgbClr val="231F20"/>
                </a:solidFill>
                <a:latin typeface="Arial" panose="020B0604020202020204" pitchFamily="34" charset="0"/>
                <a:cs typeface="Arial" panose="020B0604020202020204" pitchFamily="34" charset="0"/>
              </a:rPr>
              <a:t> </a:t>
            </a:r>
            <a:r>
              <a:rPr sz="850" spc="-10" dirty="0">
                <a:solidFill>
                  <a:srgbClr val="231F20"/>
                </a:solidFill>
                <a:latin typeface="Arial" panose="020B0604020202020204" pitchFamily="34" charset="0"/>
                <a:cs typeface="Arial" panose="020B0604020202020204" pitchFamily="34" charset="0"/>
              </a:rPr>
              <a:t>Zip,</a:t>
            </a:r>
            <a:r>
              <a:rPr sz="850" spc="-25" dirty="0">
                <a:solidFill>
                  <a:srgbClr val="231F20"/>
                </a:solidFill>
                <a:latin typeface="Arial" panose="020B0604020202020204" pitchFamily="34" charset="0"/>
                <a:cs typeface="Arial" panose="020B0604020202020204" pitchFamily="34" charset="0"/>
              </a:rPr>
              <a:t> </a:t>
            </a:r>
            <a:r>
              <a:rPr sz="850" spc="-10" dirty="0">
                <a:solidFill>
                  <a:srgbClr val="231F20"/>
                </a:solidFill>
                <a:latin typeface="Arial" panose="020B0604020202020204" pitchFamily="34" charset="0"/>
                <a:cs typeface="Arial" panose="020B0604020202020204" pitchFamily="34" charset="0"/>
              </a:rPr>
              <a:t>City</a:t>
            </a:r>
            <a:r>
              <a:rPr sz="850" spc="-25" dirty="0">
                <a:solidFill>
                  <a:srgbClr val="231F20"/>
                </a:solidFill>
                <a:latin typeface="Arial" panose="020B0604020202020204" pitchFamily="34" charset="0"/>
                <a:cs typeface="Arial" panose="020B0604020202020204" pitchFamily="34" charset="0"/>
              </a:rPr>
              <a:t> or</a:t>
            </a:r>
            <a:r>
              <a:rPr sz="850" spc="-10" dirty="0">
                <a:solidFill>
                  <a:srgbClr val="231F20"/>
                </a:solidFill>
                <a:latin typeface="Arial" panose="020B0604020202020204" pitchFamily="34" charset="0"/>
                <a:cs typeface="Arial" panose="020B0604020202020204" pitchFamily="34" charset="0"/>
              </a:rPr>
              <a:t> State</a:t>
            </a:r>
            <a:r>
              <a:rPr sz="850" spc="-35" dirty="0">
                <a:solidFill>
                  <a:srgbClr val="231F20"/>
                </a:solidFill>
                <a:latin typeface="Arial" panose="020B0604020202020204" pitchFamily="34" charset="0"/>
                <a:cs typeface="Arial" panose="020B0604020202020204" pitchFamily="34" charset="0"/>
              </a:rPr>
              <a:t> </a:t>
            </a:r>
            <a:r>
              <a:rPr sz="850" spc="-10" dirty="0">
                <a:solidFill>
                  <a:srgbClr val="231F20"/>
                </a:solidFill>
                <a:latin typeface="Arial" panose="020B0604020202020204" pitchFamily="34" charset="0"/>
                <a:cs typeface="Arial" panose="020B0604020202020204" pitchFamily="34" charset="0"/>
              </a:rPr>
              <a:t>and</a:t>
            </a:r>
            <a:r>
              <a:rPr sz="850" spc="-30" dirty="0">
                <a:solidFill>
                  <a:srgbClr val="231F20"/>
                </a:solidFill>
                <a:latin typeface="Arial" panose="020B0604020202020204" pitchFamily="34" charset="0"/>
                <a:cs typeface="Arial" panose="020B0604020202020204" pitchFamily="34" charset="0"/>
              </a:rPr>
              <a:t> </a:t>
            </a:r>
            <a:r>
              <a:rPr sz="850" spc="-10" dirty="0">
                <a:solidFill>
                  <a:srgbClr val="231F20"/>
                </a:solidFill>
                <a:latin typeface="Arial" panose="020B0604020202020204" pitchFamily="34" charset="0"/>
                <a:cs typeface="Arial" panose="020B0604020202020204" pitchFamily="34" charset="0"/>
              </a:rPr>
              <a:t>select</a:t>
            </a:r>
            <a:r>
              <a:rPr sz="850" spc="-30" dirty="0">
                <a:solidFill>
                  <a:srgbClr val="231F20"/>
                </a:solidFill>
                <a:latin typeface="Arial" panose="020B0604020202020204" pitchFamily="34" charset="0"/>
                <a:cs typeface="Arial" panose="020B0604020202020204" pitchFamily="34" charset="0"/>
              </a:rPr>
              <a:t> </a:t>
            </a:r>
            <a:r>
              <a:rPr sz="850" dirty="0">
                <a:solidFill>
                  <a:srgbClr val="231F20"/>
                </a:solidFill>
                <a:latin typeface="Arial" panose="020B0604020202020204" pitchFamily="34" charset="0"/>
                <a:cs typeface="Arial" panose="020B0604020202020204" pitchFamily="34" charset="0"/>
              </a:rPr>
              <a:t>the</a:t>
            </a:r>
            <a:r>
              <a:rPr sz="850" spc="-30" dirty="0">
                <a:solidFill>
                  <a:srgbClr val="231F20"/>
                </a:solidFill>
                <a:latin typeface="Arial" panose="020B0604020202020204" pitchFamily="34" charset="0"/>
                <a:cs typeface="Arial" panose="020B0604020202020204" pitchFamily="34" charset="0"/>
              </a:rPr>
              <a:t> </a:t>
            </a:r>
            <a:r>
              <a:rPr sz="850" spc="-20" dirty="0">
                <a:solidFill>
                  <a:srgbClr val="231F20"/>
                </a:solidFill>
                <a:latin typeface="Arial" panose="020B0604020202020204" pitchFamily="34" charset="0"/>
                <a:cs typeface="Arial" panose="020B0604020202020204" pitchFamily="34" charset="0"/>
              </a:rPr>
              <a:t>“Find </a:t>
            </a:r>
            <a:r>
              <a:rPr sz="850" dirty="0">
                <a:solidFill>
                  <a:srgbClr val="231F20"/>
                </a:solidFill>
                <a:latin typeface="Arial" panose="020B0604020202020204" pitchFamily="34" charset="0"/>
                <a:cs typeface="Arial" panose="020B0604020202020204" pitchFamily="34" charset="0"/>
              </a:rPr>
              <a:t>a</a:t>
            </a:r>
            <a:r>
              <a:rPr sz="850" spc="-25" dirty="0">
                <a:solidFill>
                  <a:srgbClr val="231F20"/>
                </a:solidFill>
                <a:latin typeface="Arial" panose="020B0604020202020204" pitchFamily="34" charset="0"/>
                <a:cs typeface="Arial" panose="020B0604020202020204" pitchFamily="34" charset="0"/>
              </a:rPr>
              <a:t> </a:t>
            </a:r>
            <a:r>
              <a:rPr sz="850" spc="-10" dirty="0">
                <a:solidFill>
                  <a:srgbClr val="231F20"/>
                </a:solidFill>
                <a:latin typeface="Arial" panose="020B0604020202020204" pitchFamily="34" charset="0"/>
                <a:cs typeface="Arial" panose="020B0604020202020204" pitchFamily="34" charset="0"/>
              </a:rPr>
              <a:t>Dentist”</a:t>
            </a:r>
            <a:r>
              <a:rPr sz="850" spc="-25" dirty="0">
                <a:solidFill>
                  <a:srgbClr val="231F20"/>
                </a:solidFill>
                <a:latin typeface="Arial" panose="020B0604020202020204" pitchFamily="34" charset="0"/>
                <a:cs typeface="Arial" panose="020B0604020202020204" pitchFamily="34" charset="0"/>
              </a:rPr>
              <a:t> </a:t>
            </a:r>
            <a:r>
              <a:rPr sz="850" spc="-10" dirty="0">
                <a:solidFill>
                  <a:srgbClr val="231F20"/>
                </a:solidFill>
                <a:latin typeface="Arial" panose="020B0604020202020204" pitchFamily="34" charset="0"/>
                <a:cs typeface="Arial" panose="020B0604020202020204" pitchFamily="34" charset="0"/>
              </a:rPr>
              <a:t>button.</a:t>
            </a:r>
            <a:endParaRPr sz="850" dirty="0">
              <a:latin typeface="Arial" panose="020B0604020202020204" pitchFamily="34" charset="0"/>
              <a:cs typeface="Arial" panose="020B0604020202020204" pitchFamily="34" charset="0"/>
            </a:endParaRPr>
          </a:p>
        </p:txBody>
      </p:sp>
      <p:grpSp>
        <p:nvGrpSpPr>
          <p:cNvPr id="48" name="object 32">
            <a:extLst>
              <a:ext uri="{FF2B5EF4-FFF2-40B4-BE49-F238E27FC236}">
                <a16:creationId xmlns:a16="http://schemas.microsoft.com/office/drawing/2014/main" id="{68774314-F90D-22A7-8449-30B4AE764CB0}"/>
              </a:ext>
            </a:extLst>
          </p:cNvPr>
          <p:cNvGrpSpPr/>
          <p:nvPr/>
        </p:nvGrpSpPr>
        <p:grpSpPr>
          <a:xfrm>
            <a:off x="553448" y="3791752"/>
            <a:ext cx="536575" cy="611505"/>
            <a:chOff x="553448" y="4019615"/>
            <a:chExt cx="536575" cy="611505"/>
          </a:xfrm>
        </p:grpSpPr>
        <p:sp>
          <p:nvSpPr>
            <p:cNvPr id="49" name="object 33">
              <a:extLst>
                <a:ext uri="{FF2B5EF4-FFF2-40B4-BE49-F238E27FC236}">
                  <a16:creationId xmlns:a16="http://schemas.microsoft.com/office/drawing/2014/main" id="{D81FD4F5-69BB-D9AC-EE3F-13BBE19A89F2}"/>
                </a:ext>
              </a:extLst>
            </p:cNvPr>
            <p:cNvSpPr/>
            <p:nvPr/>
          </p:nvSpPr>
          <p:spPr>
            <a:xfrm>
              <a:off x="553440" y="4019625"/>
              <a:ext cx="536575" cy="611505"/>
            </a:xfrm>
            <a:custGeom>
              <a:avLst/>
              <a:gdLst/>
              <a:ahLst/>
              <a:cxnLst/>
              <a:rect l="l" t="t" r="r" b="b"/>
              <a:pathLst>
                <a:path w="536575" h="611504">
                  <a:moveTo>
                    <a:pt x="536422" y="105854"/>
                  </a:moveTo>
                  <a:lnTo>
                    <a:pt x="520865" y="52666"/>
                  </a:lnTo>
                  <a:lnTo>
                    <a:pt x="485787" y="13538"/>
                  </a:lnTo>
                  <a:lnTo>
                    <a:pt x="440347" y="0"/>
                  </a:lnTo>
                  <a:lnTo>
                    <a:pt x="392252" y="2654"/>
                  </a:lnTo>
                  <a:lnTo>
                    <a:pt x="349148" y="12141"/>
                  </a:lnTo>
                  <a:lnTo>
                    <a:pt x="328536" y="17081"/>
                  </a:lnTo>
                  <a:lnTo>
                    <a:pt x="310642" y="20764"/>
                  </a:lnTo>
                  <a:lnTo>
                    <a:pt x="295643" y="23368"/>
                  </a:lnTo>
                  <a:lnTo>
                    <a:pt x="283730" y="25095"/>
                  </a:lnTo>
                  <a:lnTo>
                    <a:pt x="275996" y="25831"/>
                  </a:lnTo>
                  <a:lnTo>
                    <a:pt x="268224" y="26085"/>
                  </a:lnTo>
                  <a:lnTo>
                    <a:pt x="260438" y="25831"/>
                  </a:lnTo>
                  <a:lnTo>
                    <a:pt x="207886" y="17081"/>
                  </a:lnTo>
                  <a:lnTo>
                    <a:pt x="187248" y="12141"/>
                  </a:lnTo>
                  <a:lnTo>
                    <a:pt x="144157" y="2654"/>
                  </a:lnTo>
                  <a:lnTo>
                    <a:pt x="96062" y="0"/>
                  </a:lnTo>
                  <a:lnTo>
                    <a:pt x="50634" y="13538"/>
                  </a:lnTo>
                  <a:lnTo>
                    <a:pt x="15557" y="52666"/>
                  </a:lnTo>
                  <a:lnTo>
                    <a:pt x="0" y="105854"/>
                  </a:lnTo>
                  <a:lnTo>
                    <a:pt x="3873" y="155892"/>
                  </a:lnTo>
                  <a:lnTo>
                    <a:pt x="20929" y="203644"/>
                  </a:lnTo>
                  <a:lnTo>
                    <a:pt x="49047" y="258025"/>
                  </a:lnTo>
                  <a:lnTo>
                    <a:pt x="52870" y="266623"/>
                  </a:lnTo>
                  <a:lnTo>
                    <a:pt x="56400" y="275691"/>
                  </a:lnTo>
                  <a:lnTo>
                    <a:pt x="59651" y="285178"/>
                  </a:lnTo>
                  <a:lnTo>
                    <a:pt x="72021" y="336486"/>
                  </a:lnTo>
                  <a:lnTo>
                    <a:pt x="79413" y="392607"/>
                  </a:lnTo>
                  <a:lnTo>
                    <a:pt x="83261" y="448906"/>
                  </a:lnTo>
                  <a:lnTo>
                    <a:pt x="84963" y="500761"/>
                  </a:lnTo>
                  <a:lnTo>
                    <a:pt x="92049" y="550570"/>
                  </a:lnTo>
                  <a:lnTo>
                    <a:pt x="107746" y="584847"/>
                  </a:lnTo>
                  <a:lnTo>
                    <a:pt x="127622" y="604634"/>
                  </a:lnTo>
                  <a:lnTo>
                    <a:pt x="147243" y="610984"/>
                  </a:lnTo>
                  <a:lnTo>
                    <a:pt x="148666" y="610971"/>
                  </a:lnTo>
                  <a:lnTo>
                    <a:pt x="177977" y="567956"/>
                  </a:lnTo>
                  <a:lnTo>
                    <a:pt x="182676" y="513448"/>
                  </a:lnTo>
                  <a:lnTo>
                    <a:pt x="182968" y="472478"/>
                  </a:lnTo>
                  <a:lnTo>
                    <a:pt x="185178" y="426859"/>
                  </a:lnTo>
                  <a:lnTo>
                    <a:pt x="191731" y="378498"/>
                  </a:lnTo>
                  <a:lnTo>
                    <a:pt x="205689" y="334784"/>
                  </a:lnTo>
                  <a:lnTo>
                    <a:pt x="230149" y="303123"/>
                  </a:lnTo>
                  <a:lnTo>
                    <a:pt x="268224" y="290918"/>
                  </a:lnTo>
                  <a:lnTo>
                    <a:pt x="306692" y="303428"/>
                  </a:lnTo>
                  <a:lnTo>
                    <a:pt x="331241" y="335800"/>
                  </a:lnTo>
                  <a:lnTo>
                    <a:pt x="345084" y="380365"/>
                  </a:lnTo>
                  <a:lnTo>
                    <a:pt x="351434" y="429387"/>
                  </a:lnTo>
                  <a:lnTo>
                    <a:pt x="353529" y="475195"/>
                  </a:lnTo>
                  <a:lnTo>
                    <a:pt x="353758" y="513448"/>
                  </a:lnTo>
                  <a:lnTo>
                    <a:pt x="358444" y="567956"/>
                  </a:lnTo>
                  <a:lnTo>
                    <a:pt x="367563" y="597065"/>
                  </a:lnTo>
                  <a:lnTo>
                    <a:pt x="378269" y="608761"/>
                  </a:lnTo>
                  <a:lnTo>
                    <a:pt x="389204" y="610984"/>
                  </a:lnTo>
                  <a:lnTo>
                    <a:pt x="408813" y="604634"/>
                  </a:lnTo>
                  <a:lnTo>
                    <a:pt x="428663" y="584847"/>
                  </a:lnTo>
                  <a:lnTo>
                    <a:pt x="444360" y="550570"/>
                  </a:lnTo>
                  <a:lnTo>
                    <a:pt x="451472" y="500761"/>
                  </a:lnTo>
                  <a:lnTo>
                    <a:pt x="453174" y="448906"/>
                  </a:lnTo>
                  <a:lnTo>
                    <a:pt x="457009" y="392607"/>
                  </a:lnTo>
                  <a:lnTo>
                    <a:pt x="464400" y="336486"/>
                  </a:lnTo>
                  <a:lnTo>
                    <a:pt x="476770" y="285165"/>
                  </a:lnTo>
                  <a:lnTo>
                    <a:pt x="480034" y="275678"/>
                  </a:lnTo>
                  <a:lnTo>
                    <a:pt x="483565" y="266611"/>
                  </a:lnTo>
                  <a:lnTo>
                    <a:pt x="487375" y="258025"/>
                  </a:lnTo>
                  <a:lnTo>
                    <a:pt x="515493" y="203644"/>
                  </a:lnTo>
                  <a:lnTo>
                    <a:pt x="532549" y="155892"/>
                  </a:lnTo>
                  <a:lnTo>
                    <a:pt x="536422" y="105854"/>
                  </a:lnTo>
                  <a:close/>
                </a:path>
              </a:pathLst>
            </a:custGeom>
            <a:solidFill>
              <a:srgbClr val="009CDC"/>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0" name="object 34">
              <a:extLst>
                <a:ext uri="{FF2B5EF4-FFF2-40B4-BE49-F238E27FC236}">
                  <a16:creationId xmlns:a16="http://schemas.microsoft.com/office/drawing/2014/main" id="{4B23825A-6128-E2D3-DA1E-E18E82E854BF}"/>
                </a:ext>
              </a:extLst>
            </p:cNvPr>
            <p:cNvSpPr/>
            <p:nvPr/>
          </p:nvSpPr>
          <p:spPr>
            <a:xfrm>
              <a:off x="702110" y="4310543"/>
              <a:ext cx="239395" cy="320675"/>
            </a:xfrm>
            <a:custGeom>
              <a:avLst/>
              <a:gdLst/>
              <a:ahLst/>
              <a:cxnLst/>
              <a:rect l="l" t="t" r="r" b="b"/>
              <a:pathLst>
                <a:path w="239394" h="320675">
                  <a:moveTo>
                    <a:pt x="119557" y="0"/>
                  </a:moveTo>
                  <a:lnTo>
                    <a:pt x="81492" y="12197"/>
                  </a:lnTo>
                  <a:lnTo>
                    <a:pt x="57026" y="43854"/>
                  </a:lnTo>
                  <a:lnTo>
                    <a:pt x="43067" y="87568"/>
                  </a:lnTo>
                  <a:lnTo>
                    <a:pt x="36523" y="135937"/>
                  </a:lnTo>
                  <a:lnTo>
                    <a:pt x="34302" y="181559"/>
                  </a:lnTo>
                  <a:lnTo>
                    <a:pt x="33997" y="222529"/>
                  </a:lnTo>
                  <a:lnTo>
                    <a:pt x="29301" y="277034"/>
                  </a:lnTo>
                  <a:lnTo>
                    <a:pt x="20194" y="306147"/>
                  </a:lnTo>
                  <a:lnTo>
                    <a:pt x="9489" y="317832"/>
                  </a:lnTo>
                  <a:lnTo>
                    <a:pt x="0" y="320052"/>
                  </a:lnTo>
                  <a:lnTo>
                    <a:pt x="19557" y="316889"/>
                  </a:lnTo>
                  <a:lnTo>
                    <a:pt x="39339" y="301350"/>
                  </a:lnTo>
                  <a:lnTo>
                    <a:pt x="55105" y="263786"/>
                  </a:lnTo>
                  <a:lnTo>
                    <a:pt x="62611" y="194551"/>
                  </a:lnTo>
                  <a:lnTo>
                    <a:pt x="67640" y="117976"/>
                  </a:lnTo>
                  <a:lnTo>
                    <a:pt x="78749" y="66562"/>
                  </a:lnTo>
                  <a:lnTo>
                    <a:pt x="96025" y="37658"/>
                  </a:lnTo>
                  <a:lnTo>
                    <a:pt x="119557" y="28613"/>
                  </a:lnTo>
                  <a:lnTo>
                    <a:pt x="143078" y="37658"/>
                  </a:lnTo>
                  <a:lnTo>
                    <a:pt x="160354" y="66562"/>
                  </a:lnTo>
                  <a:lnTo>
                    <a:pt x="171466" y="117976"/>
                  </a:lnTo>
                  <a:lnTo>
                    <a:pt x="176491" y="194551"/>
                  </a:lnTo>
                  <a:lnTo>
                    <a:pt x="183987" y="263781"/>
                  </a:lnTo>
                  <a:lnTo>
                    <a:pt x="199753" y="301345"/>
                  </a:lnTo>
                  <a:lnTo>
                    <a:pt x="219541" y="316888"/>
                  </a:lnTo>
                  <a:lnTo>
                    <a:pt x="239102" y="320052"/>
                  </a:lnTo>
                  <a:lnTo>
                    <a:pt x="229609" y="317832"/>
                  </a:lnTo>
                  <a:lnTo>
                    <a:pt x="218897" y="306147"/>
                  </a:lnTo>
                  <a:lnTo>
                    <a:pt x="209784" y="277034"/>
                  </a:lnTo>
                  <a:lnTo>
                    <a:pt x="205092" y="222529"/>
                  </a:lnTo>
                  <a:lnTo>
                    <a:pt x="204863" y="184289"/>
                  </a:lnTo>
                  <a:lnTo>
                    <a:pt x="202774" y="138471"/>
                  </a:lnTo>
                  <a:lnTo>
                    <a:pt x="196417" y="89436"/>
                  </a:lnTo>
                  <a:lnTo>
                    <a:pt x="182575" y="44881"/>
                  </a:lnTo>
                  <a:lnTo>
                    <a:pt x="158028" y="12503"/>
                  </a:lnTo>
                  <a:lnTo>
                    <a:pt x="119557" y="0"/>
                  </a:lnTo>
                  <a:close/>
                </a:path>
              </a:pathLst>
            </a:custGeom>
            <a:solidFill>
              <a:srgbClr val="A5CF4E"/>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1" name="object 35">
              <a:extLst>
                <a:ext uri="{FF2B5EF4-FFF2-40B4-BE49-F238E27FC236}">
                  <a16:creationId xmlns:a16="http://schemas.microsoft.com/office/drawing/2014/main" id="{E8C79E55-9249-9002-3BC3-06636195BC5F}"/>
                </a:ext>
              </a:extLst>
            </p:cNvPr>
            <p:cNvSpPr/>
            <p:nvPr/>
          </p:nvSpPr>
          <p:spPr>
            <a:xfrm>
              <a:off x="740698" y="4031752"/>
              <a:ext cx="161925" cy="49530"/>
            </a:xfrm>
            <a:custGeom>
              <a:avLst/>
              <a:gdLst/>
              <a:ahLst/>
              <a:cxnLst/>
              <a:rect l="l" t="t" r="r" b="b"/>
              <a:pathLst>
                <a:path w="161925" h="49529">
                  <a:moveTo>
                    <a:pt x="161899" y="0"/>
                  </a:moveTo>
                  <a:lnTo>
                    <a:pt x="123385" y="8626"/>
                  </a:lnTo>
                  <a:lnTo>
                    <a:pt x="80967" y="13947"/>
                  </a:lnTo>
                  <a:lnTo>
                    <a:pt x="73187" y="13702"/>
                  </a:lnTo>
                  <a:lnTo>
                    <a:pt x="20633" y="4940"/>
                  </a:lnTo>
                  <a:lnTo>
                    <a:pt x="0" y="0"/>
                  </a:lnTo>
                  <a:lnTo>
                    <a:pt x="14159" y="9269"/>
                  </a:lnTo>
                  <a:lnTo>
                    <a:pt x="33532" y="25996"/>
                  </a:lnTo>
                  <a:lnTo>
                    <a:pt x="56380" y="42019"/>
                  </a:lnTo>
                  <a:lnTo>
                    <a:pt x="80962" y="49174"/>
                  </a:lnTo>
                  <a:lnTo>
                    <a:pt x="105544" y="42019"/>
                  </a:lnTo>
                  <a:lnTo>
                    <a:pt x="128389" y="25996"/>
                  </a:lnTo>
                  <a:lnTo>
                    <a:pt x="147754" y="9269"/>
                  </a:lnTo>
                  <a:lnTo>
                    <a:pt x="161899" y="0"/>
                  </a:lnTo>
                  <a:close/>
                </a:path>
              </a:pathLst>
            </a:custGeom>
            <a:solidFill>
              <a:srgbClr val="0066A6"/>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52" name="Picture 51">
            <a:extLst>
              <a:ext uri="{FF2B5EF4-FFF2-40B4-BE49-F238E27FC236}">
                <a16:creationId xmlns:a16="http://schemas.microsoft.com/office/drawing/2014/main" id="{FD2770E0-F715-0B7F-C882-03E3D221C4F5}"/>
              </a:ext>
            </a:extLst>
          </p:cNvPr>
          <p:cNvPicPr>
            <a:picLocks noChangeAspect="1"/>
          </p:cNvPicPr>
          <p:nvPr/>
        </p:nvPicPr>
        <p:blipFill rotWithShape="1">
          <a:blip r:embed="rId9"/>
          <a:srcRect l="6793" r="4474"/>
          <a:stretch/>
        </p:blipFill>
        <p:spPr>
          <a:xfrm>
            <a:off x="2953249" y="2847204"/>
            <a:ext cx="4205878" cy="1303664"/>
          </a:xfrm>
          <a:prstGeom prst="rect">
            <a:avLst/>
          </a:prstGeom>
        </p:spPr>
      </p:pic>
      <p:pic>
        <p:nvPicPr>
          <p:cNvPr id="53" name="Picture 52">
            <a:extLst>
              <a:ext uri="{FF2B5EF4-FFF2-40B4-BE49-F238E27FC236}">
                <a16:creationId xmlns:a16="http://schemas.microsoft.com/office/drawing/2014/main" id="{7442B7DC-7EAA-EECB-16AA-6855980A0133}"/>
              </a:ext>
            </a:extLst>
          </p:cNvPr>
          <p:cNvPicPr>
            <a:picLocks noChangeAspect="1"/>
          </p:cNvPicPr>
          <p:nvPr/>
        </p:nvPicPr>
        <p:blipFill rotWithShape="1">
          <a:blip r:embed="rId10"/>
          <a:srcRect l="6878" r="4242"/>
          <a:stretch/>
        </p:blipFill>
        <p:spPr>
          <a:xfrm>
            <a:off x="2966312" y="4412170"/>
            <a:ext cx="4136053" cy="1289427"/>
          </a:xfrm>
          <a:prstGeom prst="rect">
            <a:avLst/>
          </a:prstGeom>
        </p:spPr>
      </p:pic>
      <p:pic>
        <p:nvPicPr>
          <p:cNvPr id="54" name="Picture 53" descr="A blue tooth with a clipboard and a light on it&#10;&#10;Description automatically generated">
            <a:extLst>
              <a:ext uri="{FF2B5EF4-FFF2-40B4-BE49-F238E27FC236}">
                <a16:creationId xmlns:a16="http://schemas.microsoft.com/office/drawing/2014/main" id="{5B0ABAD4-6E25-7FC6-1D2B-C0408CDFBD65}"/>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t="32988" b="27630"/>
          <a:stretch/>
        </p:blipFill>
        <p:spPr>
          <a:xfrm>
            <a:off x="444500" y="7086600"/>
            <a:ext cx="1749425" cy="688939"/>
          </a:xfrm>
          <a:prstGeom prst="rect">
            <a:avLst/>
          </a:prstGeom>
        </p:spPr>
      </p:pic>
      <p:sp>
        <p:nvSpPr>
          <p:cNvPr id="55" name="TextBox 54">
            <a:extLst>
              <a:ext uri="{FF2B5EF4-FFF2-40B4-BE49-F238E27FC236}">
                <a16:creationId xmlns:a16="http://schemas.microsoft.com/office/drawing/2014/main" id="{C6457F1F-E59D-B631-5A21-0AB90FEC05BF}"/>
              </a:ext>
            </a:extLst>
          </p:cNvPr>
          <p:cNvSpPr txBox="1"/>
          <p:nvPr/>
        </p:nvSpPr>
        <p:spPr>
          <a:xfrm>
            <a:off x="365760" y="7772400"/>
            <a:ext cx="2962001" cy="1015663"/>
          </a:xfrm>
          <a:prstGeom prst="rect">
            <a:avLst/>
          </a:prstGeom>
          <a:noFill/>
        </p:spPr>
        <p:txBody>
          <a:bodyPr wrap="square">
            <a:spAutoFit/>
          </a:bodyPr>
          <a:lstStyle/>
          <a:p>
            <a:r>
              <a:rPr lang="en-US" sz="1000" dirty="0">
                <a:latin typeface="Arial" panose="020B0604020202020204" pitchFamily="34" charset="0"/>
                <a:ea typeface="Calibri" panose="020F0502020204030204" pitchFamily="34" charset="0"/>
                <a:cs typeface="Arial" panose="020B0604020202020204" pitchFamily="34" charset="0"/>
              </a:rPr>
              <a:t>Finding the right dentist is important, </a:t>
            </a:r>
            <a:r>
              <a:rPr lang="en-US" sz="1000" b="1" dirty="0">
                <a:latin typeface="Arial" panose="020B0604020202020204" pitchFamily="34" charset="0"/>
                <a:ea typeface="Calibri" panose="020F0502020204030204" pitchFamily="34" charset="0"/>
                <a:cs typeface="Arial" panose="020B0604020202020204" pitchFamily="34" charset="0"/>
              </a:rPr>
              <a:t>MetLife </a:t>
            </a:r>
            <a:r>
              <a:rPr lang="en-US" sz="1000" b="1" dirty="0" err="1">
                <a:latin typeface="Arial" panose="020B0604020202020204" pitchFamily="34" charset="0"/>
                <a:ea typeface="Calibri" panose="020F0502020204030204" pitchFamily="34" charset="0"/>
                <a:cs typeface="Arial" panose="020B0604020202020204" pitchFamily="34" charset="0"/>
              </a:rPr>
              <a:t>SpotLite</a:t>
            </a:r>
            <a:r>
              <a:rPr lang="en-US" sz="1000" b="1" dirty="0">
                <a:latin typeface="Arial" panose="020B0604020202020204" pitchFamily="34" charset="0"/>
                <a:ea typeface="Calibri" panose="020F0502020204030204" pitchFamily="34" charset="0"/>
                <a:cs typeface="Arial" panose="020B0604020202020204" pitchFamily="34" charset="0"/>
              </a:rPr>
              <a:t> on Oral </a:t>
            </a:r>
            <a:r>
              <a:rPr lang="en-US" sz="1000" b="1" dirty="0" err="1">
                <a:latin typeface="Arial" panose="020B0604020202020204" pitchFamily="34" charset="0"/>
                <a:ea typeface="Calibri" panose="020F0502020204030204" pitchFamily="34" charset="0"/>
                <a:cs typeface="Arial" panose="020B0604020202020204" pitchFamily="34" charset="0"/>
              </a:rPr>
              <a:t>Health</a:t>
            </a:r>
            <a:r>
              <a:rPr lang="en-US" sz="1000" b="1" baseline="30000" dirty="0" err="1">
                <a:latin typeface="Arial" panose="020B0604020202020204" pitchFamily="34" charset="0"/>
                <a:ea typeface="Calibri" panose="020F0502020204030204" pitchFamily="34" charset="0"/>
                <a:cs typeface="Arial" panose="020B0604020202020204" pitchFamily="34" charset="0"/>
              </a:rPr>
              <a:t>sm</a:t>
            </a:r>
            <a:r>
              <a:rPr lang="en-US" sz="1000" b="1" baseline="30000" dirty="0">
                <a:latin typeface="Arial" panose="020B0604020202020204" pitchFamily="34" charset="0"/>
                <a:ea typeface="Calibri" panose="020F0502020204030204" pitchFamily="34" charset="0"/>
                <a:cs typeface="Arial" panose="020B0604020202020204" pitchFamily="34" charset="0"/>
              </a:rPr>
              <a:t>  </a:t>
            </a:r>
            <a:r>
              <a:rPr lang="en-US" sz="1000" dirty="0">
                <a:latin typeface="Arial" panose="020B0604020202020204" pitchFamily="34" charset="0"/>
                <a:ea typeface="Calibri" panose="020F0502020204030204" pitchFamily="34" charset="0"/>
                <a:cs typeface="Arial" panose="020B0604020202020204" pitchFamily="34" charset="0"/>
              </a:rPr>
              <a:t>is a recognition awarded to dentists for a focus on preventive oral care and improved oral health outcomes. </a:t>
            </a:r>
            <a:r>
              <a:rPr lang="en-US" sz="1000" b="1" dirty="0">
                <a:solidFill>
                  <a:schemeClr val="accent1"/>
                </a:solidFill>
                <a:latin typeface="Arial" panose="020B0604020202020204" pitchFamily="34" charset="0"/>
                <a:ea typeface="Calibri" panose="020F0502020204030204" pitchFamily="34" charset="0"/>
                <a:cs typeface="Arial" panose="020B0604020202020204" pitchFamily="34" charset="0"/>
              </a:rPr>
              <a:t>Look for the MetLife </a:t>
            </a:r>
            <a:r>
              <a:rPr lang="en-US" sz="1000" b="1" dirty="0" err="1">
                <a:solidFill>
                  <a:schemeClr val="accent1"/>
                </a:solidFill>
                <a:latin typeface="Arial" panose="020B0604020202020204" pitchFamily="34" charset="0"/>
                <a:ea typeface="Calibri" panose="020F0502020204030204" pitchFamily="34" charset="0"/>
                <a:cs typeface="Arial" panose="020B0604020202020204" pitchFamily="34" charset="0"/>
              </a:rPr>
              <a:t>SpotLite</a:t>
            </a:r>
            <a:r>
              <a:rPr lang="en-US" sz="1000" b="1" dirty="0">
                <a:solidFill>
                  <a:schemeClr val="accent1"/>
                </a:solidFill>
                <a:latin typeface="Arial" panose="020B0604020202020204" pitchFamily="34" charset="0"/>
                <a:ea typeface="Calibri" panose="020F0502020204030204" pitchFamily="34" charset="0"/>
                <a:cs typeface="Arial" panose="020B0604020202020204" pitchFamily="34" charset="0"/>
              </a:rPr>
              <a:t> badge when selecting a dentist. </a:t>
            </a:r>
          </a:p>
        </p:txBody>
      </p:sp>
      <p:sp>
        <p:nvSpPr>
          <p:cNvPr id="56" name="Rectangle: Single Corner Rounded 55">
            <a:extLst>
              <a:ext uri="{FF2B5EF4-FFF2-40B4-BE49-F238E27FC236}">
                <a16:creationId xmlns:a16="http://schemas.microsoft.com/office/drawing/2014/main" id="{CCC500BE-B194-232C-FA28-63F34098915D}"/>
              </a:ext>
            </a:extLst>
          </p:cNvPr>
          <p:cNvSpPr/>
          <p:nvPr/>
        </p:nvSpPr>
        <p:spPr>
          <a:xfrm>
            <a:off x="1" y="6673850"/>
            <a:ext cx="2217970" cy="413087"/>
          </a:xfrm>
          <a:prstGeom prst="round1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1AC989CE-6DC4-B5AE-CADE-561E225A5520}"/>
              </a:ext>
            </a:extLst>
          </p:cNvPr>
          <p:cNvSpPr txBox="1"/>
          <p:nvPr/>
        </p:nvSpPr>
        <p:spPr>
          <a:xfrm>
            <a:off x="311286" y="6752721"/>
            <a:ext cx="1906684" cy="246221"/>
          </a:xfrm>
          <a:prstGeom prst="rect">
            <a:avLst/>
          </a:prstGeom>
          <a:noFill/>
        </p:spPr>
        <p:txBody>
          <a:bodyPr wrap="square" lIns="0" tIns="0" rIns="0" bIns="0" rtlCol="0">
            <a:spAutoFit/>
          </a:bodyPr>
          <a:lstStyle/>
          <a:p>
            <a:pPr algn="l"/>
            <a:r>
              <a:rPr lang="en-US" sz="1600" b="1" dirty="0">
                <a:solidFill>
                  <a:schemeClr val="bg1"/>
                </a:solidFill>
                <a:latin typeface="Georgia" panose="02040502050405020303" pitchFamily="18" charset="0"/>
                <a:cs typeface="Arial" panose="020B0604020202020204" pitchFamily="34" charset="0"/>
              </a:rPr>
              <a:t>New for 2024</a:t>
            </a:r>
          </a:p>
        </p:txBody>
      </p:sp>
      <p:pic>
        <p:nvPicPr>
          <p:cNvPr id="59" name="Picture 58">
            <a:extLst>
              <a:ext uri="{FF2B5EF4-FFF2-40B4-BE49-F238E27FC236}">
                <a16:creationId xmlns:a16="http://schemas.microsoft.com/office/drawing/2014/main" id="{F70188B9-2E03-DE7A-38A3-617432BFC131}"/>
              </a:ext>
            </a:extLst>
          </p:cNvPr>
          <p:cNvPicPr>
            <a:picLocks noChangeAspect="1"/>
          </p:cNvPicPr>
          <p:nvPr/>
        </p:nvPicPr>
        <p:blipFill rotWithShape="1">
          <a:blip r:embed="rId12"/>
          <a:srcRect l="1506" t="2920" r="538" b="3312"/>
          <a:stretch/>
        </p:blipFill>
        <p:spPr>
          <a:xfrm>
            <a:off x="3505201" y="7315200"/>
            <a:ext cx="3809999" cy="1327074"/>
          </a:xfrm>
          <a:prstGeom prst="rect">
            <a:avLst/>
          </a:prstGeom>
        </p:spPr>
      </p:pic>
      <p:sp>
        <p:nvSpPr>
          <p:cNvPr id="60" name="Rectangle 59">
            <a:extLst>
              <a:ext uri="{FF2B5EF4-FFF2-40B4-BE49-F238E27FC236}">
                <a16:creationId xmlns:a16="http://schemas.microsoft.com/office/drawing/2014/main" id="{59F567A7-673F-3920-FCED-29DBC8290EF7}"/>
              </a:ext>
            </a:extLst>
          </p:cNvPr>
          <p:cNvSpPr/>
          <p:nvPr/>
        </p:nvSpPr>
        <p:spPr>
          <a:xfrm>
            <a:off x="4037857" y="7570178"/>
            <a:ext cx="1524000" cy="600165"/>
          </a:xfrm>
          <a:prstGeom prst="rect">
            <a:avLst/>
          </a:prstGeom>
          <a:solidFill>
            <a:schemeClr val="bg1">
              <a:alpha val="64000"/>
            </a:schemeClr>
          </a:solidFill>
          <a:ln>
            <a:noFill/>
          </a:ln>
          <a:effectLst>
            <a:softEdge rad="635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 name="Picture 60">
            <a:extLst>
              <a:ext uri="{FF2B5EF4-FFF2-40B4-BE49-F238E27FC236}">
                <a16:creationId xmlns:a16="http://schemas.microsoft.com/office/drawing/2014/main" id="{C207FA49-5DAC-A74B-D25B-03302C9E1192}"/>
              </a:ext>
            </a:extLst>
          </p:cNvPr>
          <p:cNvPicPr>
            <a:picLocks noChangeAspect="1"/>
          </p:cNvPicPr>
          <p:nvPr/>
        </p:nvPicPr>
        <p:blipFill rotWithShape="1">
          <a:blip r:embed="rId13">
            <a:extLst>
              <a:ext uri="{BEBA8EAE-BF5A-486C-A8C5-ECC9F3942E4B}">
                <a14:imgProps xmlns:a14="http://schemas.microsoft.com/office/drawing/2010/main">
                  <a14:imgLayer r:embed="rId14">
                    <a14:imgEffect>
                      <a14:artisticBlur radius="6"/>
                    </a14:imgEffect>
                  </a14:imgLayer>
                </a14:imgProps>
              </a:ext>
            </a:extLst>
          </a:blip>
          <a:srcRect l="15399" t="33475" r="16030" b="7300"/>
          <a:stretch/>
        </p:blipFill>
        <p:spPr>
          <a:xfrm>
            <a:off x="4038600" y="7736410"/>
            <a:ext cx="2667000" cy="838200"/>
          </a:xfrm>
          <a:prstGeom prst="rect">
            <a:avLst/>
          </a:prstGeom>
        </p:spPr>
      </p:pic>
    </p:spTree>
    <p:custDataLst>
      <p:tags r:id="rId1"/>
    </p:custDataLst>
    <p:extLst>
      <p:ext uri="{BB962C8B-B14F-4D97-AF65-F5344CB8AC3E}">
        <p14:creationId xmlns:p14="http://schemas.microsoft.com/office/powerpoint/2010/main" val="26729746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roduct Overview Slipsheet">
  <a:themeElements>
    <a:clrScheme name="Custom 130">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90DA"/>
      </a:hlink>
      <a:folHlink>
        <a:srgbClr val="0090D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4313</TotalTime>
  <Words>224</Words>
  <Application>Microsoft Office PowerPoint</Application>
  <PresentationFormat>Custom</PresentationFormat>
  <Paragraphs>19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Product Overview Slipsheet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Ridenour, Maris</dc:creator>
  <cp:lastModifiedBy>Ridenour, Maris</cp:lastModifiedBy>
  <cp:revision>3</cp:revision>
  <dcterms:created xsi:type="dcterms:W3CDTF">2024-02-23T19:07:43Z</dcterms:created>
  <dcterms:modified xsi:type="dcterms:W3CDTF">2024-02-26T19:01:18Z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2017-07-24T00:00:00Z</vt:filetime>
  </property>
  <property fmtid="{D5CDD505-2E9C-101B-9397-08002B2CF9AE}" pid="3" name="Creator">
    <vt:lpwstr>Adobe InDesign CC 2017 (Macintosh)</vt:lpwstr>
  </property>
  <property fmtid="{D5CDD505-2E9C-101B-9397-08002B2CF9AE}" pid="4" name="LastSaved">
    <vt:filetime>2024-02-23T00:00:00Z</vt:filetime>
  </property>
  <property fmtid="{D5CDD505-2E9C-101B-9397-08002B2CF9AE}" pid="5" name="Producer">
    <vt:lpwstr>Adobe PDF Library 15.0</vt:lpwstr>
  </property>
</Properties>
</file>