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686" y="-14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jpg"/><Relationship Id="rId5" Type="http://schemas.openxmlformats.org/officeDocument/2006/relationships/hyperlink" Target="https://www.metlife.com/stateofillinois/" TargetMode="External"/><Relationship Id="rId4" Type="http://schemas.openxmlformats.org/officeDocument/2006/relationships/hyperlink" Target="http://mybenefits.illinois.gov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7069" y="1211834"/>
            <a:ext cx="5988685" cy="3606180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25400" marR="63500">
              <a:lnSpc>
                <a:spcPts val="2100"/>
              </a:lnSpc>
              <a:spcBef>
                <a:spcPts val="415"/>
              </a:spcBef>
              <a:spcAft>
                <a:spcPts val="600"/>
              </a:spcAft>
            </a:pPr>
            <a:r>
              <a:rPr sz="2000" b="1" spc="-10" dirty="0">
                <a:latin typeface="Georgia"/>
                <a:cs typeface="Georgia"/>
              </a:rPr>
              <a:t>Services</a:t>
            </a:r>
            <a:r>
              <a:rPr sz="2000" b="1" spc="5" dirty="0">
                <a:latin typeface="Georgia"/>
                <a:cs typeface="Georgia"/>
              </a:rPr>
              <a:t> </a:t>
            </a:r>
            <a:r>
              <a:rPr sz="2000" b="1" spc="-5" dirty="0">
                <a:latin typeface="Georgia"/>
                <a:cs typeface="Georgia"/>
              </a:rPr>
              <a:t>to</a:t>
            </a:r>
            <a:r>
              <a:rPr sz="2000" b="1" spc="20" dirty="0">
                <a:latin typeface="Georgia"/>
                <a:cs typeface="Georgia"/>
              </a:rPr>
              <a:t> </a:t>
            </a:r>
            <a:r>
              <a:rPr sz="2000" b="1" spc="-5" dirty="0">
                <a:latin typeface="Georgia"/>
                <a:cs typeface="Georgia"/>
              </a:rPr>
              <a:t>help</a:t>
            </a:r>
            <a:r>
              <a:rPr sz="2000" b="1" spc="10" dirty="0">
                <a:latin typeface="Georgia"/>
                <a:cs typeface="Georgia"/>
              </a:rPr>
              <a:t> </a:t>
            </a:r>
            <a:r>
              <a:rPr sz="2000" b="1" spc="-10" dirty="0">
                <a:latin typeface="Georgia"/>
                <a:cs typeface="Georgia"/>
              </a:rPr>
              <a:t>navigate</a:t>
            </a:r>
            <a:r>
              <a:rPr sz="2000" b="1" spc="5" dirty="0">
                <a:latin typeface="Georgia"/>
                <a:cs typeface="Georgia"/>
              </a:rPr>
              <a:t> </a:t>
            </a:r>
            <a:r>
              <a:rPr sz="2000" b="1" spc="-5" dirty="0">
                <a:latin typeface="Georgia"/>
                <a:cs typeface="Georgia"/>
              </a:rPr>
              <a:t>what</a:t>
            </a:r>
            <a:r>
              <a:rPr sz="2000" b="1" spc="25" dirty="0">
                <a:latin typeface="Georgia"/>
                <a:cs typeface="Georgia"/>
              </a:rPr>
              <a:t> </a:t>
            </a:r>
            <a:r>
              <a:rPr sz="2000" b="1" spc="-5" dirty="0">
                <a:latin typeface="Georgia"/>
                <a:cs typeface="Georgia"/>
              </a:rPr>
              <a:t>life</a:t>
            </a:r>
            <a:r>
              <a:rPr sz="2000" b="1" spc="5" dirty="0">
                <a:latin typeface="Georgia"/>
                <a:cs typeface="Georgia"/>
              </a:rPr>
              <a:t> </a:t>
            </a:r>
            <a:r>
              <a:rPr sz="2000" b="1" spc="-5" dirty="0">
                <a:latin typeface="Georgia"/>
                <a:cs typeface="Georgia"/>
              </a:rPr>
              <a:t>may</a:t>
            </a:r>
            <a:r>
              <a:rPr sz="2000" b="1" spc="25" dirty="0">
                <a:latin typeface="Georgia"/>
                <a:cs typeface="Georgia"/>
              </a:rPr>
              <a:t> </a:t>
            </a:r>
            <a:r>
              <a:rPr sz="2000" b="1" spc="-5" dirty="0">
                <a:latin typeface="Georgia"/>
                <a:cs typeface="Georgia"/>
              </a:rPr>
              <a:t>bring, </a:t>
            </a:r>
            <a:r>
              <a:rPr sz="2000" b="1" spc="-495" dirty="0">
                <a:latin typeface="Georgia"/>
                <a:cs typeface="Georgia"/>
              </a:rPr>
              <a:t> </a:t>
            </a:r>
            <a:r>
              <a:rPr sz="2000" b="1" spc="-5" dirty="0">
                <a:latin typeface="Georgia"/>
                <a:cs typeface="Georgia"/>
              </a:rPr>
              <a:t>at</a:t>
            </a:r>
            <a:r>
              <a:rPr sz="2000" b="1" spc="10" dirty="0">
                <a:latin typeface="Georgia"/>
                <a:cs typeface="Georgia"/>
              </a:rPr>
              <a:t> </a:t>
            </a:r>
            <a:r>
              <a:rPr sz="2000" b="1" spc="-5" dirty="0">
                <a:latin typeface="Georgia"/>
                <a:cs typeface="Georgia"/>
              </a:rPr>
              <a:t>no</a:t>
            </a:r>
            <a:r>
              <a:rPr sz="2000" b="1" dirty="0">
                <a:latin typeface="Georgia"/>
                <a:cs typeface="Georgia"/>
              </a:rPr>
              <a:t> </a:t>
            </a:r>
            <a:r>
              <a:rPr sz="2000" b="1" spc="-5" dirty="0">
                <a:latin typeface="Georgia"/>
                <a:cs typeface="Georgia"/>
              </a:rPr>
              <a:t>additional</a:t>
            </a:r>
            <a:r>
              <a:rPr sz="2000" b="1" spc="15" dirty="0">
                <a:latin typeface="Georgia"/>
                <a:cs typeface="Georgia"/>
              </a:rPr>
              <a:t> </a:t>
            </a:r>
            <a:r>
              <a:rPr sz="2000" b="1" spc="-5" dirty="0">
                <a:latin typeface="Georgia"/>
                <a:cs typeface="Georgia"/>
              </a:rPr>
              <a:t>cost</a:t>
            </a:r>
            <a:r>
              <a:rPr sz="2000" b="1" spc="10" dirty="0">
                <a:latin typeface="Georgia"/>
                <a:cs typeface="Georgia"/>
              </a:rPr>
              <a:t> </a:t>
            </a:r>
            <a:r>
              <a:rPr sz="2000" b="1" spc="-5" dirty="0">
                <a:latin typeface="Georgia"/>
                <a:cs typeface="Georgia"/>
              </a:rPr>
              <a:t>to</a:t>
            </a:r>
            <a:r>
              <a:rPr sz="2000" b="1" spc="10" dirty="0">
                <a:latin typeface="Georgia"/>
                <a:cs typeface="Georgia"/>
              </a:rPr>
              <a:t> </a:t>
            </a:r>
            <a:r>
              <a:rPr sz="2000" b="1" spc="-5" dirty="0">
                <a:latin typeface="Georgia"/>
                <a:cs typeface="Georgia"/>
              </a:rPr>
              <a:t>you</a:t>
            </a:r>
            <a:endParaRPr sz="2000" dirty="0">
              <a:latin typeface="Georgia"/>
              <a:cs typeface="Georgia"/>
            </a:endParaRPr>
          </a:p>
          <a:p>
            <a:pPr marL="25400" marR="284480" algn="just">
              <a:lnSpc>
                <a:spcPct val="120300"/>
              </a:lnSpc>
              <a:spcBef>
                <a:spcPts val="130"/>
              </a:spcBef>
            </a:pPr>
            <a:r>
              <a:rPr sz="1050" b="1" spc="-5" dirty="0">
                <a:latin typeface="Arial"/>
                <a:cs typeface="Arial"/>
              </a:rPr>
              <a:t>Life insurance can </a:t>
            </a:r>
            <a:r>
              <a:rPr sz="1050" b="1" dirty="0">
                <a:latin typeface="Arial"/>
                <a:cs typeface="Arial"/>
              </a:rPr>
              <a:t>be a </a:t>
            </a:r>
            <a:r>
              <a:rPr sz="1050" b="1" spc="-5" dirty="0">
                <a:latin typeface="Arial"/>
                <a:cs typeface="Arial"/>
              </a:rPr>
              <a:t>critical first step in helping </a:t>
            </a:r>
            <a:r>
              <a:rPr sz="1050" b="1" dirty="0">
                <a:latin typeface="Arial"/>
                <a:cs typeface="Arial"/>
              </a:rPr>
              <a:t>to </a:t>
            </a:r>
            <a:r>
              <a:rPr sz="1050" b="1" spc="-5" dirty="0">
                <a:latin typeface="Arial"/>
                <a:cs typeface="Arial"/>
              </a:rPr>
              <a:t>ensure your family’s financial </a:t>
            </a:r>
            <a:r>
              <a:rPr sz="1050" b="1" dirty="0">
                <a:latin typeface="Arial"/>
                <a:cs typeface="Arial"/>
              </a:rPr>
              <a:t>wellbeing. With </a:t>
            </a:r>
            <a:r>
              <a:rPr sz="1050" b="1" spc="-5" dirty="0">
                <a:latin typeface="Arial"/>
                <a:cs typeface="Arial"/>
              </a:rPr>
              <a:t>you</a:t>
            </a:r>
            <a:r>
              <a:rPr sz="1050" b="1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MetLife </a:t>
            </a:r>
            <a:r>
              <a:rPr sz="1050" b="1" dirty="0">
                <a:latin typeface="Arial"/>
                <a:cs typeface="Arial"/>
              </a:rPr>
              <a:t>group life insurance </a:t>
            </a:r>
            <a:r>
              <a:rPr sz="1050" b="1" spc="-10" dirty="0">
                <a:latin typeface="Arial"/>
                <a:cs typeface="Arial"/>
              </a:rPr>
              <a:t>coverage, </a:t>
            </a:r>
            <a:r>
              <a:rPr sz="1050" b="1" spc="-5" dirty="0">
                <a:latin typeface="Arial"/>
                <a:cs typeface="Arial"/>
              </a:rPr>
              <a:t>you </a:t>
            </a:r>
            <a:r>
              <a:rPr sz="1050" b="1" dirty="0">
                <a:latin typeface="Arial"/>
                <a:cs typeface="Arial"/>
              </a:rPr>
              <a:t>get </a:t>
            </a:r>
            <a:r>
              <a:rPr sz="1050" b="1" spc="-5" dirty="0">
                <a:latin typeface="Arial"/>
                <a:cs typeface="Arial"/>
              </a:rPr>
              <a:t>access to meaningful </a:t>
            </a:r>
            <a:r>
              <a:rPr sz="1050" b="1" spc="-10" dirty="0">
                <a:latin typeface="Arial"/>
                <a:cs typeface="Arial"/>
              </a:rPr>
              <a:t>services </a:t>
            </a:r>
            <a:r>
              <a:rPr sz="1050" b="1" spc="-5" dirty="0">
                <a:latin typeface="Arial"/>
                <a:cs typeface="Arial"/>
              </a:rPr>
              <a:t>to </a:t>
            </a:r>
            <a:r>
              <a:rPr sz="1050" b="1" dirty="0">
                <a:latin typeface="Arial"/>
                <a:cs typeface="Arial"/>
              </a:rPr>
              <a:t>help </a:t>
            </a:r>
            <a:r>
              <a:rPr sz="1050" b="1" spc="-5" dirty="0">
                <a:latin typeface="Arial"/>
                <a:cs typeface="Arial"/>
              </a:rPr>
              <a:t>you make the right </a:t>
            </a:r>
            <a:r>
              <a:rPr sz="1050" b="1" dirty="0">
                <a:latin typeface="Arial"/>
                <a:cs typeface="Arial"/>
              </a:rPr>
              <a:t> </a:t>
            </a:r>
            <a:r>
              <a:rPr sz="1050" b="1" spc="-5" dirty="0">
                <a:latin typeface="Arial"/>
                <a:cs typeface="Arial"/>
              </a:rPr>
              <a:t>decisions</a:t>
            </a:r>
            <a:r>
              <a:rPr sz="1050" b="1" spc="-1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to </a:t>
            </a:r>
            <a:r>
              <a:rPr sz="1050" b="1" spc="-5" dirty="0">
                <a:latin typeface="Arial"/>
                <a:cs typeface="Arial"/>
              </a:rPr>
              <a:t>manage </a:t>
            </a:r>
            <a:r>
              <a:rPr sz="1050" b="1" dirty="0">
                <a:latin typeface="Arial"/>
                <a:cs typeface="Arial"/>
              </a:rPr>
              <a:t>what</a:t>
            </a:r>
            <a:r>
              <a:rPr sz="1050" b="1" spc="-2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life</a:t>
            </a:r>
            <a:r>
              <a:rPr sz="1050" b="1" spc="-5" dirty="0">
                <a:latin typeface="Arial"/>
                <a:cs typeface="Arial"/>
              </a:rPr>
              <a:t> may </a:t>
            </a:r>
            <a:r>
              <a:rPr sz="1050" b="1" dirty="0">
                <a:latin typeface="Arial"/>
                <a:cs typeface="Arial"/>
              </a:rPr>
              <a:t>bring.</a:t>
            </a:r>
            <a:endParaRPr sz="1050" dirty="0">
              <a:latin typeface="Arial"/>
              <a:cs typeface="Arial"/>
            </a:endParaRPr>
          </a:p>
          <a:p>
            <a:pPr marL="673735">
              <a:lnSpc>
                <a:spcPct val="100000"/>
              </a:lnSpc>
              <a:spcBef>
                <a:spcPts val="869"/>
              </a:spcBef>
            </a:pPr>
            <a:endParaRPr lang="en-US" sz="1000" b="1" dirty="0">
              <a:solidFill>
                <a:srgbClr val="0090DA"/>
              </a:solidFill>
              <a:latin typeface="Arial"/>
              <a:cs typeface="Arial"/>
            </a:endParaRPr>
          </a:p>
          <a:p>
            <a:pPr marL="673735">
              <a:lnSpc>
                <a:spcPct val="100000"/>
              </a:lnSpc>
              <a:spcBef>
                <a:spcPts val="869"/>
              </a:spcBef>
            </a:pPr>
            <a:r>
              <a:rPr sz="1100" b="1" dirty="0">
                <a:solidFill>
                  <a:srgbClr val="0090DA"/>
                </a:solidFill>
                <a:latin typeface="Arial"/>
                <a:cs typeface="Arial"/>
              </a:rPr>
              <a:t>Planning</a:t>
            </a:r>
            <a:r>
              <a:rPr sz="1100" b="1" spc="-30" dirty="0">
                <a:solidFill>
                  <a:srgbClr val="0090DA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90DA"/>
                </a:solidFill>
                <a:latin typeface="Arial"/>
                <a:cs typeface="Arial"/>
              </a:rPr>
              <a:t>for</a:t>
            </a:r>
            <a:r>
              <a:rPr sz="1100" b="1" spc="-15" dirty="0">
                <a:solidFill>
                  <a:srgbClr val="0090DA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90DA"/>
                </a:solidFill>
                <a:latin typeface="Arial"/>
                <a:cs typeface="Arial"/>
              </a:rPr>
              <a:t>the</a:t>
            </a:r>
            <a:r>
              <a:rPr sz="1100" b="1" spc="-25" dirty="0">
                <a:solidFill>
                  <a:srgbClr val="0090DA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90DA"/>
                </a:solidFill>
                <a:latin typeface="Arial"/>
                <a:cs typeface="Arial"/>
              </a:rPr>
              <a:t>future</a:t>
            </a:r>
            <a:endParaRPr sz="1100" dirty="0">
              <a:latin typeface="Arial"/>
              <a:cs typeface="Arial"/>
            </a:endParaRPr>
          </a:p>
          <a:p>
            <a:pPr marL="765175" marR="71755" indent="-91440">
              <a:lnSpc>
                <a:spcPct val="114399"/>
              </a:lnSpc>
              <a:spcBef>
                <a:spcPts val="215"/>
              </a:spcBef>
              <a:buChar char="•"/>
              <a:tabLst>
                <a:tab pos="765810" algn="l"/>
              </a:tabLst>
            </a:pPr>
            <a:r>
              <a:rPr sz="1000" b="1" spc="-5" dirty="0">
                <a:latin typeface="Arial"/>
                <a:cs typeface="Arial"/>
              </a:rPr>
              <a:t>Funeral</a:t>
            </a:r>
            <a:r>
              <a:rPr sz="1000" b="1" spc="4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Discounts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&amp;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Planning</a:t>
            </a:r>
            <a:r>
              <a:rPr sz="1000" b="1" spc="4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Services</a:t>
            </a:r>
            <a:r>
              <a:rPr sz="900" b="1" baseline="27777" dirty="0">
                <a:latin typeface="Arial"/>
                <a:cs typeface="Arial"/>
              </a:rPr>
              <a:t>1</a:t>
            </a:r>
            <a:r>
              <a:rPr sz="1000" b="1" dirty="0">
                <a:latin typeface="Arial"/>
                <a:cs typeface="Arial"/>
              </a:rPr>
              <a:t>:</a:t>
            </a:r>
            <a:r>
              <a:rPr sz="1000" b="1" spc="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Helping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alleviate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burden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making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funeral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arrangements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for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your </a:t>
            </a:r>
            <a:r>
              <a:rPr sz="1000" spc="-2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loved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ones.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Get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access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largest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network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funeral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homes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cemeteries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pre-plan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with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counselor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receive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discounts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funeral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services.</a:t>
            </a:r>
            <a:endParaRPr lang="en-US" sz="1000" spc="-5" dirty="0">
              <a:latin typeface="Arial"/>
              <a:cs typeface="Arial"/>
            </a:endParaRPr>
          </a:p>
          <a:p>
            <a:pPr marL="765175" marR="71755" indent="-91440">
              <a:lnSpc>
                <a:spcPct val="114399"/>
              </a:lnSpc>
              <a:spcBef>
                <a:spcPts val="215"/>
              </a:spcBef>
              <a:buChar char="•"/>
              <a:tabLst>
                <a:tab pos="765810" algn="l"/>
              </a:tabLst>
            </a:pPr>
            <a:r>
              <a:rPr sz="1000" b="1" spc="-5" dirty="0">
                <a:latin typeface="Arial"/>
                <a:cs typeface="Arial"/>
              </a:rPr>
              <a:t>Will Preparation:</a:t>
            </a:r>
            <a:r>
              <a:rPr sz="1000" b="1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Helping to ensure your final wishes are clear.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Choose to work one-on-one with an attorney, in-</a:t>
            </a:r>
            <a:r>
              <a:rPr sz="1000" spc="-10" dirty="0">
                <a:latin typeface="Arial"/>
                <a:cs typeface="Arial"/>
              </a:rPr>
              <a:t>person </a:t>
            </a:r>
            <a:r>
              <a:rPr sz="1000" spc="-5" dirty="0">
                <a:latin typeface="Arial"/>
                <a:cs typeface="Arial"/>
              </a:rPr>
              <a:t>or on the </a:t>
            </a:r>
            <a:r>
              <a:rPr sz="1000" spc="-10" dirty="0">
                <a:latin typeface="Arial"/>
                <a:cs typeface="Arial"/>
              </a:rPr>
              <a:t>phone,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prepare </a:t>
            </a:r>
            <a:r>
              <a:rPr sz="1000" spc="-5" dirty="0">
                <a:latin typeface="Arial"/>
                <a:cs typeface="Arial"/>
              </a:rPr>
              <a:t>or </a:t>
            </a:r>
            <a:r>
              <a:rPr sz="1000" spc="-10" dirty="0">
                <a:latin typeface="Arial"/>
                <a:cs typeface="Arial"/>
              </a:rPr>
              <a:t>update </a:t>
            </a:r>
            <a:r>
              <a:rPr sz="1000" spc="-5" dirty="0">
                <a:latin typeface="Arial"/>
                <a:cs typeface="Arial"/>
              </a:rPr>
              <a:t>a will, living will or power of </a:t>
            </a:r>
            <a:r>
              <a:rPr sz="1000" dirty="0">
                <a:latin typeface="Arial"/>
                <a:cs typeface="Arial"/>
              </a:rPr>
              <a:t>attorney</a:t>
            </a:r>
            <a:r>
              <a:rPr sz="900" baseline="27777" dirty="0">
                <a:latin typeface="Arial"/>
                <a:cs typeface="Arial"/>
              </a:rPr>
              <a:t>.2</a:t>
            </a:r>
            <a:r>
              <a:rPr sz="900" spc="7" baseline="27777" dirty="0">
                <a:latin typeface="Arial"/>
                <a:cs typeface="Arial"/>
              </a:rPr>
              <a:t> </a:t>
            </a:r>
            <a:endParaRPr lang="en-US" sz="1000" spc="-5" baseline="27777" dirty="0">
              <a:latin typeface="Arial"/>
              <a:cs typeface="Arial"/>
            </a:endParaRPr>
          </a:p>
          <a:p>
            <a:pPr marL="765175" marR="71755" indent="-91440">
              <a:lnSpc>
                <a:spcPct val="114399"/>
              </a:lnSpc>
              <a:spcBef>
                <a:spcPts val="215"/>
              </a:spcBef>
              <a:buChar char="•"/>
              <a:tabLst>
                <a:tab pos="765810" algn="l"/>
              </a:tabLst>
            </a:pPr>
            <a:r>
              <a:rPr sz="1000" b="1" spc="-5" dirty="0">
                <a:latin typeface="Arial"/>
                <a:cs typeface="Arial"/>
              </a:rPr>
              <a:t>Retirement </a:t>
            </a:r>
            <a:r>
              <a:rPr sz="1000" b="1" dirty="0">
                <a:latin typeface="Arial"/>
                <a:cs typeface="Arial"/>
              </a:rPr>
              <a:t>Planning:</a:t>
            </a:r>
            <a:r>
              <a:rPr lang="en-US" sz="900" b="1" baseline="27777" dirty="0">
                <a:latin typeface="Arial"/>
                <a:cs typeface="Arial"/>
              </a:rPr>
              <a:t>3</a:t>
            </a:r>
            <a:r>
              <a:rPr sz="900" b="1" spc="7" baseline="27777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Retiring with confidence. Access workshops that offer comprehensive retirement and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financial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education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help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plan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for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future,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through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our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i="1" spc="-5" dirty="0">
                <a:latin typeface="Arial"/>
                <a:cs typeface="Arial"/>
              </a:rPr>
              <a:t>Retirewise</a:t>
            </a:r>
            <a:r>
              <a:rPr sz="1000" i="1" spc="1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program.</a:t>
            </a:r>
            <a:endParaRPr sz="1000" dirty="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06552" y="9518940"/>
            <a:ext cx="1210121" cy="113156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1286255" y="9427881"/>
            <a:ext cx="955675" cy="207010"/>
          </a:xfrm>
          <a:custGeom>
            <a:avLst/>
            <a:gdLst/>
            <a:ahLst/>
            <a:cxnLst/>
            <a:rect l="l" t="t" r="r" b="b"/>
            <a:pathLst>
              <a:path w="955675" h="207009">
                <a:moveTo>
                  <a:pt x="887730" y="58673"/>
                </a:moveTo>
                <a:lnTo>
                  <a:pt x="845820" y="71532"/>
                </a:lnTo>
                <a:lnTo>
                  <a:pt x="822198" y="103631"/>
                </a:lnTo>
                <a:lnTo>
                  <a:pt x="816864" y="131825"/>
                </a:lnTo>
                <a:lnTo>
                  <a:pt x="817268" y="139684"/>
                </a:lnTo>
                <a:lnTo>
                  <a:pt x="832270" y="180296"/>
                </a:lnTo>
                <a:lnTo>
                  <a:pt x="868203" y="202846"/>
                </a:lnTo>
                <a:lnTo>
                  <a:pt x="893064" y="205739"/>
                </a:lnTo>
                <a:lnTo>
                  <a:pt x="901446" y="205739"/>
                </a:lnTo>
                <a:lnTo>
                  <a:pt x="909066" y="204977"/>
                </a:lnTo>
                <a:lnTo>
                  <a:pt x="922782" y="201929"/>
                </a:lnTo>
                <a:lnTo>
                  <a:pt x="928116" y="199643"/>
                </a:lnTo>
                <a:lnTo>
                  <a:pt x="934212" y="197357"/>
                </a:lnTo>
                <a:lnTo>
                  <a:pt x="938784" y="195071"/>
                </a:lnTo>
                <a:lnTo>
                  <a:pt x="942594" y="192785"/>
                </a:lnTo>
                <a:lnTo>
                  <a:pt x="945642" y="190499"/>
                </a:lnTo>
                <a:lnTo>
                  <a:pt x="949452" y="188213"/>
                </a:lnTo>
                <a:lnTo>
                  <a:pt x="951738" y="186689"/>
                </a:lnTo>
                <a:lnTo>
                  <a:pt x="953262" y="185927"/>
                </a:lnTo>
                <a:lnTo>
                  <a:pt x="944749" y="172973"/>
                </a:lnTo>
                <a:lnTo>
                  <a:pt x="894588" y="172973"/>
                </a:lnTo>
                <a:lnTo>
                  <a:pt x="886134" y="172414"/>
                </a:lnTo>
                <a:lnTo>
                  <a:pt x="858012" y="151637"/>
                </a:lnTo>
                <a:lnTo>
                  <a:pt x="858012" y="144779"/>
                </a:lnTo>
                <a:lnTo>
                  <a:pt x="955548" y="144779"/>
                </a:lnTo>
                <a:lnTo>
                  <a:pt x="955548" y="137921"/>
                </a:lnTo>
                <a:lnTo>
                  <a:pt x="955274" y="129063"/>
                </a:lnTo>
                <a:lnTo>
                  <a:pt x="954500" y="120776"/>
                </a:lnTo>
                <a:lnTo>
                  <a:pt x="953965" y="117347"/>
                </a:lnTo>
                <a:lnTo>
                  <a:pt x="858012" y="117347"/>
                </a:lnTo>
                <a:lnTo>
                  <a:pt x="858012" y="114299"/>
                </a:lnTo>
                <a:lnTo>
                  <a:pt x="858774" y="111251"/>
                </a:lnTo>
                <a:lnTo>
                  <a:pt x="860298" y="108203"/>
                </a:lnTo>
                <a:lnTo>
                  <a:pt x="861060" y="105917"/>
                </a:lnTo>
                <a:lnTo>
                  <a:pt x="863346" y="102869"/>
                </a:lnTo>
                <a:lnTo>
                  <a:pt x="865632" y="100583"/>
                </a:lnTo>
                <a:lnTo>
                  <a:pt x="867918" y="97535"/>
                </a:lnTo>
                <a:lnTo>
                  <a:pt x="870966" y="96011"/>
                </a:lnTo>
                <a:lnTo>
                  <a:pt x="874776" y="94487"/>
                </a:lnTo>
                <a:lnTo>
                  <a:pt x="878586" y="91439"/>
                </a:lnTo>
                <a:lnTo>
                  <a:pt x="882396" y="90677"/>
                </a:lnTo>
                <a:lnTo>
                  <a:pt x="945232" y="90677"/>
                </a:lnTo>
                <a:lnTo>
                  <a:pt x="942629" y="86201"/>
                </a:lnTo>
                <a:lnTo>
                  <a:pt x="910554" y="62210"/>
                </a:lnTo>
                <a:lnTo>
                  <a:pt x="896004" y="59090"/>
                </a:lnTo>
                <a:lnTo>
                  <a:pt x="887730" y="58673"/>
                </a:lnTo>
                <a:close/>
              </a:path>
              <a:path w="955675" h="207009">
                <a:moveTo>
                  <a:pt x="776478" y="96773"/>
                </a:moveTo>
                <a:lnTo>
                  <a:pt x="734568" y="96773"/>
                </a:lnTo>
                <a:lnTo>
                  <a:pt x="734568" y="201167"/>
                </a:lnTo>
                <a:lnTo>
                  <a:pt x="776478" y="201167"/>
                </a:lnTo>
                <a:lnTo>
                  <a:pt x="776478" y="96773"/>
                </a:lnTo>
                <a:close/>
              </a:path>
              <a:path w="955675" h="207009">
                <a:moveTo>
                  <a:pt x="935736" y="159257"/>
                </a:moveTo>
                <a:lnTo>
                  <a:pt x="931926" y="161543"/>
                </a:lnTo>
                <a:lnTo>
                  <a:pt x="927354" y="164591"/>
                </a:lnTo>
                <a:lnTo>
                  <a:pt x="915054" y="170080"/>
                </a:lnTo>
                <a:lnTo>
                  <a:pt x="908970" y="171735"/>
                </a:lnTo>
                <a:lnTo>
                  <a:pt x="902172" y="172676"/>
                </a:lnTo>
                <a:lnTo>
                  <a:pt x="894588" y="172973"/>
                </a:lnTo>
                <a:lnTo>
                  <a:pt x="944749" y="172973"/>
                </a:lnTo>
                <a:lnTo>
                  <a:pt x="935736" y="159257"/>
                </a:lnTo>
                <a:close/>
              </a:path>
              <a:path w="955675" h="207009">
                <a:moveTo>
                  <a:pt x="945232" y="90677"/>
                </a:moveTo>
                <a:lnTo>
                  <a:pt x="893064" y="90677"/>
                </a:lnTo>
                <a:lnTo>
                  <a:pt x="896874" y="91439"/>
                </a:lnTo>
                <a:lnTo>
                  <a:pt x="900684" y="94487"/>
                </a:lnTo>
                <a:lnTo>
                  <a:pt x="906780" y="97535"/>
                </a:lnTo>
                <a:lnTo>
                  <a:pt x="909066" y="100583"/>
                </a:lnTo>
                <a:lnTo>
                  <a:pt x="911352" y="102869"/>
                </a:lnTo>
                <a:lnTo>
                  <a:pt x="912876" y="105917"/>
                </a:lnTo>
                <a:lnTo>
                  <a:pt x="914400" y="108203"/>
                </a:lnTo>
                <a:lnTo>
                  <a:pt x="915924" y="114299"/>
                </a:lnTo>
                <a:lnTo>
                  <a:pt x="915924" y="117347"/>
                </a:lnTo>
                <a:lnTo>
                  <a:pt x="953965" y="117347"/>
                </a:lnTo>
                <a:lnTo>
                  <a:pt x="953297" y="113061"/>
                </a:lnTo>
                <a:lnTo>
                  <a:pt x="951738" y="105917"/>
                </a:lnTo>
                <a:lnTo>
                  <a:pt x="949178" y="98774"/>
                </a:lnTo>
                <a:lnTo>
                  <a:pt x="946118" y="92201"/>
                </a:lnTo>
                <a:lnTo>
                  <a:pt x="945232" y="90677"/>
                </a:lnTo>
                <a:close/>
              </a:path>
              <a:path w="955675" h="207009">
                <a:moveTo>
                  <a:pt x="809244" y="63245"/>
                </a:moveTo>
                <a:lnTo>
                  <a:pt x="712470" y="63245"/>
                </a:lnTo>
                <a:lnTo>
                  <a:pt x="712470" y="96773"/>
                </a:lnTo>
                <a:lnTo>
                  <a:pt x="809244" y="96773"/>
                </a:lnTo>
                <a:lnTo>
                  <a:pt x="809244" y="63245"/>
                </a:lnTo>
                <a:close/>
              </a:path>
              <a:path w="955675" h="207009">
                <a:moveTo>
                  <a:pt x="798576" y="0"/>
                </a:moveTo>
                <a:lnTo>
                  <a:pt x="783336" y="0"/>
                </a:lnTo>
                <a:lnTo>
                  <a:pt x="776478" y="761"/>
                </a:lnTo>
                <a:lnTo>
                  <a:pt x="770382" y="3047"/>
                </a:lnTo>
                <a:lnTo>
                  <a:pt x="763524" y="5333"/>
                </a:lnTo>
                <a:lnTo>
                  <a:pt x="736092" y="38099"/>
                </a:lnTo>
                <a:lnTo>
                  <a:pt x="734568" y="45719"/>
                </a:lnTo>
                <a:lnTo>
                  <a:pt x="734568" y="63245"/>
                </a:lnTo>
                <a:lnTo>
                  <a:pt x="776478" y="63245"/>
                </a:lnTo>
                <a:lnTo>
                  <a:pt x="776478" y="48767"/>
                </a:lnTo>
                <a:lnTo>
                  <a:pt x="778002" y="43433"/>
                </a:lnTo>
                <a:lnTo>
                  <a:pt x="781812" y="39623"/>
                </a:lnTo>
                <a:lnTo>
                  <a:pt x="784860" y="35813"/>
                </a:lnTo>
                <a:lnTo>
                  <a:pt x="789432" y="34289"/>
                </a:lnTo>
                <a:lnTo>
                  <a:pt x="820107" y="34289"/>
                </a:lnTo>
                <a:lnTo>
                  <a:pt x="833628" y="13715"/>
                </a:lnTo>
                <a:lnTo>
                  <a:pt x="827532" y="8381"/>
                </a:lnTo>
                <a:lnTo>
                  <a:pt x="820674" y="5333"/>
                </a:lnTo>
                <a:lnTo>
                  <a:pt x="813054" y="3047"/>
                </a:lnTo>
                <a:lnTo>
                  <a:pt x="806196" y="761"/>
                </a:lnTo>
                <a:lnTo>
                  <a:pt x="798576" y="0"/>
                </a:lnTo>
                <a:close/>
              </a:path>
              <a:path w="955675" h="207009">
                <a:moveTo>
                  <a:pt x="820107" y="34289"/>
                </a:moveTo>
                <a:lnTo>
                  <a:pt x="800100" y="34289"/>
                </a:lnTo>
                <a:lnTo>
                  <a:pt x="803148" y="35051"/>
                </a:lnTo>
                <a:lnTo>
                  <a:pt x="806958" y="35813"/>
                </a:lnTo>
                <a:lnTo>
                  <a:pt x="816102" y="40385"/>
                </a:lnTo>
                <a:lnTo>
                  <a:pt x="820107" y="34289"/>
                </a:lnTo>
                <a:close/>
              </a:path>
              <a:path w="955675" h="207009">
                <a:moveTo>
                  <a:pt x="432816" y="96773"/>
                </a:moveTo>
                <a:lnTo>
                  <a:pt x="390144" y="96773"/>
                </a:lnTo>
                <a:lnTo>
                  <a:pt x="390144" y="156971"/>
                </a:lnTo>
                <a:lnTo>
                  <a:pt x="390906" y="165353"/>
                </a:lnTo>
                <a:lnTo>
                  <a:pt x="393954" y="172211"/>
                </a:lnTo>
                <a:lnTo>
                  <a:pt x="395478" y="179069"/>
                </a:lnTo>
                <a:lnTo>
                  <a:pt x="398526" y="185165"/>
                </a:lnTo>
                <a:lnTo>
                  <a:pt x="406146" y="194309"/>
                </a:lnTo>
                <a:lnTo>
                  <a:pt x="411480" y="199643"/>
                </a:lnTo>
                <a:lnTo>
                  <a:pt x="418338" y="201929"/>
                </a:lnTo>
                <a:lnTo>
                  <a:pt x="423338" y="203930"/>
                </a:lnTo>
                <a:lnTo>
                  <a:pt x="429196" y="205358"/>
                </a:lnTo>
                <a:lnTo>
                  <a:pt x="435911" y="206216"/>
                </a:lnTo>
                <a:lnTo>
                  <a:pt x="443484" y="206501"/>
                </a:lnTo>
                <a:lnTo>
                  <a:pt x="454652" y="205489"/>
                </a:lnTo>
                <a:lnTo>
                  <a:pt x="465391" y="202406"/>
                </a:lnTo>
                <a:lnTo>
                  <a:pt x="475845" y="197179"/>
                </a:lnTo>
                <a:lnTo>
                  <a:pt x="486156" y="189737"/>
                </a:lnTo>
                <a:lnTo>
                  <a:pt x="473409" y="171449"/>
                </a:lnTo>
                <a:lnTo>
                  <a:pt x="444246" y="171449"/>
                </a:lnTo>
                <a:lnTo>
                  <a:pt x="439674" y="169925"/>
                </a:lnTo>
                <a:lnTo>
                  <a:pt x="437388" y="166115"/>
                </a:lnTo>
                <a:lnTo>
                  <a:pt x="433578" y="163067"/>
                </a:lnTo>
                <a:lnTo>
                  <a:pt x="432816" y="156971"/>
                </a:lnTo>
                <a:lnTo>
                  <a:pt x="432816" y="96773"/>
                </a:lnTo>
                <a:close/>
              </a:path>
              <a:path w="955675" h="207009">
                <a:moveTo>
                  <a:pt x="468630" y="164591"/>
                </a:moveTo>
                <a:lnTo>
                  <a:pt x="466344" y="166877"/>
                </a:lnTo>
                <a:lnTo>
                  <a:pt x="457200" y="171449"/>
                </a:lnTo>
                <a:lnTo>
                  <a:pt x="473409" y="171449"/>
                </a:lnTo>
                <a:lnTo>
                  <a:pt x="468630" y="164591"/>
                </a:lnTo>
                <a:close/>
              </a:path>
              <a:path w="955675" h="207009">
                <a:moveTo>
                  <a:pt x="467868" y="63245"/>
                </a:moveTo>
                <a:lnTo>
                  <a:pt x="368808" y="63245"/>
                </a:lnTo>
                <a:lnTo>
                  <a:pt x="368808" y="96773"/>
                </a:lnTo>
                <a:lnTo>
                  <a:pt x="467868" y="96773"/>
                </a:lnTo>
                <a:lnTo>
                  <a:pt x="467868" y="63245"/>
                </a:lnTo>
                <a:close/>
              </a:path>
              <a:path w="955675" h="207009">
                <a:moveTo>
                  <a:pt x="432816" y="26669"/>
                </a:moveTo>
                <a:lnTo>
                  <a:pt x="390144" y="26669"/>
                </a:lnTo>
                <a:lnTo>
                  <a:pt x="390144" y="63245"/>
                </a:lnTo>
                <a:lnTo>
                  <a:pt x="432816" y="63245"/>
                </a:lnTo>
                <a:lnTo>
                  <a:pt x="432816" y="26669"/>
                </a:lnTo>
                <a:close/>
              </a:path>
              <a:path w="955675" h="207009">
                <a:moveTo>
                  <a:pt x="691134" y="63245"/>
                </a:moveTo>
                <a:lnTo>
                  <a:pt x="648462" y="63245"/>
                </a:lnTo>
                <a:lnTo>
                  <a:pt x="648462" y="201167"/>
                </a:lnTo>
                <a:lnTo>
                  <a:pt x="691134" y="201167"/>
                </a:lnTo>
                <a:lnTo>
                  <a:pt x="691134" y="63245"/>
                </a:lnTo>
                <a:close/>
              </a:path>
              <a:path w="955675" h="207009">
                <a:moveTo>
                  <a:pt x="546354" y="4571"/>
                </a:moveTo>
                <a:lnTo>
                  <a:pt x="502158" y="4571"/>
                </a:lnTo>
                <a:lnTo>
                  <a:pt x="502158" y="201167"/>
                </a:lnTo>
                <a:lnTo>
                  <a:pt x="630174" y="201167"/>
                </a:lnTo>
                <a:lnTo>
                  <a:pt x="630174" y="165353"/>
                </a:lnTo>
                <a:lnTo>
                  <a:pt x="546354" y="165353"/>
                </a:lnTo>
                <a:lnTo>
                  <a:pt x="546354" y="4571"/>
                </a:lnTo>
                <a:close/>
              </a:path>
              <a:path w="955675" h="207009">
                <a:moveTo>
                  <a:pt x="291084" y="58673"/>
                </a:moveTo>
                <a:lnTo>
                  <a:pt x="248792" y="71532"/>
                </a:lnTo>
                <a:lnTo>
                  <a:pt x="225552" y="103631"/>
                </a:lnTo>
                <a:lnTo>
                  <a:pt x="220218" y="131825"/>
                </a:lnTo>
                <a:lnTo>
                  <a:pt x="220622" y="139684"/>
                </a:lnTo>
                <a:lnTo>
                  <a:pt x="235624" y="180296"/>
                </a:lnTo>
                <a:lnTo>
                  <a:pt x="271545" y="202846"/>
                </a:lnTo>
                <a:lnTo>
                  <a:pt x="295656" y="205739"/>
                </a:lnTo>
                <a:lnTo>
                  <a:pt x="304800" y="205739"/>
                </a:lnTo>
                <a:lnTo>
                  <a:pt x="341376" y="195071"/>
                </a:lnTo>
                <a:lnTo>
                  <a:pt x="352044" y="188213"/>
                </a:lnTo>
                <a:lnTo>
                  <a:pt x="354330" y="186689"/>
                </a:lnTo>
                <a:lnTo>
                  <a:pt x="356616" y="185927"/>
                </a:lnTo>
                <a:lnTo>
                  <a:pt x="347733" y="172973"/>
                </a:lnTo>
                <a:lnTo>
                  <a:pt x="297180" y="172973"/>
                </a:lnTo>
                <a:lnTo>
                  <a:pt x="289167" y="172414"/>
                </a:lnTo>
                <a:lnTo>
                  <a:pt x="261366" y="151637"/>
                </a:lnTo>
                <a:lnTo>
                  <a:pt x="261366" y="144779"/>
                </a:lnTo>
                <a:lnTo>
                  <a:pt x="358902" y="144779"/>
                </a:lnTo>
                <a:lnTo>
                  <a:pt x="358902" y="137921"/>
                </a:lnTo>
                <a:lnTo>
                  <a:pt x="358628" y="129063"/>
                </a:lnTo>
                <a:lnTo>
                  <a:pt x="357854" y="120776"/>
                </a:lnTo>
                <a:lnTo>
                  <a:pt x="357319" y="117347"/>
                </a:lnTo>
                <a:lnTo>
                  <a:pt x="261366" y="117347"/>
                </a:lnTo>
                <a:lnTo>
                  <a:pt x="261366" y="114299"/>
                </a:lnTo>
                <a:lnTo>
                  <a:pt x="262128" y="111251"/>
                </a:lnTo>
                <a:lnTo>
                  <a:pt x="263652" y="108203"/>
                </a:lnTo>
                <a:lnTo>
                  <a:pt x="264414" y="105917"/>
                </a:lnTo>
                <a:lnTo>
                  <a:pt x="266700" y="102869"/>
                </a:lnTo>
                <a:lnTo>
                  <a:pt x="268986" y="100583"/>
                </a:lnTo>
                <a:lnTo>
                  <a:pt x="271272" y="97535"/>
                </a:lnTo>
                <a:lnTo>
                  <a:pt x="274320" y="96011"/>
                </a:lnTo>
                <a:lnTo>
                  <a:pt x="278130" y="94487"/>
                </a:lnTo>
                <a:lnTo>
                  <a:pt x="281178" y="91439"/>
                </a:lnTo>
                <a:lnTo>
                  <a:pt x="285750" y="90677"/>
                </a:lnTo>
                <a:lnTo>
                  <a:pt x="348433" y="90677"/>
                </a:lnTo>
                <a:lnTo>
                  <a:pt x="345662" y="86201"/>
                </a:lnTo>
                <a:lnTo>
                  <a:pt x="313908" y="62210"/>
                </a:lnTo>
                <a:lnTo>
                  <a:pt x="299358" y="59090"/>
                </a:lnTo>
                <a:lnTo>
                  <a:pt x="291084" y="58673"/>
                </a:lnTo>
                <a:close/>
              </a:path>
              <a:path w="955675" h="207009">
                <a:moveTo>
                  <a:pt x="338328" y="159257"/>
                </a:moveTo>
                <a:lnTo>
                  <a:pt x="297180" y="172973"/>
                </a:lnTo>
                <a:lnTo>
                  <a:pt x="347733" y="172973"/>
                </a:lnTo>
                <a:lnTo>
                  <a:pt x="338328" y="159257"/>
                </a:lnTo>
                <a:close/>
              </a:path>
              <a:path w="955675" h="207009">
                <a:moveTo>
                  <a:pt x="348433" y="90677"/>
                </a:moveTo>
                <a:lnTo>
                  <a:pt x="295656" y="90677"/>
                </a:lnTo>
                <a:lnTo>
                  <a:pt x="299466" y="91439"/>
                </a:lnTo>
                <a:lnTo>
                  <a:pt x="304038" y="94487"/>
                </a:lnTo>
                <a:lnTo>
                  <a:pt x="310134" y="97535"/>
                </a:lnTo>
                <a:lnTo>
                  <a:pt x="312420" y="100583"/>
                </a:lnTo>
                <a:lnTo>
                  <a:pt x="314706" y="102869"/>
                </a:lnTo>
                <a:lnTo>
                  <a:pt x="316230" y="105917"/>
                </a:lnTo>
                <a:lnTo>
                  <a:pt x="317754" y="108203"/>
                </a:lnTo>
                <a:lnTo>
                  <a:pt x="319278" y="114299"/>
                </a:lnTo>
                <a:lnTo>
                  <a:pt x="319278" y="117347"/>
                </a:lnTo>
                <a:lnTo>
                  <a:pt x="357319" y="117347"/>
                </a:lnTo>
                <a:lnTo>
                  <a:pt x="356651" y="113061"/>
                </a:lnTo>
                <a:lnTo>
                  <a:pt x="355092" y="105917"/>
                </a:lnTo>
                <a:lnTo>
                  <a:pt x="352520" y="98774"/>
                </a:lnTo>
                <a:lnTo>
                  <a:pt x="349377" y="92201"/>
                </a:lnTo>
                <a:lnTo>
                  <a:pt x="348433" y="90677"/>
                </a:lnTo>
                <a:close/>
              </a:path>
              <a:path w="955675" h="207009">
                <a:moveTo>
                  <a:pt x="50292" y="4571"/>
                </a:moveTo>
                <a:lnTo>
                  <a:pt x="8381" y="4571"/>
                </a:lnTo>
                <a:lnTo>
                  <a:pt x="0" y="201167"/>
                </a:lnTo>
                <a:lnTo>
                  <a:pt x="41909" y="201167"/>
                </a:lnTo>
                <a:lnTo>
                  <a:pt x="46482" y="73913"/>
                </a:lnTo>
                <a:lnTo>
                  <a:pt x="88373" y="73913"/>
                </a:lnTo>
                <a:lnTo>
                  <a:pt x="50292" y="4571"/>
                </a:lnTo>
                <a:close/>
              </a:path>
              <a:path w="955675" h="207009">
                <a:moveTo>
                  <a:pt x="196471" y="73151"/>
                </a:moveTo>
                <a:lnTo>
                  <a:pt x="152400" y="73151"/>
                </a:lnTo>
                <a:lnTo>
                  <a:pt x="157734" y="201167"/>
                </a:lnTo>
                <a:lnTo>
                  <a:pt x="201930" y="201167"/>
                </a:lnTo>
                <a:lnTo>
                  <a:pt x="196471" y="73151"/>
                </a:lnTo>
                <a:close/>
              </a:path>
              <a:path w="955675" h="207009">
                <a:moveTo>
                  <a:pt x="88373" y="73913"/>
                </a:moveTo>
                <a:lnTo>
                  <a:pt x="46482" y="73913"/>
                </a:lnTo>
                <a:lnTo>
                  <a:pt x="89916" y="149351"/>
                </a:lnTo>
                <a:lnTo>
                  <a:pt x="112014" y="149351"/>
                </a:lnTo>
                <a:lnTo>
                  <a:pt x="139476" y="97535"/>
                </a:lnTo>
                <a:lnTo>
                  <a:pt x="101346" y="97535"/>
                </a:lnTo>
                <a:lnTo>
                  <a:pt x="88373" y="73913"/>
                </a:lnTo>
                <a:close/>
              </a:path>
              <a:path w="955675" h="207009">
                <a:moveTo>
                  <a:pt x="193548" y="4571"/>
                </a:moveTo>
                <a:lnTo>
                  <a:pt x="150876" y="4571"/>
                </a:lnTo>
                <a:lnTo>
                  <a:pt x="101346" y="97535"/>
                </a:lnTo>
                <a:lnTo>
                  <a:pt x="139476" y="97535"/>
                </a:lnTo>
                <a:lnTo>
                  <a:pt x="152400" y="73151"/>
                </a:lnTo>
                <a:lnTo>
                  <a:pt x="196471" y="73151"/>
                </a:lnTo>
                <a:lnTo>
                  <a:pt x="193548" y="4571"/>
                </a:lnTo>
                <a:close/>
              </a:path>
              <a:path w="955675" h="207009">
                <a:moveTo>
                  <a:pt x="669798" y="0"/>
                </a:moveTo>
                <a:lnTo>
                  <a:pt x="660642" y="1762"/>
                </a:lnTo>
                <a:lnTo>
                  <a:pt x="653129" y="6667"/>
                </a:lnTo>
                <a:lnTo>
                  <a:pt x="648045" y="14144"/>
                </a:lnTo>
                <a:lnTo>
                  <a:pt x="646176" y="23621"/>
                </a:lnTo>
                <a:lnTo>
                  <a:pt x="648045" y="32777"/>
                </a:lnTo>
                <a:lnTo>
                  <a:pt x="653129" y="40290"/>
                </a:lnTo>
                <a:lnTo>
                  <a:pt x="660642" y="45374"/>
                </a:lnTo>
                <a:lnTo>
                  <a:pt x="669798" y="47243"/>
                </a:lnTo>
                <a:lnTo>
                  <a:pt x="678953" y="45374"/>
                </a:lnTo>
                <a:lnTo>
                  <a:pt x="686466" y="40290"/>
                </a:lnTo>
                <a:lnTo>
                  <a:pt x="691550" y="32777"/>
                </a:lnTo>
                <a:lnTo>
                  <a:pt x="693420" y="23621"/>
                </a:lnTo>
                <a:lnTo>
                  <a:pt x="691657" y="14144"/>
                </a:lnTo>
                <a:lnTo>
                  <a:pt x="686752" y="6667"/>
                </a:lnTo>
                <a:lnTo>
                  <a:pt x="679275" y="1762"/>
                </a:lnTo>
                <a:lnTo>
                  <a:pt x="6697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865632" y="9380220"/>
            <a:ext cx="321945" cy="297180"/>
            <a:chOff x="865632" y="9033855"/>
            <a:chExt cx="321945" cy="297180"/>
          </a:xfrm>
        </p:grpSpPr>
        <p:sp>
          <p:nvSpPr>
            <p:cNvPr id="6" name="object 6"/>
            <p:cNvSpPr/>
            <p:nvPr/>
          </p:nvSpPr>
          <p:spPr>
            <a:xfrm>
              <a:off x="1025652" y="9033855"/>
              <a:ext cx="161925" cy="297180"/>
            </a:xfrm>
            <a:custGeom>
              <a:avLst/>
              <a:gdLst/>
              <a:ahLst/>
              <a:cxnLst/>
              <a:rect l="l" t="t" r="r" b="b"/>
              <a:pathLst>
                <a:path w="161925" h="297179">
                  <a:moveTo>
                    <a:pt x="149006" y="0"/>
                  </a:moveTo>
                  <a:lnTo>
                    <a:pt x="100405" y="14870"/>
                  </a:lnTo>
                  <a:lnTo>
                    <a:pt x="62579" y="36040"/>
                  </a:lnTo>
                  <a:lnTo>
                    <a:pt x="28896" y="63210"/>
                  </a:lnTo>
                  <a:lnTo>
                    <a:pt x="0" y="95666"/>
                  </a:lnTo>
                  <a:lnTo>
                    <a:pt x="22478" y="130397"/>
                  </a:lnTo>
                  <a:lnTo>
                    <a:pt x="39243" y="168913"/>
                  </a:lnTo>
                  <a:lnTo>
                    <a:pt x="49720" y="210431"/>
                  </a:lnTo>
                  <a:lnTo>
                    <a:pt x="53340" y="254162"/>
                  </a:lnTo>
                  <a:lnTo>
                    <a:pt x="53066" y="265009"/>
                  </a:lnTo>
                  <a:lnTo>
                    <a:pt x="52292" y="275784"/>
                  </a:lnTo>
                  <a:lnTo>
                    <a:pt x="51089" y="286416"/>
                  </a:lnTo>
                  <a:lnTo>
                    <a:pt x="49530" y="296834"/>
                  </a:lnTo>
                  <a:lnTo>
                    <a:pt x="153924" y="296834"/>
                  </a:lnTo>
                  <a:lnTo>
                    <a:pt x="161544" y="289976"/>
                  </a:lnTo>
                  <a:lnTo>
                    <a:pt x="161544" y="14894"/>
                  </a:lnTo>
                  <a:lnTo>
                    <a:pt x="159841" y="8024"/>
                  </a:lnTo>
                  <a:lnTo>
                    <a:pt x="155352" y="2797"/>
                  </a:lnTo>
                  <a:lnTo>
                    <a:pt x="149006" y="0"/>
                  </a:lnTo>
                  <a:close/>
                </a:path>
              </a:pathLst>
            </a:custGeom>
            <a:solidFill>
              <a:srgbClr val="97D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65632" y="9033855"/>
              <a:ext cx="160020" cy="297180"/>
            </a:xfrm>
            <a:custGeom>
              <a:avLst/>
              <a:gdLst/>
              <a:ahLst/>
              <a:cxnLst/>
              <a:rect l="l" t="t" r="r" b="b"/>
              <a:pathLst>
                <a:path w="160019" h="297179">
                  <a:moveTo>
                    <a:pt x="11894" y="0"/>
                  </a:moveTo>
                  <a:lnTo>
                    <a:pt x="5810" y="2797"/>
                  </a:lnTo>
                  <a:lnTo>
                    <a:pt x="1583" y="8024"/>
                  </a:lnTo>
                  <a:lnTo>
                    <a:pt x="0" y="14894"/>
                  </a:lnTo>
                  <a:lnTo>
                    <a:pt x="0" y="289976"/>
                  </a:lnTo>
                  <a:lnTo>
                    <a:pt x="6858" y="296834"/>
                  </a:lnTo>
                  <a:lnTo>
                    <a:pt x="111252" y="296834"/>
                  </a:lnTo>
                  <a:lnTo>
                    <a:pt x="109692" y="286416"/>
                  </a:lnTo>
                  <a:lnTo>
                    <a:pt x="108489" y="275784"/>
                  </a:lnTo>
                  <a:lnTo>
                    <a:pt x="107715" y="265009"/>
                  </a:lnTo>
                  <a:lnTo>
                    <a:pt x="107442" y="254162"/>
                  </a:lnTo>
                  <a:lnTo>
                    <a:pt x="111049" y="210431"/>
                  </a:lnTo>
                  <a:lnTo>
                    <a:pt x="121443" y="168913"/>
                  </a:lnTo>
                  <a:lnTo>
                    <a:pt x="137981" y="130397"/>
                  </a:lnTo>
                  <a:lnTo>
                    <a:pt x="160020" y="95666"/>
                  </a:lnTo>
                  <a:lnTo>
                    <a:pt x="131564" y="63210"/>
                  </a:lnTo>
                  <a:lnTo>
                    <a:pt x="98107" y="36040"/>
                  </a:lnTo>
                  <a:lnTo>
                    <a:pt x="60364" y="14870"/>
                  </a:lnTo>
                  <a:lnTo>
                    <a:pt x="19050" y="416"/>
                  </a:lnTo>
                  <a:lnTo>
                    <a:pt x="11894" y="0"/>
                  </a:lnTo>
                  <a:close/>
                </a:path>
              </a:pathLst>
            </a:custGeom>
            <a:solidFill>
              <a:srgbClr val="1E92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73074" y="9129522"/>
              <a:ext cx="105918" cy="201168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824483" y="553721"/>
            <a:ext cx="16624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A7A8AA"/>
                </a:solidFill>
                <a:latin typeface="Arial"/>
                <a:cs typeface="Arial"/>
              </a:rPr>
              <a:t>MetLif</a:t>
            </a:r>
            <a:r>
              <a:rPr sz="1200" b="1" dirty="0">
                <a:solidFill>
                  <a:srgbClr val="A7A8AA"/>
                </a:solidFill>
                <a:latin typeface="Arial"/>
                <a:cs typeface="Arial"/>
              </a:rPr>
              <a:t>e</a:t>
            </a:r>
            <a:r>
              <a:rPr sz="1200" b="1" spc="-50" dirty="0">
                <a:solidFill>
                  <a:srgbClr val="A7A8AA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A7A8AA"/>
                </a:solidFill>
                <a:latin typeface="Arial"/>
                <a:cs typeface="Arial"/>
              </a:rPr>
              <a:t>Advantage</a:t>
            </a:r>
            <a:r>
              <a:rPr sz="1200" b="1" dirty="0">
                <a:solidFill>
                  <a:srgbClr val="A7A8AA"/>
                </a:solidFill>
                <a:latin typeface="Arial"/>
                <a:cs typeface="Arial"/>
              </a:rPr>
              <a:t>s</a:t>
            </a:r>
            <a:r>
              <a:rPr sz="1200" b="1" spc="-7" baseline="24305" dirty="0">
                <a:solidFill>
                  <a:srgbClr val="A7A8AA"/>
                </a:solidFill>
                <a:latin typeface="Arial"/>
                <a:cs typeface="Arial"/>
              </a:rPr>
              <a:t>SM</a:t>
            </a:r>
            <a:endParaRPr sz="1200" baseline="24305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66129" y="553721"/>
            <a:ext cx="10604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A7A8AA"/>
                </a:solidFill>
                <a:latin typeface="Arial"/>
                <a:cs typeface="Arial"/>
              </a:rPr>
              <a:t>Life</a:t>
            </a:r>
            <a:r>
              <a:rPr sz="1200" b="1" spc="-75" dirty="0">
                <a:solidFill>
                  <a:srgbClr val="A7A8AA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A7A8AA"/>
                </a:solidFill>
                <a:latin typeface="Arial"/>
                <a:cs typeface="Arial"/>
              </a:rPr>
              <a:t>Insurance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47531" y="4843310"/>
            <a:ext cx="5385323" cy="4399922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540"/>
              </a:spcBef>
            </a:pPr>
            <a:r>
              <a:rPr sz="1100" b="1" spc="-5" dirty="0">
                <a:solidFill>
                  <a:srgbClr val="0060A0"/>
                </a:solidFill>
                <a:latin typeface="Arial"/>
                <a:cs typeface="Arial"/>
              </a:rPr>
              <a:t>Assisting</a:t>
            </a:r>
            <a:r>
              <a:rPr sz="1100" b="1" spc="-30" dirty="0">
                <a:solidFill>
                  <a:srgbClr val="0060A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60A0"/>
                </a:solidFill>
                <a:latin typeface="Arial"/>
                <a:cs typeface="Arial"/>
              </a:rPr>
              <a:t>through</a:t>
            </a:r>
            <a:r>
              <a:rPr sz="1100" b="1" spc="-15" dirty="0">
                <a:solidFill>
                  <a:srgbClr val="0060A0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0060A0"/>
                </a:solidFill>
                <a:latin typeface="Arial"/>
                <a:cs typeface="Arial"/>
              </a:rPr>
              <a:t>life’s</a:t>
            </a:r>
            <a:r>
              <a:rPr sz="1100" b="1" spc="-25" dirty="0">
                <a:solidFill>
                  <a:srgbClr val="0060A0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0060A0"/>
                </a:solidFill>
                <a:latin typeface="Arial"/>
                <a:cs typeface="Arial"/>
              </a:rPr>
              <a:t>changes</a:t>
            </a:r>
            <a:endParaRPr sz="1100" dirty="0">
              <a:latin typeface="Arial"/>
              <a:cs typeface="Arial"/>
            </a:endParaRPr>
          </a:p>
          <a:p>
            <a:pPr marL="169863" marR="109220" indent="-106363">
              <a:lnSpc>
                <a:spcPct val="114399"/>
              </a:lnSpc>
              <a:spcBef>
                <a:spcPts val="215"/>
              </a:spcBef>
              <a:buChar char="•"/>
              <a:tabLst>
                <a:tab pos="154940" algn="l"/>
              </a:tabLst>
            </a:pPr>
            <a:r>
              <a:rPr sz="1000" b="1" spc="-5" dirty="0">
                <a:latin typeface="Arial"/>
                <a:cs typeface="Arial"/>
              </a:rPr>
              <a:t>Transition</a:t>
            </a:r>
            <a:r>
              <a:rPr sz="1000" b="1" spc="4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Solutions:</a:t>
            </a:r>
            <a:r>
              <a:rPr lang="en-US" sz="900" b="1" baseline="27777" dirty="0">
                <a:latin typeface="Arial"/>
                <a:cs typeface="Arial"/>
              </a:rPr>
              <a:t>3</a:t>
            </a:r>
            <a:r>
              <a:rPr sz="900" b="1" spc="67" baseline="27777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Having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assistance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when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moving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from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company.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Receive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help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with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time-sensitive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benefit </a:t>
            </a:r>
            <a:r>
              <a:rPr sz="1000" spc="-2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and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financial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decisions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so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can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make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right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choices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during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employment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transitions.</a:t>
            </a:r>
            <a:endParaRPr sz="1000" dirty="0">
              <a:latin typeface="Arial"/>
              <a:cs typeface="Arial"/>
            </a:endParaRPr>
          </a:p>
          <a:p>
            <a:pPr marL="117475">
              <a:lnSpc>
                <a:spcPct val="100000"/>
              </a:lnSpc>
              <a:spcBef>
                <a:spcPts val="735"/>
              </a:spcBef>
            </a:pPr>
            <a:r>
              <a:rPr sz="1100" b="1" dirty="0">
                <a:solidFill>
                  <a:srgbClr val="92C035"/>
                </a:solidFill>
                <a:latin typeface="Arial"/>
                <a:cs typeface="Arial"/>
              </a:rPr>
              <a:t>Supporting</a:t>
            </a:r>
            <a:r>
              <a:rPr sz="1100" b="1" spc="-15" dirty="0">
                <a:solidFill>
                  <a:srgbClr val="92C035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92C035"/>
                </a:solidFill>
                <a:latin typeface="Arial"/>
                <a:cs typeface="Arial"/>
              </a:rPr>
              <a:t>you</a:t>
            </a:r>
            <a:r>
              <a:rPr sz="1100" b="1" spc="5" dirty="0">
                <a:solidFill>
                  <a:srgbClr val="92C035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92C035"/>
                </a:solidFill>
                <a:latin typeface="Arial"/>
                <a:cs typeface="Arial"/>
              </a:rPr>
              <a:t>and</a:t>
            </a:r>
            <a:r>
              <a:rPr sz="1100" b="1" spc="-10" dirty="0">
                <a:solidFill>
                  <a:srgbClr val="92C035"/>
                </a:solidFill>
                <a:latin typeface="Arial"/>
                <a:cs typeface="Arial"/>
              </a:rPr>
              <a:t> </a:t>
            </a:r>
            <a:r>
              <a:rPr sz="1100" b="1" spc="-5" dirty="0">
                <a:solidFill>
                  <a:srgbClr val="92C035"/>
                </a:solidFill>
                <a:latin typeface="Arial"/>
                <a:cs typeface="Arial"/>
              </a:rPr>
              <a:t>your </a:t>
            </a:r>
            <a:r>
              <a:rPr sz="1100" b="1" dirty="0">
                <a:solidFill>
                  <a:srgbClr val="92C035"/>
                </a:solidFill>
                <a:latin typeface="Arial"/>
                <a:cs typeface="Arial"/>
              </a:rPr>
              <a:t>loved</a:t>
            </a:r>
            <a:r>
              <a:rPr sz="1100" b="1" spc="-10" dirty="0">
                <a:solidFill>
                  <a:srgbClr val="92C035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92C035"/>
                </a:solidFill>
                <a:latin typeface="Arial"/>
                <a:cs typeface="Arial"/>
              </a:rPr>
              <a:t>ones</a:t>
            </a:r>
            <a:r>
              <a:rPr sz="1100" b="1" spc="-25" dirty="0">
                <a:solidFill>
                  <a:srgbClr val="92C035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92C035"/>
                </a:solidFill>
                <a:latin typeface="Arial"/>
                <a:cs typeface="Arial"/>
              </a:rPr>
              <a:t>through</a:t>
            </a:r>
            <a:r>
              <a:rPr sz="1100" b="1" spc="-5" dirty="0">
                <a:solidFill>
                  <a:srgbClr val="92C035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92C035"/>
                </a:solidFill>
                <a:latin typeface="Arial"/>
                <a:cs typeface="Arial"/>
              </a:rPr>
              <a:t>difficult</a:t>
            </a:r>
            <a:r>
              <a:rPr sz="1100" b="1" spc="-20" dirty="0">
                <a:solidFill>
                  <a:srgbClr val="92C035"/>
                </a:solidFill>
                <a:latin typeface="Arial"/>
                <a:cs typeface="Arial"/>
              </a:rPr>
              <a:t> </a:t>
            </a:r>
            <a:r>
              <a:rPr sz="1100" b="1" dirty="0">
                <a:solidFill>
                  <a:srgbClr val="92C035"/>
                </a:solidFill>
                <a:latin typeface="Arial"/>
                <a:cs typeface="Arial"/>
              </a:rPr>
              <a:t>times</a:t>
            </a:r>
            <a:endParaRPr sz="1100" dirty="0">
              <a:latin typeface="Arial"/>
              <a:cs typeface="Arial"/>
            </a:endParaRPr>
          </a:p>
          <a:p>
            <a:pPr marL="208915" marR="127000" lvl="1" indent="-91440">
              <a:lnSpc>
                <a:spcPct val="114399"/>
              </a:lnSpc>
              <a:spcBef>
                <a:spcPts val="210"/>
              </a:spcBef>
              <a:buChar char="•"/>
              <a:tabLst>
                <a:tab pos="209550" algn="l"/>
              </a:tabLst>
            </a:pPr>
            <a:r>
              <a:rPr sz="1000" b="1" spc="-5" dirty="0">
                <a:latin typeface="Arial"/>
                <a:cs typeface="Arial"/>
              </a:rPr>
              <a:t>Grief</a:t>
            </a:r>
            <a:r>
              <a:rPr sz="1000" b="1" spc="2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Counseling</a:t>
            </a:r>
            <a:r>
              <a:rPr lang="en-US" sz="900" b="1" baseline="27777" dirty="0">
                <a:latin typeface="Arial"/>
                <a:cs typeface="Arial"/>
              </a:rPr>
              <a:t>4</a:t>
            </a:r>
            <a:r>
              <a:rPr sz="900" b="1" spc="150" baseline="27777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Accessing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professional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support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time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of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need.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Meet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in-person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by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phone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with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licensed 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counselor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to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help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cope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with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loss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major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life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change.</a:t>
            </a:r>
            <a:endParaRPr lang="en-US" sz="1000" spc="55" dirty="0">
              <a:latin typeface="Arial"/>
              <a:cs typeface="Arial"/>
            </a:endParaRPr>
          </a:p>
          <a:p>
            <a:pPr marL="208915" marR="55880" lvl="1" indent="-91440">
              <a:lnSpc>
                <a:spcPct val="114399"/>
              </a:lnSpc>
              <a:spcBef>
                <a:spcPts val="200"/>
              </a:spcBef>
              <a:buChar char="•"/>
              <a:tabLst>
                <a:tab pos="209550" algn="l"/>
              </a:tabLst>
            </a:pPr>
            <a:r>
              <a:rPr sz="1000" b="1" spc="-5" dirty="0">
                <a:latin typeface="Arial"/>
                <a:cs typeface="Arial"/>
              </a:rPr>
              <a:t>Funeral</a:t>
            </a:r>
            <a:r>
              <a:rPr sz="1000" b="1" spc="4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Assistance:</a:t>
            </a:r>
            <a:r>
              <a:rPr sz="1000" b="1" spc="-40" dirty="0">
                <a:latin typeface="Arial"/>
                <a:cs typeface="Arial"/>
              </a:rPr>
              <a:t> </a:t>
            </a:r>
            <a:r>
              <a:rPr lang="en-US" sz="900" b="1" spc="22" baseline="27777" dirty="0">
                <a:latin typeface="Arial"/>
                <a:cs typeface="Arial"/>
              </a:rPr>
              <a:t>4</a:t>
            </a:r>
            <a:r>
              <a:rPr sz="900" b="1" spc="30" baseline="27777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Honoring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loved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one’s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life.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Work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with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compassionate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counselors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that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assist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with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customizing </a:t>
            </a:r>
            <a:r>
              <a:rPr sz="1000" spc="-204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funeral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arrangements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with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personalized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one-on-one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service.</a:t>
            </a:r>
            <a:endParaRPr sz="1000" dirty="0">
              <a:latin typeface="Arial"/>
              <a:cs typeface="Arial"/>
            </a:endParaRPr>
          </a:p>
          <a:p>
            <a:pPr marL="208915" marR="163195" lvl="1" indent="-91440">
              <a:lnSpc>
                <a:spcPct val="114399"/>
              </a:lnSpc>
              <a:spcBef>
                <a:spcPts val="204"/>
              </a:spcBef>
              <a:buChar char="•"/>
              <a:tabLst>
                <a:tab pos="209550" algn="l"/>
              </a:tabLst>
            </a:pPr>
            <a:r>
              <a:rPr sz="1000" b="1" spc="-5" dirty="0">
                <a:latin typeface="Arial"/>
                <a:cs typeface="Arial"/>
              </a:rPr>
              <a:t>Estate</a:t>
            </a:r>
            <a:r>
              <a:rPr sz="1000" b="1" spc="4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Resolution</a:t>
            </a:r>
            <a:r>
              <a:rPr sz="1000" b="1" spc="4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Services:</a:t>
            </a:r>
            <a:r>
              <a:rPr lang="en-US" sz="900" b="1" baseline="27777" dirty="0">
                <a:latin typeface="Arial"/>
                <a:cs typeface="Arial"/>
              </a:rPr>
              <a:t>5</a:t>
            </a:r>
            <a:r>
              <a:rPr sz="900" b="1" spc="179" baseline="27777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Settling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estate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with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confidence.</a:t>
            </a:r>
            <a:r>
              <a:rPr sz="1000" spc="6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With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unlimited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consultations,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either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person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with </a:t>
            </a:r>
            <a:r>
              <a:rPr sz="1000" spc="-204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an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attorney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or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by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phone,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including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court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representations,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can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feel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confident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you’ve</a:t>
            </a:r>
            <a:r>
              <a:rPr sz="1000" spc="4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made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the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right</a:t>
            </a:r>
            <a:r>
              <a:rPr sz="1000" spc="2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decisions.</a:t>
            </a:r>
            <a:endParaRPr sz="1000" dirty="0">
              <a:latin typeface="Arial"/>
              <a:cs typeface="Arial"/>
            </a:endParaRPr>
          </a:p>
          <a:p>
            <a:pPr marL="208915" marR="201295" lvl="1" indent="-91440" algn="just">
              <a:lnSpc>
                <a:spcPct val="114399"/>
              </a:lnSpc>
              <a:spcBef>
                <a:spcPts val="200"/>
              </a:spcBef>
              <a:buChar char="•"/>
              <a:tabLst>
                <a:tab pos="209550" algn="l"/>
              </a:tabLst>
            </a:pPr>
            <a:r>
              <a:rPr sz="1000" b="1" spc="-5" dirty="0">
                <a:latin typeface="Arial"/>
                <a:cs typeface="Arial"/>
              </a:rPr>
              <a:t>Life</a:t>
            </a:r>
            <a:r>
              <a:rPr lang="en-US" sz="1000" b="1" spc="-5" dirty="0">
                <a:latin typeface="Arial"/>
                <a:cs typeface="Arial"/>
              </a:rPr>
              <a:t> </a:t>
            </a:r>
            <a:r>
              <a:rPr sz="1000" b="1" spc="-5" dirty="0">
                <a:latin typeface="Arial"/>
                <a:cs typeface="Arial"/>
              </a:rPr>
              <a:t>Settlement </a:t>
            </a:r>
            <a:r>
              <a:rPr sz="1000" b="1" dirty="0">
                <a:latin typeface="Arial"/>
                <a:cs typeface="Arial"/>
              </a:rPr>
              <a:t>Account:</a:t>
            </a:r>
            <a:r>
              <a:rPr lang="en-US" sz="900" b="1" baseline="27777" dirty="0">
                <a:latin typeface="Arial"/>
                <a:cs typeface="Arial"/>
              </a:rPr>
              <a:t>9</a:t>
            </a:r>
            <a:r>
              <a:rPr sz="900" b="1" baseline="27777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Reducing the pressure of immediate</a:t>
            </a:r>
            <a:r>
              <a:rPr lang="en-US" sz="1000" spc="-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financial decisions.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Your beneficiaries can take their</a:t>
            </a:r>
            <a:r>
              <a:rPr lang="en-US" sz="1000" spc="-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time to make the right decision with the flexible settlement option that gives full access to policy funds while earning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guaranteed</a:t>
            </a:r>
            <a:r>
              <a:rPr sz="1000" spc="3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minimum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interest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rate.</a:t>
            </a:r>
            <a:endParaRPr lang="en-US" sz="1000" spc="-5" dirty="0">
              <a:latin typeface="Arial"/>
              <a:cs typeface="Arial"/>
            </a:endParaRPr>
          </a:p>
          <a:p>
            <a:pPr marL="208915" marR="201295" lvl="1" indent="-91440" algn="just">
              <a:lnSpc>
                <a:spcPct val="114399"/>
              </a:lnSpc>
              <a:spcBef>
                <a:spcPts val="200"/>
              </a:spcBef>
              <a:buChar char="•"/>
              <a:tabLst>
                <a:tab pos="209550" algn="l"/>
              </a:tabLst>
            </a:pPr>
            <a:endParaRPr sz="1000" dirty="0">
              <a:latin typeface="Arial"/>
              <a:cs typeface="Arial"/>
            </a:endParaRPr>
          </a:p>
          <a:p>
            <a:pPr marL="113030" marR="703580">
              <a:lnSpc>
                <a:spcPct val="116700"/>
              </a:lnSpc>
            </a:pPr>
            <a:r>
              <a:rPr sz="1000" b="1" spc="-5" dirty="0">
                <a:solidFill>
                  <a:srgbClr val="006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Prepare your </a:t>
            </a:r>
            <a:r>
              <a:rPr sz="1000" b="1" dirty="0">
                <a:solidFill>
                  <a:srgbClr val="006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for life’s </a:t>
            </a:r>
            <a:r>
              <a:rPr sz="1000" b="1" spc="-5" dirty="0">
                <a:solidFill>
                  <a:srgbClr val="006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unexpected </a:t>
            </a:r>
            <a:r>
              <a:rPr sz="1000" b="1" dirty="0">
                <a:solidFill>
                  <a:srgbClr val="006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outcomes with MetLife </a:t>
            </a:r>
            <a:r>
              <a:rPr sz="1000" b="1" spc="-5" dirty="0">
                <a:solidFill>
                  <a:srgbClr val="006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Advantages. </a:t>
            </a:r>
            <a:r>
              <a:rPr sz="1000" b="1" spc="-265" dirty="0">
                <a:solidFill>
                  <a:srgbClr val="006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b="1" spc="-5" dirty="0">
                <a:solidFill>
                  <a:srgbClr val="006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 on these services </a:t>
            </a:r>
            <a:r>
              <a:rPr lang="en-US" sz="1000" b="1" spc="-5" dirty="0">
                <a:solidFill>
                  <a:srgbClr val="006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1000" b="1" spc="-5" dirty="0">
                <a:solidFill>
                  <a:srgbClr val="0060A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http://mybenefits.Illinois.gov</a:t>
            </a:r>
            <a:r>
              <a:rPr lang="en-US" sz="1000" b="1" spc="-5" dirty="0">
                <a:solidFill>
                  <a:srgbClr val="006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1000" b="1" u="sng" dirty="0">
                <a:solidFill>
                  <a:srgbClr val="0060A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https://www.metlife.com/stateofillinois/</a:t>
            </a:r>
            <a:r>
              <a:rPr lang="en-US" sz="1000" b="1" dirty="0">
                <a:solidFill>
                  <a:srgbClr val="006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000" b="1" spc="-5" dirty="0">
              <a:solidFill>
                <a:srgbClr val="006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3030" marR="703580">
              <a:lnSpc>
                <a:spcPct val="116700"/>
              </a:lnSpc>
            </a:pPr>
            <a:endParaRPr lang="en-US" sz="1100" b="1" spc="-5" dirty="0">
              <a:solidFill>
                <a:srgbClr val="0060A0"/>
              </a:solidFill>
              <a:latin typeface="Arial"/>
              <a:cs typeface="Arial"/>
            </a:endParaRPr>
          </a:p>
          <a:p>
            <a:pPr marL="113030" marR="703580">
              <a:lnSpc>
                <a:spcPct val="116700"/>
              </a:lnSpc>
            </a:pPr>
            <a:r>
              <a:rPr lang="en-US" sz="1100" b="1" dirty="0">
                <a:solidFill>
                  <a:srgbClr val="0060A0"/>
                </a:solidFill>
                <a:latin typeface="Arial"/>
                <a:cs typeface="Arial"/>
              </a:rPr>
              <a:t>For questions or more information, contact  MyBenefits Service </a:t>
            </a:r>
            <a:r>
              <a:rPr lang="en-US" sz="1100" b="1">
                <a:solidFill>
                  <a:srgbClr val="0060A0"/>
                </a:solidFill>
                <a:latin typeface="Arial"/>
                <a:cs typeface="Arial"/>
              </a:rPr>
              <a:t>Center at </a:t>
            </a:r>
            <a:r>
              <a:rPr lang="en-US" sz="1100" b="1" dirty="0">
                <a:solidFill>
                  <a:srgbClr val="0060A0"/>
                </a:solidFill>
                <a:latin typeface="Arial"/>
                <a:cs typeface="Arial"/>
              </a:rPr>
              <a:t>1-844-251-1777.</a:t>
            </a:r>
            <a:endParaRPr sz="1100" dirty="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880110" y="6595910"/>
            <a:ext cx="491490" cy="567690"/>
            <a:chOff x="884682" y="5810250"/>
            <a:chExt cx="491490" cy="567690"/>
          </a:xfrm>
        </p:grpSpPr>
        <p:sp>
          <p:nvSpPr>
            <p:cNvPr id="13" name="object 13"/>
            <p:cNvSpPr/>
            <p:nvPr/>
          </p:nvSpPr>
          <p:spPr>
            <a:xfrm>
              <a:off x="884682" y="6026658"/>
              <a:ext cx="224154" cy="344805"/>
            </a:xfrm>
            <a:custGeom>
              <a:avLst/>
              <a:gdLst/>
              <a:ahLst/>
              <a:cxnLst/>
              <a:rect l="l" t="t" r="r" b="b"/>
              <a:pathLst>
                <a:path w="224155" h="344804">
                  <a:moveTo>
                    <a:pt x="0" y="0"/>
                  </a:moveTo>
                  <a:lnTo>
                    <a:pt x="4572" y="153161"/>
                  </a:lnTo>
                  <a:lnTo>
                    <a:pt x="4572" y="162305"/>
                  </a:lnTo>
                  <a:lnTo>
                    <a:pt x="6858" y="171449"/>
                  </a:lnTo>
                  <a:lnTo>
                    <a:pt x="13716" y="176021"/>
                  </a:lnTo>
                  <a:lnTo>
                    <a:pt x="66294" y="228599"/>
                  </a:lnTo>
                  <a:lnTo>
                    <a:pt x="70973" y="232814"/>
                  </a:lnTo>
                  <a:lnTo>
                    <a:pt x="74580" y="238315"/>
                  </a:lnTo>
                  <a:lnTo>
                    <a:pt x="76902" y="244673"/>
                  </a:lnTo>
                  <a:lnTo>
                    <a:pt x="77724" y="251459"/>
                  </a:lnTo>
                  <a:lnTo>
                    <a:pt x="77724" y="301751"/>
                  </a:lnTo>
                  <a:lnTo>
                    <a:pt x="224028" y="344423"/>
                  </a:lnTo>
                  <a:lnTo>
                    <a:pt x="221742" y="281177"/>
                  </a:lnTo>
                  <a:lnTo>
                    <a:pt x="221742" y="258317"/>
                  </a:lnTo>
                  <a:lnTo>
                    <a:pt x="219456" y="214883"/>
                  </a:lnTo>
                  <a:lnTo>
                    <a:pt x="218170" y="201275"/>
                  </a:lnTo>
                  <a:lnTo>
                    <a:pt x="214312" y="188309"/>
                  </a:lnTo>
                  <a:lnTo>
                    <a:pt x="213840" y="187451"/>
                  </a:lnTo>
                  <a:lnTo>
                    <a:pt x="123444" y="187451"/>
                  </a:lnTo>
                  <a:lnTo>
                    <a:pt x="121158" y="185165"/>
                  </a:lnTo>
                  <a:lnTo>
                    <a:pt x="50292" y="118871"/>
                  </a:lnTo>
                  <a:lnTo>
                    <a:pt x="48006" y="48005"/>
                  </a:lnTo>
                  <a:lnTo>
                    <a:pt x="44362" y="28932"/>
                  </a:lnTo>
                  <a:lnTo>
                    <a:pt x="34290" y="13715"/>
                  </a:lnTo>
                  <a:lnTo>
                    <a:pt x="19073" y="3643"/>
                  </a:lnTo>
                  <a:lnTo>
                    <a:pt x="0" y="0"/>
                  </a:lnTo>
                  <a:close/>
                </a:path>
                <a:path w="224155" h="344804">
                  <a:moveTo>
                    <a:pt x="119157" y="103441"/>
                  </a:moveTo>
                  <a:lnTo>
                    <a:pt x="108906" y="106513"/>
                  </a:lnTo>
                  <a:lnTo>
                    <a:pt x="100584" y="114299"/>
                  </a:lnTo>
                  <a:lnTo>
                    <a:pt x="97119" y="123193"/>
                  </a:lnTo>
                  <a:lnTo>
                    <a:pt x="96869" y="132302"/>
                  </a:lnTo>
                  <a:lnTo>
                    <a:pt x="99619" y="140981"/>
                  </a:lnTo>
                  <a:lnTo>
                    <a:pt x="105156" y="148589"/>
                  </a:lnTo>
                  <a:lnTo>
                    <a:pt x="132588" y="173735"/>
                  </a:lnTo>
                  <a:lnTo>
                    <a:pt x="139446" y="178307"/>
                  </a:lnTo>
                  <a:lnTo>
                    <a:pt x="134874" y="187451"/>
                  </a:lnTo>
                  <a:lnTo>
                    <a:pt x="213840" y="187451"/>
                  </a:lnTo>
                  <a:lnTo>
                    <a:pt x="207883" y="176629"/>
                  </a:lnTo>
                  <a:lnTo>
                    <a:pt x="198882" y="166877"/>
                  </a:lnTo>
                  <a:lnTo>
                    <a:pt x="139446" y="109727"/>
                  </a:lnTo>
                  <a:lnTo>
                    <a:pt x="129837" y="104655"/>
                  </a:lnTo>
                  <a:lnTo>
                    <a:pt x="119157" y="103441"/>
                  </a:lnTo>
                  <a:close/>
                </a:path>
              </a:pathLst>
            </a:custGeom>
            <a:solidFill>
              <a:srgbClr val="D9D9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44118" y="6271259"/>
              <a:ext cx="165100" cy="106680"/>
            </a:xfrm>
            <a:custGeom>
              <a:avLst/>
              <a:gdLst/>
              <a:ahLst/>
              <a:cxnLst/>
              <a:rect l="l" t="t" r="r" b="b"/>
              <a:pathLst>
                <a:path w="165100" h="106679">
                  <a:moveTo>
                    <a:pt x="0" y="0"/>
                  </a:moveTo>
                  <a:lnTo>
                    <a:pt x="2286" y="70866"/>
                  </a:lnTo>
                  <a:lnTo>
                    <a:pt x="164592" y="106680"/>
                  </a:lnTo>
                  <a:lnTo>
                    <a:pt x="162306" y="365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0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52144" y="6026658"/>
              <a:ext cx="224154" cy="344805"/>
            </a:xfrm>
            <a:custGeom>
              <a:avLst/>
              <a:gdLst/>
              <a:ahLst/>
              <a:cxnLst/>
              <a:rect l="l" t="t" r="r" b="b"/>
              <a:pathLst>
                <a:path w="224155" h="344804">
                  <a:moveTo>
                    <a:pt x="104013" y="103441"/>
                  </a:moveTo>
                  <a:lnTo>
                    <a:pt x="25146" y="166877"/>
                  </a:lnTo>
                  <a:lnTo>
                    <a:pt x="5857" y="201275"/>
                  </a:lnTo>
                  <a:lnTo>
                    <a:pt x="2286" y="258317"/>
                  </a:lnTo>
                  <a:lnTo>
                    <a:pt x="2286" y="281177"/>
                  </a:lnTo>
                  <a:lnTo>
                    <a:pt x="0" y="344423"/>
                  </a:lnTo>
                  <a:lnTo>
                    <a:pt x="144018" y="301751"/>
                  </a:lnTo>
                  <a:lnTo>
                    <a:pt x="146304" y="251459"/>
                  </a:lnTo>
                  <a:lnTo>
                    <a:pt x="146304" y="242315"/>
                  </a:lnTo>
                  <a:lnTo>
                    <a:pt x="148590" y="233171"/>
                  </a:lnTo>
                  <a:lnTo>
                    <a:pt x="155448" y="228599"/>
                  </a:lnTo>
                  <a:lnTo>
                    <a:pt x="196596" y="187451"/>
                  </a:lnTo>
                  <a:lnTo>
                    <a:pt x="89154" y="187451"/>
                  </a:lnTo>
                  <a:lnTo>
                    <a:pt x="84582" y="178307"/>
                  </a:lnTo>
                  <a:lnTo>
                    <a:pt x="116586" y="148589"/>
                  </a:lnTo>
                  <a:lnTo>
                    <a:pt x="125587" y="123193"/>
                  </a:lnTo>
                  <a:lnTo>
                    <a:pt x="123444" y="114299"/>
                  </a:lnTo>
                  <a:lnTo>
                    <a:pt x="114800" y="106513"/>
                  </a:lnTo>
                  <a:lnTo>
                    <a:pt x="104013" y="103441"/>
                  </a:lnTo>
                  <a:close/>
                </a:path>
                <a:path w="224155" h="344804">
                  <a:moveTo>
                    <a:pt x="224028" y="0"/>
                  </a:moveTo>
                  <a:lnTo>
                    <a:pt x="204918" y="3643"/>
                  </a:lnTo>
                  <a:lnTo>
                    <a:pt x="189452" y="13715"/>
                  </a:lnTo>
                  <a:lnTo>
                    <a:pt x="178700" y="28932"/>
                  </a:lnTo>
                  <a:lnTo>
                    <a:pt x="173736" y="48005"/>
                  </a:lnTo>
                  <a:lnTo>
                    <a:pt x="173736" y="118871"/>
                  </a:lnTo>
                  <a:lnTo>
                    <a:pt x="102870" y="185165"/>
                  </a:lnTo>
                  <a:lnTo>
                    <a:pt x="100584" y="187451"/>
                  </a:lnTo>
                  <a:lnTo>
                    <a:pt x="196596" y="187451"/>
                  </a:lnTo>
                  <a:lnTo>
                    <a:pt x="208026" y="176021"/>
                  </a:lnTo>
                  <a:lnTo>
                    <a:pt x="212705" y="171807"/>
                  </a:lnTo>
                  <a:lnTo>
                    <a:pt x="216312" y="166306"/>
                  </a:lnTo>
                  <a:lnTo>
                    <a:pt x="218634" y="159948"/>
                  </a:lnTo>
                  <a:lnTo>
                    <a:pt x="219456" y="153161"/>
                  </a:lnTo>
                  <a:lnTo>
                    <a:pt x="224028" y="0"/>
                  </a:lnTo>
                  <a:close/>
                </a:path>
              </a:pathLst>
            </a:custGeom>
            <a:solidFill>
              <a:srgbClr val="D9D9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39546" y="5810249"/>
              <a:ext cx="379730" cy="567690"/>
            </a:xfrm>
            <a:custGeom>
              <a:avLst/>
              <a:gdLst/>
              <a:ahLst/>
              <a:cxnLst/>
              <a:rect l="l" t="t" r="r" b="b"/>
              <a:pathLst>
                <a:path w="379730" h="567689">
                  <a:moveTo>
                    <a:pt x="377190" y="461010"/>
                  </a:moveTo>
                  <a:lnTo>
                    <a:pt x="214884" y="497586"/>
                  </a:lnTo>
                  <a:lnTo>
                    <a:pt x="212598" y="567690"/>
                  </a:lnTo>
                  <a:lnTo>
                    <a:pt x="374904" y="531876"/>
                  </a:lnTo>
                  <a:lnTo>
                    <a:pt x="377190" y="461010"/>
                  </a:lnTo>
                  <a:close/>
                </a:path>
                <a:path w="379730" h="567689">
                  <a:moveTo>
                    <a:pt x="379476" y="105156"/>
                  </a:moveTo>
                  <a:lnTo>
                    <a:pt x="371436" y="63652"/>
                  </a:lnTo>
                  <a:lnTo>
                    <a:pt x="349465" y="30289"/>
                  </a:lnTo>
                  <a:lnTo>
                    <a:pt x="316788" y="8077"/>
                  </a:lnTo>
                  <a:lnTo>
                    <a:pt x="276606" y="0"/>
                  </a:lnTo>
                  <a:lnTo>
                    <a:pt x="254812" y="2476"/>
                  </a:lnTo>
                  <a:lnTo>
                    <a:pt x="234315" y="9436"/>
                  </a:lnTo>
                  <a:lnTo>
                    <a:pt x="215519" y="20256"/>
                  </a:lnTo>
                  <a:lnTo>
                    <a:pt x="198882" y="34290"/>
                  </a:lnTo>
                  <a:lnTo>
                    <a:pt x="189738" y="43434"/>
                  </a:lnTo>
                  <a:lnTo>
                    <a:pt x="180594" y="34290"/>
                  </a:lnTo>
                  <a:lnTo>
                    <a:pt x="165265" y="20256"/>
                  </a:lnTo>
                  <a:lnTo>
                    <a:pt x="147154" y="9436"/>
                  </a:lnTo>
                  <a:lnTo>
                    <a:pt x="126898" y="2476"/>
                  </a:lnTo>
                  <a:lnTo>
                    <a:pt x="105156" y="0"/>
                  </a:lnTo>
                  <a:lnTo>
                    <a:pt x="64604" y="8077"/>
                  </a:lnTo>
                  <a:lnTo>
                    <a:pt x="31140" y="30289"/>
                  </a:lnTo>
                  <a:lnTo>
                    <a:pt x="8382" y="63652"/>
                  </a:lnTo>
                  <a:lnTo>
                    <a:pt x="0" y="105156"/>
                  </a:lnTo>
                  <a:lnTo>
                    <a:pt x="2463" y="126911"/>
                  </a:lnTo>
                  <a:lnTo>
                    <a:pt x="20243" y="165277"/>
                  </a:lnTo>
                  <a:lnTo>
                    <a:pt x="91440" y="239268"/>
                  </a:lnTo>
                  <a:lnTo>
                    <a:pt x="178308" y="323850"/>
                  </a:lnTo>
                  <a:lnTo>
                    <a:pt x="189738" y="335280"/>
                  </a:lnTo>
                  <a:lnTo>
                    <a:pt x="203454" y="323850"/>
                  </a:lnTo>
                  <a:lnTo>
                    <a:pt x="288036" y="239268"/>
                  </a:lnTo>
                  <a:lnTo>
                    <a:pt x="347472" y="180594"/>
                  </a:lnTo>
                  <a:lnTo>
                    <a:pt x="361149" y="165277"/>
                  </a:lnTo>
                  <a:lnTo>
                    <a:pt x="371182" y="147167"/>
                  </a:lnTo>
                  <a:lnTo>
                    <a:pt x="377367" y="126911"/>
                  </a:lnTo>
                  <a:lnTo>
                    <a:pt x="379476" y="105156"/>
                  </a:lnTo>
                  <a:close/>
                </a:path>
              </a:pathLst>
            </a:custGeom>
            <a:solidFill>
              <a:srgbClr val="0090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129284" y="5810250"/>
              <a:ext cx="189865" cy="335280"/>
            </a:xfrm>
            <a:custGeom>
              <a:avLst/>
              <a:gdLst/>
              <a:ahLst/>
              <a:cxnLst/>
              <a:rect l="l" t="t" r="r" b="b"/>
              <a:pathLst>
                <a:path w="189865" h="335279">
                  <a:moveTo>
                    <a:pt x="86867" y="0"/>
                  </a:moveTo>
                  <a:lnTo>
                    <a:pt x="44576" y="9429"/>
                  </a:lnTo>
                  <a:lnTo>
                    <a:pt x="9143" y="34289"/>
                  </a:lnTo>
                  <a:lnTo>
                    <a:pt x="0" y="43434"/>
                  </a:lnTo>
                  <a:lnTo>
                    <a:pt x="0" y="335280"/>
                  </a:lnTo>
                  <a:lnTo>
                    <a:pt x="13715" y="323850"/>
                  </a:lnTo>
                  <a:lnTo>
                    <a:pt x="98297" y="239268"/>
                  </a:lnTo>
                  <a:lnTo>
                    <a:pt x="157733" y="180594"/>
                  </a:lnTo>
                  <a:lnTo>
                    <a:pt x="171414" y="165270"/>
                  </a:lnTo>
                  <a:lnTo>
                    <a:pt x="181451" y="147161"/>
                  </a:lnTo>
                  <a:lnTo>
                    <a:pt x="187630" y="126908"/>
                  </a:lnTo>
                  <a:lnTo>
                    <a:pt x="189737" y="105156"/>
                  </a:lnTo>
                  <a:lnTo>
                    <a:pt x="181701" y="63650"/>
                  </a:lnTo>
                  <a:lnTo>
                    <a:pt x="159734" y="30289"/>
                  </a:lnTo>
                  <a:lnTo>
                    <a:pt x="127051" y="8072"/>
                  </a:lnTo>
                  <a:lnTo>
                    <a:pt x="86867" y="0"/>
                  </a:lnTo>
                  <a:close/>
                </a:path>
              </a:pathLst>
            </a:custGeom>
            <a:solidFill>
              <a:srgbClr val="A3CE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8" name="object 1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60297" y="4938749"/>
            <a:ext cx="541020" cy="582929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82297" y="2774443"/>
            <a:ext cx="390906" cy="5783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6822" y="1014997"/>
            <a:ext cx="6223000" cy="44389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115" marR="38735" indent="-146050">
              <a:lnSpc>
                <a:spcPct val="119100"/>
              </a:lnSpc>
              <a:spcBef>
                <a:spcPts val="100"/>
              </a:spcBef>
              <a:buAutoNum type="arabicPeriod"/>
              <a:tabLst>
                <a:tab pos="159385" algn="l"/>
              </a:tabLst>
            </a:pPr>
            <a:r>
              <a:rPr sz="700" dirty="0">
                <a:latin typeface="Arial"/>
                <a:cs typeface="Arial"/>
              </a:rPr>
              <a:t>Services</a:t>
            </a:r>
            <a:r>
              <a:rPr sz="700" spc="-5" dirty="0">
                <a:latin typeface="Arial"/>
                <a:cs typeface="Arial"/>
              </a:rPr>
              <a:t> and discounts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are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provided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through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member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of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the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Dignity</a:t>
            </a:r>
            <a:r>
              <a:rPr sz="700" spc="-1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Memorial® Network, a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brand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name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used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to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identify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 network of licensed funeral, 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cremation and cemetery providers that are affiliates of Service Corporation International (together with its affiliates, “SCI”), </a:t>
            </a:r>
            <a:r>
              <a:rPr sz="700" spc="-5" dirty="0">
                <a:latin typeface="Arial"/>
                <a:cs typeface="Arial"/>
              </a:rPr>
              <a:t>1929 </a:t>
            </a:r>
            <a:r>
              <a:rPr sz="700" dirty="0">
                <a:latin typeface="Arial"/>
                <a:cs typeface="Arial"/>
              </a:rPr>
              <a:t>Allen Parkway, Houston, </a:t>
            </a:r>
            <a:r>
              <a:rPr sz="700" spc="-18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Texas. The </a:t>
            </a:r>
            <a:r>
              <a:rPr sz="700" spc="-5" dirty="0">
                <a:latin typeface="Arial"/>
                <a:cs typeface="Arial"/>
              </a:rPr>
              <a:t>online planning </a:t>
            </a:r>
            <a:r>
              <a:rPr sz="700" dirty="0">
                <a:latin typeface="Arial"/>
                <a:cs typeface="Arial"/>
              </a:rPr>
              <a:t>site </a:t>
            </a:r>
            <a:r>
              <a:rPr sz="700" spc="-5" dirty="0">
                <a:latin typeface="Arial"/>
                <a:cs typeface="Arial"/>
              </a:rPr>
              <a:t>is provided </a:t>
            </a:r>
            <a:r>
              <a:rPr sz="700" dirty="0">
                <a:latin typeface="Arial"/>
                <a:cs typeface="Arial"/>
              </a:rPr>
              <a:t>by SCI Shared Resources, LLC. SCI is not affiliated with MetLife, and the services </a:t>
            </a:r>
            <a:r>
              <a:rPr sz="700" spc="-5" dirty="0">
                <a:latin typeface="Arial"/>
                <a:cs typeface="Arial"/>
              </a:rPr>
              <a:t>provided by Dignity </a:t>
            </a:r>
            <a:r>
              <a:rPr sz="7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Memorial members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are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separate and apart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from</a:t>
            </a:r>
            <a:r>
              <a:rPr sz="700" spc="1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the insurance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provided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by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MetLife. Not available in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some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states. SCI offers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planning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services,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expert 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assistance, and bereavement travel services to anyone regardless of affiliation with MetLife. Discounts through </a:t>
            </a:r>
            <a:r>
              <a:rPr sz="700" spc="-5" dirty="0">
                <a:latin typeface="Arial"/>
                <a:cs typeface="Arial"/>
              </a:rPr>
              <a:t>Dignity </a:t>
            </a:r>
            <a:r>
              <a:rPr sz="700" dirty="0">
                <a:latin typeface="Arial"/>
                <a:cs typeface="Arial"/>
              </a:rPr>
              <a:t>Memorial’s network of funeral 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providers have </a:t>
            </a:r>
            <a:r>
              <a:rPr sz="700" spc="-5" dirty="0">
                <a:latin typeface="Arial"/>
                <a:cs typeface="Arial"/>
              </a:rPr>
              <a:t>been pre-negotiated. Not </a:t>
            </a:r>
            <a:r>
              <a:rPr sz="700" dirty="0">
                <a:latin typeface="Arial"/>
                <a:cs typeface="Arial"/>
              </a:rPr>
              <a:t>available where prohibited by law. If the group </a:t>
            </a:r>
            <a:r>
              <a:rPr sz="700" spc="-5" dirty="0">
                <a:latin typeface="Arial"/>
                <a:cs typeface="Arial"/>
              </a:rPr>
              <a:t>policy is issued in an approved </a:t>
            </a:r>
            <a:r>
              <a:rPr sz="700" dirty="0">
                <a:latin typeface="Arial"/>
                <a:cs typeface="Arial"/>
              </a:rPr>
              <a:t>state, the discount is available for 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funeral services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held in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any state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except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KY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and</a:t>
            </a:r>
            <a:r>
              <a:rPr sz="7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NY,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or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where</a:t>
            </a:r>
            <a:r>
              <a:rPr sz="700" dirty="0">
                <a:latin typeface="Arial"/>
                <a:cs typeface="Arial"/>
              </a:rPr>
              <a:t> there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is no</a:t>
            </a:r>
            <a:r>
              <a:rPr sz="7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Dignity</a:t>
            </a:r>
            <a:r>
              <a:rPr sz="700" spc="-1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Memorial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presence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(AK,</a:t>
            </a:r>
            <a:r>
              <a:rPr sz="7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MT,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ND,</a:t>
            </a:r>
            <a:r>
              <a:rPr sz="700" dirty="0">
                <a:latin typeface="Arial"/>
                <a:cs typeface="Arial"/>
              </a:rPr>
              <a:t> SD,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and WY). For MI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and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TN,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the 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funeral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services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discount</a:t>
            </a:r>
            <a:r>
              <a:rPr sz="700" spc="-1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is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available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for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“At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Need” services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only.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Not approved in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AK,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FL, KY, </a:t>
            </a:r>
            <a:r>
              <a:rPr sz="700" spc="-5" dirty="0">
                <a:latin typeface="Arial"/>
                <a:cs typeface="Arial"/>
              </a:rPr>
              <a:t>MT,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ND, NY and WA.</a:t>
            </a:r>
            <a:endParaRPr sz="700" dirty="0">
              <a:latin typeface="Arial"/>
              <a:cs typeface="Arial"/>
            </a:endParaRPr>
          </a:p>
          <a:p>
            <a:pPr marL="158115" marR="114300" indent="-146050">
              <a:lnSpc>
                <a:spcPct val="119100"/>
              </a:lnSpc>
              <a:spcBef>
                <a:spcPts val="395"/>
              </a:spcBef>
              <a:buAutoNum type="arabicPeriod"/>
              <a:tabLst>
                <a:tab pos="159385" algn="l"/>
              </a:tabLst>
            </a:pPr>
            <a:r>
              <a:rPr sz="700" dirty="0">
                <a:latin typeface="Arial"/>
                <a:cs typeface="Arial"/>
              </a:rPr>
              <a:t>Included with Supplemental Life Insurance. Will Preparation is offered by MetLife Legal Plans, Inc., Cleveland, Ohio. In certain states, legal services 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benefits </a:t>
            </a:r>
            <a:r>
              <a:rPr sz="700" spc="-5" dirty="0">
                <a:latin typeface="Arial"/>
                <a:cs typeface="Arial"/>
              </a:rPr>
              <a:t>are provided </a:t>
            </a:r>
            <a:r>
              <a:rPr sz="700" dirty="0">
                <a:latin typeface="Arial"/>
                <a:cs typeface="Arial"/>
              </a:rPr>
              <a:t>through insurance </a:t>
            </a:r>
            <a:r>
              <a:rPr sz="700" spc="-5" dirty="0">
                <a:latin typeface="Arial"/>
                <a:cs typeface="Arial"/>
              </a:rPr>
              <a:t>coverage </a:t>
            </a:r>
            <a:r>
              <a:rPr sz="700" dirty="0">
                <a:latin typeface="Arial"/>
                <a:cs typeface="Arial"/>
              </a:rPr>
              <a:t>underwritten by Metropolitan Property and Casualty </a:t>
            </a:r>
            <a:r>
              <a:rPr sz="700" spc="-5" dirty="0">
                <a:latin typeface="Arial"/>
                <a:cs typeface="Arial"/>
              </a:rPr>
              <a:t>Insurance Company and </a:t>
            </a:r>
            <a:r>
              <a:rPr sz="700" dirty="0">
                <a:latin typeface="Arial"/>
                <a:cs typeface="Arial"/>
              </a:rPr>
              <a:t>Affiliates, Warwick, 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Rhode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Island.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For New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York sitused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cases,</a:t>
            </a:r>
            <a:r>
              <a:rPr sz="700" spc="-1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the Will</a:t>
            </a:r>
            <a:r>
              <a:rPr sz="700" spc="-2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Preparation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service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is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an expanded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offering that includes office</a:t>
            </a:r>
            <a:r>
              <a:rPr sz="700" spc="-1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consultations and telephone</a:t>
            </a:r>
            <a:r>
              <a:rPr sz="700" spc="-1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advice </a:t>
            </a:r>
            <a:r>
              <a:rPr sz="700" spc="-18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for certain other legal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matters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beyond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Will</a:t>
            </a:r>
            <a:r>
              <a:rPr sz="700" spc="-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Preparation.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Tax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Planning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and preparation </a:t>
            </a:r>
            <a:r>
              <a:rPr sz="700" dirty="0">
                <a:latin typeface="Arial"/>
                <a:cs typeface="Arial"/>
              </a:rPr>
              <a:t>of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Living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Trusts are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not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covered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by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the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Will</a:t>
            </a:r>
            <a:r>
              <a:rPr sz="700" spc="1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Preparation</a:t>
            </a:r>
            <a:r>
              <a:rPr sz="700" spc="-1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Service.</a:t>
            </a:r>
          </a:p>
          <a:p>
            <a:pPr marL="158115" marR="259079" indent="-146050">
              <a:lnSpc>
                <a:spcPct val="119300"/>
              </a:lnSpc>
              <a:spcBef>
                <a:spcPts val="395"/>
              </a:spcBef>
              <a:buAutoNum type="arabicPeriod"/>
              <a:tabLst>
                <a:tab pos="159385" algn="l"/>
              </a:tabLst>
            </a:pPr>
            <a:r>
              <a:rPr sz="700" dirty="0">
                <a:latin typeface="Arial"/>
                <a:cs typeface="Arial"/>
              </a:rPr>
              <a:t>MetLife administers the Transition Solutions</a:t>
            </a:r>
            <a:r>
              <a:rPr lang="en-US" sz="70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program, but has arranged to have specially-trained third party </a:t>
            </a:r>
            <a:r>
              <a:rPr sz="700" spc="-18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financial </a:t>
            </a:r>
            <a:r>
              <a:rPr lang="en-US" sz="700" dirty="0">
                <a:latin typeface="Arial"/>
                <a:cs typeface="Arial"/>
              </a:rPr>
              <a:t>pro</a:t>
            </a:r>
            <a:r>
              <a:rPr sz="700" dirty="0">
                <a:latin typeface="Arial"/>
                <a:cs typeface="Arial"/>
              </a:rPr>
              <a:t>fessionals offer financial education and, upon request, provide </a:t>
            </a:r>
            <a:r>
              <a:rPr sz="700" spc="-5" dirty="0">
                <a:latin typeface="Arial"/>
                <a:cs typeface="Arial"/>
              </a:rPr>
              <a:t>personal </a:t>
            </a:r>
            <a:r>
              <a:rPr sz="700" dirty="0">
                <a:latin typeface="Arial"/>
                <a:cs typeface="Arial"/>
              </a:rPr>
              <a:t>guidance to employees and former employees of companies providing</a:t>
            </a:r>
            <a:r>
              <a:rPr sz="700" spc="-1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this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program</a:t>
            </a:r>
            <a:r>
              <a:rPr lang="en-US" sz="70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through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MetLife.</a:t>
            </a:r>
          </a:p>
          <a:p>
            <a:pPr marL="158115" marR="15875" indent="-146050">
              <a:lnSpc>
                <a:spcPct val="119100"/>
              </a:lnSpc>
              <a:spcBef>
                <a:spcPts val="395"/>
              </a:spcBef>
              <a:buAutoNum type="arabicPeriod"/>
              <a:tabLst>
                <a:tab pos="159385" algn="l"/>
              </a:tabLst>
            </a:pPr>
            <a:r>
              <a:rPr sz="700" dirty="0">
                <a:latin typeface="Arial"/>
                <a:cs typeface="Arial"/>
              </a:rPr>
              <a:t>Grief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Counseling</a:t>
            </a:r>
            <a:r>
              <a:rPr sz="7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and</a:t>
            </a:r>
            <a:r>
              <a:rPr sz="700" spc="1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Funeral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Assistance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services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are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provided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through</a:t>
            </a:r>
            <a:r>
              <a:rPr sz="700" spc="1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an</a:t>
            </a:r>
            <a:r>
              <a:rPr sz="700" spc="1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agreement</a:t>
            </a:r>
            <a:r>
              <a:rPr sz="700" spc="1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with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LifeWorks.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US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Inc.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LifeWorks is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not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an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affiliate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of</a:t>
            </a:r>
            <a:r>
              <a:rPr sz="700" spc="1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MetLife, 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and the services LifeWorks provides </a:t>
            </a:r>
            <a:r>
              <a:rPr sz="700" spc="-5" dirty="0">
                <a:latin typeface="Arial"/>
                <a:cs typeface="Arial"/>
              </a:rPr>
              <a:t>are </a:t>
            </a:r>
            <a:r>
              <a:rPr sz="700" dirty="0">
                <a:latin typeface="Arial"/>
                <a:cs typeface="Arial"/>
              </a:rPr>
              <a:t>separate </a:t>
            </a:r>
            <a:r>
              <a:rPr sz="700" spc="-5" dirty="0">
                <a:latin typeface="Arial"/>
                <a:cs typeface="Arial"/>
              </a:rPr>
              <a:t>and apart </a:t>
            </a:r>
            <a:r>
              <a:rPr sz="700" dirty="0">
                <a:latin typeface="Arial"/>
                <a:cs typeface="Arial"/>
              </a:rPr>
              <a:t>from the </a:t>
            </a:r>
            <a:r>
              <a:rPr sz="700" spc="-5" dirty="0">
                <a:latin typeface="Arial"/>
                <a:cs typeface="Arial"/>
              </a:rPr>
              <a:t>insurance provided </a:t>
            </a:r>
            <a:r>
              <a:rPr sz="700" dirty="0">
                <a:latin typeface="Arial"/>
                <a:cs typeface="Arial"/>
              </a:rPr>
              <a:t>by MetLife. LifeWorks has a nationwide network of over 30,000 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counselors. Counselors have master’s or doctoral degrees and are licensed professionals. The Grief Counseling program does not provide support for 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issues such as: domestic issues, parenting issues, or marital/relationship issues (other than a finalized divorce). For such issues, members should inquire </a:t>
            </a:r>
            <a:r>
              <a:rPr sz="700" spc="-18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with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their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human</a:t>
            </a:r>
            <a:r>
              <a:rPr sz="700" spc="1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resources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department</a:t>
            </a:r>
            <a:r>
              <a:rPr sz="700" spc="1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about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available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company</a:t>
            </a:r>
            <a:r>
              <a:rPr sz="700" spc="1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resources.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This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program</a:t>
            </a:r>
            <a:r>
              <a:rPr sz="700" spc="2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is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available</a:t>
            </a:r>
            <a:r>
              <a:rPr sz="700" spc="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to insureds, their</a:t>
            </a:r>
            <a:r>
              <a:rPr sz="700" spc="1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dependents and</a:t>
            </a:r>
            <a:r>
              <a:rPr sz="700" spc="1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beneficiaries </a:t>
            </a:r>
            <a:r>
              <a:rPr sz="700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who have </a:t>
            </a:r>
            <a:r>
              <a:rPr sz="700" dirty="0">
                <a:latin typeface="Arial"/>
                <a:cs typeface="Arial"/>
              </a:rPr>
              <a:t>received a serious medical diagnosis </a:t>
            </a:r>
            <a:r>
              <a:rPr sz="700" spc="-5" dirty="0">
                <a:latin typeface="Arial"/>
                <a:cs typeface="Arial"/>
              </a:rPr>
              <a:t>or </a:t>
            </a:r>
            <a:r>
              <a:rPr sz="700" dirty="0">
                <a:latin typeface="Arial"/>
                <a:cs typeface="Arial"/>
              </a:rPr>
              <a:t>suffered a loss. Events that may result in a loss are not covered </a:t>
            </a:r>
            <a:r>
              <a:rPr sz="700" spc="-5" dirty="0">
                <a:latin typeface="Arial"/>
                <a:cs typeface="Arial"/>
              </a:rPr>
              <a:t>under </a:t>
            </a:r>
            <a:r>
              <a:rPr sz="700" dirty="0">
                <a:latin typeface="Arial"/>
                <a:cs typeface="Arial"/>
              </a:rPr>
              <a:t>this </a:t>
            </a:r>
            <a:r>
              <a:rPr sz="700" spc="-5" dirty="0">
                <a:latin typeface="Arial"/>
                <a:cs typeface="Arial"/>
              </a:rPr>
              <a:t>program </a:t>
            </a:r>
            <a:r>
              <a:rPr sz="700" dirty="0">
                <a:latin typeface="Arial"/>
                <a:cs typeface="Arial"/>
              </a:rPr>
              <a:t>unless and until 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such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loss</a:t>
            </a:r>
            <a:r>
              <a:rPr sz="700" spc="-1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has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occurred.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[Services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are not available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in</a:t>
            </a:r>
            <a:r>
              <a:rPr sz="700" spc="-5" dirty="0">
                <a:latin typeface="Arial"/>
                <a:cs typeface="Arial"/>
              </a:rPr>
              <a:t> all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jurisdictions </a:t>
            </a:r>
            <a:r>
              <a:rPr sz="700" spc="-5" dirty="0">
                <a:latin typeface="Arial"/>
                <a:cs typeface="Arial"/>
              </a:rPr>
              <a:t>and are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subject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to regulatory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approval. Not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available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on</a:t>
            </a:r>
            <a:r>
              <a:rPr sz="700" spc="-1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all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policy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forms.</a:t>
            </a: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AutoNum type="arabicPeriod"/>
            </a:pPr>
            <a:endParaRPr sz="850" dirty="0">
              <a:latin typeface="Arial"/>
              <a:cs typeface="Arial"/>
            </a:endParaRPr>
          </a:p>
          <a:p>
            <a:pPr marL="169863" marR="10160" indent="-169863">
              <a:lnSpc>
                <a:spcPct val="119100"/>
              </a:lnSpc>
            </a:pPr>
            <a:r>
              <a:rPr lang="en-US" sz="700" dirty="0">
                <a:latin typeface="Arial"/>
                <a:cs typeface="Arial"/>
              </a:rPr>
              <a:t>5.    Included with Supplemental Life Insurance. MetLife Estate Resolution Services are offered by MetLife Legal Plans, Inc., Cleveland, Ohio. In certain </a:t>
            </a:r>
            <a:r>
              <a:rPr lang="en-US" sz="700" spc="5" dirty="0">
                <a:latin typeface="Arial"/>
                <a:cs typeface="Arial"/>
              </a:rPr>
              <a:t> </a:t>
            </a:r>
            <a:r>
              <a:rPr lang="en-US" sz="700" dirty="0">
                <a:latin typeface="Arial"/>
                <a:cs typeface="Arial"/>
              </a:rPr>
              <a:t>states, legal services benefits are provided through insurance coverage underwritten by Metropolitan Property and Casualty Insurance Company and </a:t>
            </a:r>
            <a:r>
              <a:rPr lang="en-US" sz="700" spc="5" dirty="0">
                <a:latin typeface="Arial"/>
                <a:cs typeface="Arial"/>
              </a:rPr>
              <a:t> </a:t>
            </a:r>
            <a:r>
              <a:rPr lang="en-US" sz="700" dirty="0">
                <a:latin typeface="Arial"/>
                <a:cs typeface="Arial"/>
              </a:rPr>
              <a:t>Affiliates, Warwick, Rhode Island. Certain services are not covered by Estate Resolution Services, including matters in which there is a conflict of interest </a:t>
            </a:r>
            <a:r>
              <a:rPr lang="en-US" sz="700" spc="5" dirty="0">
                <a:latin typeface="Arial"/>
                <a:cs typeface="Arial"/>
              </a:rPr>
              <a:t> </a:t>
            </a:r>
            <a:r>
              <a:rPr lang="en-US" sz="700" dirty="0">
                <a:latin typeface="Arial"/>
                <a:cs typeface="Arial"/>
              </a:rPr>
              <a:t>between the executor </a:t>
            </a:r>
            <a:r>
              <a:rPr lang="en-US" sz="700" spc="-5" dirty="0">
                <a:latin typeface="Arial"/>
                <a:cs typeface="Arial"/>
              </a:rPr>
              <a:t>and any </a:t>
            </a:r>
            <a:r>
              <a:rPr lang="en-US" sz="700" dirty="0">
                <a:latin typeface="Arial"/>
                <a:cs typeface="Arial"/>
              </a:rPr>
              <a:t>beneficiary or heir and the estate; any disputes with the </a:t>
            </a:r>
            <a:r>
              <a:rPr lang="en-US" sz="700" spc="-5" dirty="0">
                <a:latin typeface="Arial"/>
                <a:cs typeface="Arial"/>
              </a:rPr>
              <a:t>group </a:t>
            </a:r>
            <a:r>
              <a:rPr lang="en-US" sz="700" dirty="0">
                <a:latin typeface="Arial"/>
                <a:cs typeface="Arial"/>
              </a:rPr>
              <a:t>policyholder, MetLife and/or any of its affiliates; any disputes </a:t>
            </a:r>
            <a:r>
              <a:rPr lang="en-US" sz="700" spc="-180" dirty="0">
                <a:latin typeface="Arial"/>
                <a:cs typeface="Arial"/>
              </a:rPr>
              <a:t> </a:t>
            </a:r>
            <a:r>
              <a:rPr lang="en-US" sz="700" dirty="0">
                <a:latin typeface="Arial"/>
                <a:cs typeface="Arial"/>
              </a:rPr>
              <a:t>involving statutory benefits; will contests or litigation outside probate court; appeals; court costs, filing fees, recording fees, transcripts, witness fees, </a:t>
            </a:r>
            <a:r>
              <a:rPr lang="en-US" sz="700" spc="5" dirty="0">
                <a:latin typeface="Arial"/>
                <a:cs typeface="Arial"/>
              </a:rPr>
              <a:t> </a:t>
            </a:r>
            <a:r>
              <a:rPr lang="en-US" sz="700" dirty="0">
                <a:latin typeface="Arial"/>
                <a:cs typeface="Arial"/>
              </a:rPr>
              <a:t>expenses</a:t>
            </a:r>
            <a:r>
              <a:rPr lang="en-US" sz="700" spc="-15" dirty="0">
                <a:latin typeface="Arial"/>
                <a:cs typeface="Arial"/>
              </a:rPr>
              <a:t> </a:t>
            </a:r>
            <a:r>
              <a:rPr lang="en-US" sz="700" dirty="0">
                <a:latin typeface="Arial"/>
                <a:cs typeface="Arial"/>
              </a:rPr>
              <a:t>to a third</a:t>
            </a:r>
            <a:r>
              <a:rPr lang="en-US" sz="700" spc="-5" dirty="0">
                <a:latin typeface="Arial"/>
                <a:cs typeface="Arial"/>
              </a:rPr>
              <a:t> </a:t>
            </a:r>
            <a:r>
              <a:rPr lang="en-US" sz="700" dirty="0">
                <a:latin typeface="Arial"/>
                <a:cs typeface="Arial"/>
              </a:rPr>
              <a:t>party,</a:t>
            </a:r>
            <a:r>
              <a:rPr lang="en-US" sz="700" spc="15" dirty="0">
                <a:latin typeface="Arial"/>
                <a:cs typeface="Arial"/>
              </a:rPr>
              <a:t> </a:t>
            </a:r>
            <a:r>
              <a:rPr lang="en-US" sz="700" dirty="0">
                <a:latin typeface="Arial"/>
                <a:cs typeface="Arial"/>
              </a:rPr>
              <a:t>judgments</a:t>
            </a:r>
            <a:r>
              <a:rPr lang="en-US" sz="700" spc="-15" dirty="0">
                <a:latin typeface="Arial"/>
                <a:cs typeface="Arial"/>
              </a:rPr>
              <a:t> </a:t>
            </a:r>
            <a:r>
              <a:rPr lang="en-US" sz="700" dirty="0">
                <a:latin typeface="Arial"/>
                <a:cs typeface="Arial"/>
              </a:rPr>
              <a:t>or</a:t>
            </a:r>
            <a:r>
              <a:rPr lang="en-US" sz="700" spc="5" dirty="0">
                <a:latin typeface="Arial"/>
                <a:cs typeface="Arial"/>
              </a:rPr>
              <a:t> </a:t>
            </a:r>
            <a:r>
              <a:rPr lang="en-US" sz="700" dirty="0">
                <a:latin typeface="Arial"/>
                <a:cs typeface="Arial"/>
              </a:rPr>
              <a:t>fines;</a:t>
            </a:r>
            <a:r>
              <a:rPr lang="en-US" sz="700" spc="-10" dirty="0">
                <a:latin typeface="Arial"/>
                <a:cs typeface="Arial"/>
              </a:rPr>
              <a:t> </a:t>
            </a:r>
            <a:r>
              <a:rPr lang="en-US" sz="700" dirty="0">
                <a:latin typeface="Arial"/>
                <a:cs typeface="Arial"/>
              </a:rPr>
              <a:t>and</a:t>
            </a:r>
            <a:r>
              <a:rPr lang="en-US" sz="700" spc="-5" dirty="0">
                <a:latin typeface="Arial"/>
                <a:cs typeface="Arial"/>
              </a:rPr>
              <a:t> </a:t>
            </a:r>
            <a:r>
              <a:rPr lang="en-US" sz="700" dirty="0">
                <a:latin typeface="Arial"/>
                <a:cs typeface="Arial"/>
              </a:rPr>
              <a:t>frivolous</a:t>
            </a:r>
            <a:r>
              <a:rPr lang="en-US" sz="700" spc="-5" dirty="0">
                <a:latin typeface="Arial"/>
                <a:cs typeface="Arial"/>
              </a:rPr>
              <a:t> </a:t>
            </a:r>
            <a:r>
              <a:rPr lang="en-US" sz="700" dirty="0">
                <a:latin typeface="Arial"/>
                <a:cs typeface="Arial"/>
              </a:rPr>
              <a:t>or</a:t>
            </a:r>
            <a:r>
              <a:rPr lang="en-US" sz="700" spc="5" dirty="0">
                <a:latin typeface="Arial"/>
                <a:cs typeface="Arial"/>
              </a:rPr>
              <a:t> </a:t>
            </a:r>
            <a:r>
              <a:rPr lang="en-US" sz="700" dirty="0">
                <a:latin typeface="Arial"/>
                <a:cs typeface="Arial"/>
              </a:rPr>
              <a:t>unethical</a:t>
            </a:r>
            <a:r>
              <a:rPr lang="en-US" sz="700" spc="-5" dirty="0">
                <a:latin typeface="Arial"/>
                <a:cs typeface="Arial"/>
              </a:rPr>
              <a:t> </a:t>
            </a:r>
            <a:r>
              <a:rPr lang="en-US" sz="700" dirty="0">
                <a:latin typeface="Arial"/>
                <a:cs typeface="Arial"/>
              </a:rPr>
              <a:t>matters.</a:t>
            </a:r>
          </a:p>
          <a:p>
            <a:pPr marL="158115" marR="59055" indent="-146050">
              <a:lnSpc>
                <a:spcPct val="119000"/>
              </a:lnSpc>
              <a:spcBef>
                <a:spcPts val="400"/>
              </a:spcBef>
              <a:buAutoNum type="arabicPeriod" startAt="9"/>
              <a:tabLst>
                <a:tab pos="159385" algn="l"/>
              </a:tabLst>
            </a:pPr>
            <a:r>
              <a:rPr sz="700" dirty="0">
                <a:latin typeface="Arial"/>
                <a:cs typeface="Arial"/>
              </a:rPr>
              <a:t>Subject to state law, and/or group policyholder direction, the Total Control Account </a:t>
            </a:r>
            <a:r>
              <a:rPr sz="700" spc="-5" dirty="0">
                <a:latin typeface="Arial"/>
                <a:cs typeface="Arial"/>
              </a:rPr>
              <a:t>(TCA) is provided </a:t>
            </a:r>
            <a:r>
              <a:rPr sz="700" dirty="0">
                <a:latin typeface="Arial"/>
                <a:cs typeface="Arial"/>
              </a:rPr>
              <a:t>for </a:t>
            </a:r>
            <a:r>
              <a:rPr sz="700" spc="-5" dirty="0">
                <a:latin typeface="Arial"/>
                <a:cs typeface="Arial"/>
              </a:rPr>
              <a:t>all Life and AD&amp;D </a:t>
            </a:r>
            <a:r>
              <a:rPr sz="700" dirty="0">
                <a:latin typeface="Arial"/>
                <a:cs typeface="Arial"/>
              </a:rPr>
              <a:t>benefits of $5,000 or more. 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spc="-5" dirty="0">
                <a:latin typeface="Arial"/>
                <a:cs typeface="Arial"/>
              </a:rPr>
              <a:t>The TCA is not insured by the Federal Deposit </a:t>
            </a:r>
            <a:r>
              <a:rPr sz="700" dirty="0">
                <a:latin typeface="Arial"/>
                <a:cs typeface="Arial"/>
              </a:rPr>
              <a:t>Insurance Corporation or any government agency. The assets backing TCA are maintained in MetLife’s 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general account and are subject to MetLife’s creditors.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MetLife bears the investment risk of the assets backing the TCAs and expects to receive a profit. </a:t>
            </a:r>
            <a:r>
              <a:rPr sz="700" spc="-18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Regardless of the investment experience of such assets, the interest credited to Total Control Accounts will never fall below the guaranteed minimum 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rate.</a:t>
            </a:r>
            <a:r>
              <a:rPr sz="700" spc="-1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Guarantees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are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subject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to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the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financial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strength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and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claims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paying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ability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of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MetLife.</a:t>
            </a:r>
          </a:p>
        </p:txBody>
      </p:sp>
      <p:sp>
        <p:nvSpPr>
          <p:cNvPr id="3" name="object 3"/>
          <p:cNvSpPr/>
          <p:nvPr/>
        </p:nvSpPr>
        <p:spPr>
          <a:xfrm>
            <a:off x="856488" y="8194293"/>
            <a:ext cx="6072505" cy="9525"/>
          </a:xfrm>
          <a:custGeom>
            <a:avLst/>
            <a:gdLst/>
            <a:ahLst/>
            <a:cxnLst/>
            <a:rect l="l" t="t" r="r" b="b"/>
            <a:pathLst>
              <a:path w="6072505" h="9525">
                <a:moveTo>
                  <a:pt x="6072377" y="0"/>
                </a:moveTo>
                <a:lnTo>
                  <a:pt x="0" y="0"/>
                </a:lnTo>
                <a:lnTo>
                  <a:pt x="0" y="9143"/>
                </a:lnTo>
                <a:lnTo>
                  <a:pt x="6072377" y="9143"/>
                </a:lnTo>
                <a:lnTo>
                  <a:pt x="6072377" y="0"/>
                </a:lnTo>
                <a:close/>
              </a:path>
            </a:pathLst>
          </a:custGeom>
          <a:solidFill>
            <a:srgbClr val="AEB0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286255" y="9081516"/>
            <a:ext cx="955675" cy="207010"/>
          </a:xfrm>
          <a:custGeom>
            <a:avLst/>
            <a:gdLst/>
            <a:ahLst/>
            <a:cxnLst/>
            <a:rect l="l" t="t" r="r" b="b"/>
            <a:pathLst>
              <a:path w="955675" h="207009">
                <a:moveTo>
                  <a:pt x="887730" y="58673"/>
                </a:moveTo>
                <a:lnTo>
                  <a:pt x="845820" y="71532"/>
                </a:lnTo>
                <a:lnTo>
                  <a:pt x="822198" y="103631"/>
                </a:lnTo>
                <a:lnTo>
                  <a:pt x="816864" y="131825"/>
                </a:lnTo>
                <a:lnTo>
                  <a:pt x="817268" y="139684"/>
                </a:lnTo>
                <a:lnTo>
                  <a:pt x="832270" y="180296"/>
                </a:lnTo>
                <a:lnTo>
                  <a:pt x="868203" y="202846"/>
                </a:lnTo>
                <a:lnTo>
                  <a:pt x="893064" y="205739"/>
                </a:lnTo>
                <a:lnTo>
                  <a:pt x="901446" y="205739"/>
                </a:lnTo>
                <a:lnTo>
                  <a:pt x="909066" y="204977"/>
                </a:lnTo>
                <a:lnTo>
                  <a:pt x="922782" y="201929"/>
                </a:lnTo>
                <a:lnTo>
                  <a:pt x="928116" y="199643"/>
                </a:lnTo>
                <a:lnTo>
                  <a:pt x="934212" y="198119"/>
                </a:lnTo>
                <a:lnTo>
                  <a:pt x="938784" y="195071"/>
                </a:lnTo>
                <a:lnTo>
                  <a:pt x="942594" y="192785"/>
                </a:lnTo>
                <a:lnTo>
                  <a:pt x="945642" y="190499"/>
                </a:lnTo>
                <a:lnTo>
                  <a:pt x="949452" y="188213"/>
                </a:lnTo>
                <a:lnTo>
                  <a:pt x="951738" y="186689"/>
                </a:lnTo>
                <a:lnTo>
                  <a:pt x="953262" y="185927"/>
                </a:lnTo>
                <a:lnTo>
                  <a:pt x="944749" y="172973"/>
                </a:lnTo>
                <a:lnTo>
                  <a:pt x="894588" y="172973"/>
                </a:lnTo>
                <a:lnTo>
                  <a:pt x="886134" y="172414"/>
                </a:lnTo>
                <a:lnTo>
                  <a:pt x="858012" y="151637"/>
                </a:lnTo>
                <a:lnTo>
                  <a:pt x="858012" y="144779"/>
                </a:lnTo>
                <a:lnTo>
                  <a:pt x="955548" y="144779"/>
                </a:lnTo>
                <a:lnTo>
                  <a:pt x="955548" y="137921"/>
                </a:lnTo>
                <a:lnTo>
                  <a:pt x="955274" y="129063"/>
                </a:lnTo>
                <a:lnTo>
                  <a:pt x="954500" y="120776"/>
                </a:lnTo>
                <a:lnTo>
                  <a:pt x="953965" y="117347"/>
                </a:lnTo>
                <a:lnTo>
                  <a:pt x="858012" y="117347"/>
                </a:lnTo>
                <a:lnTo>
                  <a:pt x="858012" y="114299"/>
                </a:lnTo>
                <a:lnTo>
                  <a:pt x="858774" y="111251"/>
                </a:lnTo>
                <a:lnTo>
                  <a:pt x="860298" y="108203"/>
                </a:lnTo>
                <a:lnTo>
                  <a:pt x="861060" y="105917"/>
                </a:lnTo>
                <a:lnTo>
                  <a:pt x="863346" y="102869"/>
                </a:lnTo>
                <a:lnTo>
                  <a:pt x="865632" y="100583"/>
                </a:lnTo>
                <a:lnTo>
                  <a:pt x="867918" y="97535"/>
                </a:lnTo>
                <a:lnTo>
                  <a:pt x="870966" y="96011"/>
                </a:lnTo>
                <a:lnTo>
                  <a:pt x="874776" y="94487"/>
                </a:lnTo>
                <a:lnTo>
                  <a:pt x="878586" y="91439"/>
                </a:lnTo>
                <a:lnTo>
                  <a:pt x="882396" y="90677"/>
                </a:lnTo>
                <a:lnTo>
                  <a:pt x="945232" y="90677"/>
                </a:lnTo>
                <a:lnTo>
                  <a:pt x="942629" y="86201"/>
                </a:lnTo>
                <a:lnTo>
                  <a:pt x="910554" y="62210"/>
                </a:lnTo>
                <a:lnTo>
                  <a:pt x="896004" y="59090"/>
                </a:lnTo>
                <a:lnTo>
                  <a:pt x="887730" y="58673"/>
                </a:lnTo>
                <a:close/>
              </a:path>
              <a:path w="955675" h="207009">
                <a:moveTo>
                  <a:pt x="776478" y="96773"/>
                </a:moveTo>
                <a:lnTo>
                  <a:pt x="734568" y="96773"/>
                </a:lnTo>
                <a:lnTo>
                  <a:pt x="734568" y="201167"/>
                </a:lnTo>
                <a:lnTo>
                  <a:pt x="776478" y="201167"/>
                </a:lnTo>
                <a:lnTo>
                  <a:pt x="776478" y="96773"/>
                </a:lnTo>
                <a:close/>
              </a:path>
              <a:path w="955675" h="207009">
                <a:moveTo>
                  <a:pt x="935736" y="159257"/>
                </a:moveTo>
                <a:lnTo>
                  <a:pt x="931926" y="161543"/>
                </a:lnTo>
                <a:lnTo>
                  <a:pt x="927354" y="164591"/>
                </a:lnTo>
                <a:lnTo>
                  <a:pt x="915054" y="170080"/>
                </a:lnTo>
                <a:lnTo>
                  <a:pt x="908970" y="171735"/>
                </a:lnTo>
                <a:lnTo>
                  <a:pt x="902172" y="172676"/>
                </a:lnTo>
                <a:lnTo>
                  <a:pt x="894588" y="172973"/>
                </a:lnTo>
                <a:lnTo>
                  <a:pt x="944749" y="172973"/>
                </a:lnTo>
                <a:lnTo>
                  <a:pt x="935736" y="159257"/>
                </a:lnTo>
                <a:close/>
              </a:path>
              <a:path w="955675" h="207009">
                <a:moveTo>
                  <a:pt x="945232" y="90677"/>
                </a:moveTo>
                <a:lnTo>
                  <a:pt x="893064" y="90677"/>
                </a:lnTo>
                <a:lnTo>
                  <a:pt x="896874" y="91439"/>
                </a:lnTo>
                <a:lnTo>
                  <a:pt x="900684" y="94487"/>
                </a:lnTo>
                <a:lnTo>
                  <a:pt x="906780" y="97535"/>
                </a:lnTo>
                <a:lnTo>
                  <a:pt x="909066" y="100583"/>
                </a:lnTo>
                <a:lnTo>
                  <a:pt x="911352" y="102869"/>
                </a:lnTo>
                <a:lnTo>
                  <a:pt x="912876" y="105917"/>
                </a:lnTo>
                <a:lnTo>
                  <a:pt x="914400" y="108203"/>
                </a:lnTo>
                <a:lnTo>
                  <a:pt x="915924" y="114299"/>
                </a:lnTo>
                <a:lnTo>
                  <a:pt x="915924" y="117347"/>
                </a:lnTo>
                <a:lnTo>
                  <a:pt x="953965" y="117347"/>
                </a:lnTo>
                <a:lnTo>
                  <a:pt x="953297" y="113061"/>
                </a:lnTo>
                <a:lnTo>
                  <a:pt x="951738" y="105917"/>
                </a:lnTo>
                <a:lnTo>
                  <a:pt x="949178" y="98774"/>
                </a:lnTo>
                <a:lnTo>
                  <a:pt x="946118" y="92201"/>
                </a:lnTo>
                <a:lnTo>
                  <a:pt x="945232" y="90677"/>
                </a:lnTo>
                <a:close/>
              </a:path>
              <a:path w="955675" h="207009">
                <a:moveTo>
                  <a:pt x="809244" y="63245"/>
                </a:moveTo>
                <a:lnTo>
                  <a:pt x="712470" y="63245"/>
                </a:lnTo>
                <a:lnTo>
                  <a:pt x="712470" y="96773"/>
                </a:lnTo>
                <a:lnTo>
                  <a:pt x="809244" y="96773"/>
                </a:lnTo>
                <a:lnTo>
                  <a:pt x="809244" y="63245"/>
                </a:lnTo>
                <a:close/>
              </a:path>
              <a:path w="955675" h="207009">
                <a:moveTo>
                  <a:pt x="798576" y="0"/>
                </a:moveTo>
                <a:lnTo>
                  <a:pt x="783336" y="0"/>
                </a:lnTo>
                <a:lnTo>
                  <a:pt x="776478" y="761"/>
                </a:lnTo>
                <a:lnTo>
                  <a:pt x="770382" y="3047"/>
                </a:lnTo>
                <a:lnTo>
                  <a:pt x="763524" y="5333"/>
                </a:lnTo>
                <a:lnTo>
                  <a:pt x="736092" y="38099"/>
                </a:lnTo>
                <a:lnTo>
                  <a:pt x="734568" y="45719"/>
                </a:lnTo>
                <a:lnTo>
                  <a:pt x="734568" y="63245"/>
                </a:lnTo>
                <a:lnTo>
                  <a:pt x="776478" y="63245"/>
                </a:lnTo>
                <a:lnTo>
                  <a:pt x="776478" y="48767"/>
                </a:lnTo>
                <a:lnTo>
                  <a:pt x="778002" y="43433"/>
                </a:lnTo>
                <a:lnTo>
                  <a:pt x="781812" y="39623"/>
                </a:lnTo>
                <a:lnTo>
                  <a:pt x="784860" y="35813"/>
                </a:lnTo>
                <a:lnTo>
                  <a:pt x="789432" y="34289"/>
                </a:lnTo>
                <a:lnTo>
                  <a:pt x="820107" y="34289"/>
                </a:lnTo>
                <a:lnTo>
                  <a:pt x="833628" y="13715"/>
                </a:lnTo>
                <a:lnTo>
                  <a:pt x="827532" y="8381"/>
                </a:lnTo>
                <a:lnTo>
                  <a:pt x="820674" y="5333"/>
                </a:lnTo>
                <a:lnTo>
                  <a:pt x="813054" y="3047"/>
                </a:lnTo>
                <a:lnTo>
                  <a:pt x="806196" y="761"/>
                </a:lnTo>
                <a:lnTo>
                  <a:pt x="798576" y="0"/>
                </a:lnTo>
                <a:close/>
              </a:path>
              <a:path w="955675" h="207009">
                <a:moveTo>
                  <a:pt x="820107" y="34289"/>
                </a:moveTo>
                <a:lnTo>
                  <a:pt x="800100" y="34289"/>
                </a:lnTo>
                <a:lnTo>
                  <a:pt x="803148" y="35051"/>
                </a:lnTo>
                <a:lnTo>
                  <a:pt x="806958" y="35813"/>
                </a:lnTo>
                <a:lnTo>
                  <a:pt x="816102" y="40385"/>
                </a:lnTo>
                <a:lnTo>
                  <a:pt x="820107" y="34289"/>
                </a:lnTo>
                <a:close/>
              </a:path>
              <a:path w="955675" h="207009">
                <a:moveTo>
                  <a:pt x="432816" y="96773"/>
                </a:moveTo>
                <a:lnTo>
                  <a:pt x="390144" y="96773"/>
                </a:lnTo>
                <a:lnTo>
                  <a:pt x="390144" y="156971"/>
                </a:lnTo>
                <a:lnTo>
                  <a:pt x="390906" y="165353"/>
                </a:lnTo>
                <a:lnTo>
                  <a:pt x="393954" y="172211"/>
                </a:lnTo>
                <a:lnTo>
                  <a:pt x="395478" y="179069"/>
                </a:lnTo>
                <a:lnTo>
                  <a:pt x="398526" y="185165"/>
                </a:lnTo>
                <a:lnTo>
                  <a:pt x="406146" y="194309"/>
                </a:lnTo>
                <a:lnTo>
                  <a:pt x="411480" y="199643"/>
                </a:lnTo>
                <a:lnTo>
                  <a:pt x="418338" y="201929"/>
                </a:lnTo>
                <a:lnTo>
                  <a:pt x="423338" y="203930"/>
                </a:lnTo>
                <a:lnTo>
                  <a:pt x="429196" y="205358"/>
                </a:lnTo>
                <a:lnTo>
                  <a:pt x="435911" y="206216"/>
                </a:lnTo>
                <a:lnTo>
                  <a:pt x="443484" y="206501"/>
                </a:lnTo>
                <a:lnTo>
                  <a:pt x="454652" y="205489"/>
                </a:lnTo>
                <a:lnTo>
                  <a:pt x="465391" y="202406"/>
                </a:lnTo>
                <a:lnTo>
                  <a:pt x="475845" y="197179"/>
                </a:lnTo>
                <a:lnTo>
                  <a:pt x="486156" y="189737"/>
                </a:lnTo>
                <a:lnTo>
                  <a:pt x="473409" y="171449"/>
                </a:lnTo>
                <a:lnTo>
                  <a:pt x="444246" y="171449"/>
                </a:lnTo>
                <a:lnTo>
                  <a:pt x="439674" y="169925"/>
                </a:lnTo>
                <a:lnTo>
                  <a:pt x="437388" y="166115"/>
                </a:lnTo>
                <a:lnTo>
                  <a:pt x="433578" y="163067"/>
                </a:lnTo>
                <a:lnTo>
                  <a:pt x="432816" y="156971"/>
                </a:lnTo>
                <a:lnTo>
                  <a:pt x="432816" y="96773"/>
                </a:lnTo>
                <a:close/>
              </a:path>
              <a:path w="955675" h="207009">
                <a:moveTo>
                  <a:pt x="468630" y="164591"/>
                </a:moveTo>
                <a:lnTo>
                  <a:pt x="466344" y="166877"/>
                </a:lnTo>
                <a:lnTo>
                  <a:pt x="457200" y="171449"/>
                </a:lnTo>
                <a:lnTo>
                  <a:pt x="473409" y="171449"/>
                </a:lnTo>
                <a:lnTo>
                  <a:pt x="468630" y="164591"/>
                </a:lnTo>
                <a:close/>
              </a:path>
              <a:path w="955675" h="207009">
                <a:moveTo>
                  <a:pt x="467868" y="63245"/>
                </a:moveTo>
                <a:lnTo>
                  <a:pt x="368808" y="63245"/>
                </a:lnTo>
                <a:lnTo>
                  <a:pt x="368808" y="96773"/>
                </a:lnTo>
                <a:lnTo>
                  <a:pt x="467868" y="96773"/>
                </a:lnTo>
                <a:lnTo>
                  <a:pt x="467868" y="63245"/>
                </a:lnTo>
                <a:close/>
              </a:path>
              <a:path w="955675" h="207009">
                <a:moveTo>
                  <a:pt x="432816" y="26669"/>
                </a:moveTo>
                <a:lnTo>
                  <a:pt x="390144" y="26669"/>
                </a:lnTo>
                <a:lnTo>
                  <a:pt x="390144" y="63245"/>
                </a:lnTo>
                <a:lnTo>
                  <a:pt x="432816" y="63245"/>
                </a:lnTo>
                <a:lnTo>
                  <a:pt x="432816" y="26669"/>
                </a:lnTo>
                <a:close/>
              </a:path>
              <a:path w="955675" h="207009">
                <a:moveTo>
                  <a:pt x="691134" y="63245"/>
                </a:moveTo>
                <a:lnTo>
                  <a:pt x="648462" y="63245"/>
                </a:lnTo>
                <a:lnTo>
                  <a:pt x="648462" y="201167"/>
                </a:lnTo>
                <a:lnTo>
                  <a:pt x="691134" y="201167"/>
                </a:lnTo>
                <a:lnTo>
                  <a:pt x="691134" y="63245"/>
                </a:lnTo>
                <a:close/>
              </a:path>
              <a:path w="955675" h="207009">
                <a:moveTo>
                  <a:pt x="546354" y="4571"/>
                </a:moveTo>
                <a:lnTo>
                  <a:pt x="502158" y="4571"/>
                </a:lnTo>
                <a:lnTo>
                  <a:pt x="502158" y="201167"/>
                </a:lnTo>
                <a:lnTo>
                  <a:pt x="630174" y="201167"/>
                </a:lnTo>
                <a:lnTo>
                  <a:pt x="630174" y="165353"/>
                </a:lnTo>
                <a:lnTo>
                  <a:pt x="546354" y="165353"/>
                </a:lnTo>
                <a:lnTo>
                  <a:pt x="546354" y="4571"/>
                </a:lnTo>
                <a:close/>
              </a:path>
              <a:path w="955675" h="207009">
                <a:moveTo>
                  <a:pt x="291084" y="58673"/>
                </a:moveTo>
                <a:lnTo>
                  <a:pt x="248792" y="71532"/>
                </a:lnTo>
                <a:lnTo>
                  <a:pt x="225552" y="103631"/>
                </a:lnTo>
                <a:lnTo>
                  <a:pt x="220218" y="131825"/>
                </a:lnTo>
                <a:lnTo>
                  <a:pt x="220622" y="139684"/>
                </a:lnTo>
                <a:lnTo>
                  <a:pt x="235624" y="180296"/>
                </a:lnTo>
                <a:lnTo>
                  <a:pt x="271545" y="202846"/>
                </a:lnTo>
                <a:lnTo>
                  <a:pt x="295656" y="205739"/>
                </a:lnTo>
                <a:lnTo>
                  <a:pt x="304800" y="205739"/>
                </a:lnTo>
                <a:lnTo>
                  <a:pt x="312420" y="204977"/>
                </a:lnTo>
                <a:lnTo>
                  <a:pt x="326136" y="201929"/>
                </a:lnTo>
                <a:lnTo>
                  <a:pt x="331470" y="199643"/>
                </a:lnTo>
                <a:lnTo>
                  <a:pt x="336804" y="198119"/>
                </a:lnTo>
                <a:lnTo>
                  <a:pt x="341376" y="195071"/>
                </a:lnTo>
                <a:lnTo>
                  <a:pt x="348996" y="190499"/>
                </a:lnTo>
                <a:lnTo>
                  <a:pt x="352044" y="188213"/>
                </a:lnTo>
                <a:lnTo>
                  <a:pt x="354330" y="186689"/>
                </a:lnTo>
                <a:lnTo>
                  <a:pt x="356616" y="185927"/>
                </a:lnTo>
                <a:lnTo>
                  <a:pt x="347733" y="172973"/>
                </a:lnTo>
                <a:lnTo>
                  <a:pt x="297180" y="172973"/>
                </a:lnTo>
                <a:lnTo>
                  <a:pt x="289167" y="172414"/>
                </a:lnTo>
                <a:lnTo>
                  <a:pt x="261366" y="151637"/>
                </a:lnTo>
                <a:lnTo>
                  <a:pt x="261366" y="144779"/>
                </a:lnTo>
                <a:lnTo>
                  <a:pt x="358902" y="144779"/>
                </a:lnTo>
                <a:lnTo>
                  <a:pt x="358902" y="137921"/>
                </a:lnTo>
                <a:lnTo>
                  <a:pt x="358628" y="129063"/>
                </a:lnTo>
                <a:lnTo>
                  <a:pt x="357854" y="120776"/>
                </a:lnTo>
                <a:lnTo>
                  <a:pt x="357319" y="117347"/>
                </a:lnTo>
                <a:lnTo>
                  <a:pt x="261366" y="117347"/>
                </a:lnTo>
                <a:lnTo>
                  <a:pt x="261366" y="114299"/>
                </a:lnTo>
                <a:lnTo>
                  <a:pt x="262128" y="111251"/>
                </a:lnTo>
                <a:lnTo>
                  <a:pt x="263652" y="108203"/>
                </a:lnTo>
                <a:lnTo>
                  <a:pt x="264414" y="105917"/>
                </a:lnTo>
                <a:lnTo>
                  <a:pt x="266700" y="102869"/>
                </a:lnTo>
                <a:lnTo>
                  <a:pt x="268986" y="100583"/>
                </a:lnTo>
                <a:lnTo>
                  <a:pt x="271272" y="97535"/>
                </a:lnTo>
                <a:lnTo>
                  <a:pt x="274320" y="96011"/>
                </a:lnTo>
                <a:lnTo>
                  <a:pt x="278130" y="94487"/>
                </a:lnTo>
                <a:lnTo>
                  <a:pt x="281178" y="91439"/>
                </a:lnTo>
                <a:lnTo>
                  <a:pt x="285750" y="90677"/>
                </a:lnTo>
                <a:lnTo>
                  <a:pt x="348433" y="90677"/>
                </a:lnTo>
                <a:lnTo>
                  <a:pt x="345662" y="86201"/>
                </a:lnTo>
                <a:lnTo>
                  <a:pt x="313908" y="62210"/>
                </a:lnTo>
                <a:lnTo>
                  <a:pt x="299358" y="59090"/>
                </a:lnTo>
                <a:lnTo>
                  <a:pt x="291084" y="58673"/>
                </a:lnTo>
                <a:close/>
              </a:path>
              <a:path w="955675" h="207009">
                <a:moveTo>
                  <a:pt x="338328" y="159257"/>
                </a:moveTo>
                <a:lnTo>
                  <a:pt x="297180" y="172973"/>
                </a:lnTo>
                <a:lnTo>
                  <a:pt x="347733" y="172973"/>
                </a:lnTo>
                <a:lnTo>
                  <a:pt x="338328" y="159257"/>
                </a:lnTo>
                <a:close/>
              </a:path>
              <a:path w="955675" h="207009">
                <a:moveTo>
                  <a:pt x="348433" y="90677"/>
                </a:moveTo>
                <a:lnTo>
                  <a:pt x="295656" y="90677"/>
                </a:lnTo>
                <a:lnTo>
                  <a:pt x="299466" y="91439"/>
                </a:lnTo>
                <a:lnTo>
                  <a:pt x="304038" y="94487"/>
                </a:lnTo>
                <a:lnTo>
                  <a:pt x="310134" y="97535"/>
                </a:lnTo>
                <a:lnTo>
                  <a:pt x="312420" y="100583"/>
                </a:lnTo>
                <a:lnTo>
                  <a:pt x="314706" y="102869"/>
                </a:lnTo>
                <a:lnTo>
                  <a:pt x="316230" y="105917"/>
                </a:lnTo>
                <a:lnTo>
                  <a:pt x="317754" y="108203"/>
                </a:lnTo>
                <a:lnTo>
                  <a:pt x="319278" y="114299"/>
                </a:lnTo>
                <a:lnTo>
                  <a:pt x="319278" y="117347"/>
                </a:lnTo>
                <a:lnTo>
                  <a:pt x="357319" y="117347"/>
                </a:lnTo>
                <a:lnTo>
                  <a:pt x="356651" y="113061"/>
                </a:lnTo>
                <a:lnTo>
                  <a:pt x="355092" y="105917"/>
                </a:lnTo>
                <a:lnTo>
                  <a:pt x="352520" y="98774"/>
                </a:lnTo>
                <a:lnTo>
                  <a:pt x="349377" y="92201"/>
                </a:lnTo>
                <a:lnTo>
                  <a:pt x="348433" y="90677"/>
                </a:lnTo>
                <a:close/>
              </a:path>
              <a:path w="955675" h="207009">
                <a:moveTo>
                  <a:pt x="50292" y="4571"/>
                </a:moveTo>
                <a:lnTo>
                  <a:pt x="8381" y="4571"/>
                </a:lnTo>
                <a:lnTo>
                  <a:pt x="0" y="201167"/>
                </a:lnTo>
                <a:lnTo>
                  <a:pt x="41909" y="201167"/>
                </a:lnTo>
                <a:lnTo>
                  <a:pt x="46482" y="73913"/>
                </a:lnTo>
                <a:lnTo>
                  <a:pt x="88373" y="73913"/>
                </a:lnTo>
                <a:lnTo>
                  <a:pt x="50292" y="4571"/>
                </a:lnTo>
                <a:close/>
              </a:path>
              <a:path w="955675" h="207009">
                <a:moveTo>
                  <a:pt x="196471" y="73151"/>
                </a:moveTo>
                <a:lnTo>
                  <a:pt x="152400" y="73151"/>
                </a:lnTo>
                <a:lnTo>
                  <a:pt x="157734" y="201167"/>
                </a:lnTo>
                <a:lnTo>
                  <a:pt x="201930" y="201167"/>
                </a:lnTo>
                <a:lnTo>
                  <a:pt x="196471" y="73151"/>
                </a:lnTo>
                <a:close/>
              </a:path>
              <a:path w="955675" h="207009">
                <a:moveTo>
                  <a:pt x="88373" y="73913"/>
                </a:moveTo>
                <a:lnTo>
                  <a:pt x="46482" y="73913"/>
                </a:lnTo>
                <a:lnTo>
                  <a:pt x="89916" y="149351"/>
                </a:lnTo>
                <a:lnTo>
                  <a:pt x="112014" y="149351"/>
                </a:lnTo>
                <a:lnTo>
                  <a:pt x="139476" y="97535"/>
                </a:lnTo>
                <a:lnTo>
                  <a:pt x="101346" y="97535"/>
                </a:lnTo>
                <a:lnTo>
                  <a:pt x="88373" y="73913"/>
                </a:lnTo>
                <a:close/>
              </a:path>
              <a:path w="955675" h="207009">
                <a:moveTo>
                  <a:pt x="193548" y="4571"/>
                </a:moveTo>
                <a:lnTo>
                  <a:pt x="150876" y="4571"/>
                </a:lnTo>
                <a:lnTo>
                  <a:pt x="101346" y="97535"/>
                </a:lnTo>
                <a:lnTo>
                  <a:pt x="139476" y="97535"/>
                </a:lnTo>
                <a:lnTo>
                  <a:pt x="152400" y="73151"/>
                </a:lnTo>
                <a:lnTo>
                  <a:pt x="196471" y="73151"/>
                </a:lnTo>
                <a:lnTo>
                  <a:pt x="193548" y="4571"/>
                </a:lnTo>
                <a:close/>
              </a:path>
              <a:path w="955675" h="207009">
                <a:moveTo>
                  <a:pt x="669798" y="0"/>
                </a:moveTo>
                <a:lnTo>
                  <a:pt x="660642" y="1762"/>
                </a:lnTo>
                <a:lnTo>
                  <a:pt x="653129" y="6667"/>
                </a:lnTo>
                <a:lnTo>
                  <a:pt x="648045" y="14144"/>
                </a:lnTo>
                <a:lnTo>
                  <a:pt x="646176" y="23621"/>
                </a:lnTo>
                <a:lnTo>
                  <a:pt x="648045" y="32777"/>
                </a:lnTo>
                <a:lnTo>
                  <a:pt x="653129" y="40290"/>
                </a:lnTo>
                <a:lnTo>
                  <a:pt x="660642" y="45374"/>
                </a:lnTo>
                <a:lnTo>
                  <a:pt x="669798" y="47243"/>
                </a:lnTo>
                <a:lnTo>
                  <a:pt x="678953" y="45374"/>
                </a:lnTo>
                <a:lnTo>
                  <a:pt x="686466" y="40290"/>
                </a:lnTo>
                <a:lnTo>
                  <a:pt x="691550" y="32777"/>
                </a:lnTo>
                <a:lnTo>
                  <a:pt x="693420" y="23621"/>
                </a:lnTo>
                <a:lnTo>
                  <a:pt x="691657" y="14144"/>
                </a:lnTo>
                <a:lnTo>
                  <a:pt x="686752" y="6667"/>
                </a:lnTo>
                <a:lnTo>
                  <a:pt x="679275" y="1762"/>
                </a:lnTo>
                <a:lnTo>
                  <a:pt x="6697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865632" y="9033855"/>
            <a:ext cx="321945" cy="297180"/>
            <a:chOff x="865632" y="9033855"/>
            <a:chExt cx="321945" cy="297180"/>
          </a:xfrm>
        </p:grpSpPr>
        <p:sp>
          <p:nvSpPr>
            <p:cNvPr id="6" name="object 6"/>
            <p:cNvSpPr/>
            <p:nvPr/>
          </p:nvSpPr>
          <p:spPr>
            <a:xfrm>
              <a:off x="1025652" y="9033855"/>
              <a:ext cx="161925" cy="297180"/>
            </a:xfrm>
            <a:custGeom>
              <a:avLst/>
              <a:gdLst/>
              <a:ahLst/>
              <a:cxnLst/>
              <a:rect l="l" t="t" r="r" b="b"/>
              <a:pathLst>
                <a:path w="161925" h="297179">
                  <a:moveTo>
                    <a:pt x="149006" y="0"/>
                  </a:moveTo>
                  <a:lnTo>
                    <a:pt x="100405" y="14870"/>
                  </a:lnTo>
                  <a:lnTo>
                    <a:pt x="62579" y="36040"/>
                  </a:lnTo>
                  <a:lnTo>
                    <a:pt x="28896" y="63210"/>
                  </a:lnTo>
                  <a:lnTo>
                    <a:pt x="0" y="95666"/>
                  </a:lnTo>
                  <a:lnTo>
                    <a:pt x="22478" y="130397"/>
                  </a:lnTo>
                  <a:lnTo>
                    <a:pt x="39243" y="168913"/>
                  </a:lnTo>
                  <a:lnTo>
                    <a:pt x="49720" y="210431"/>
                  </a:lnTo>
                  <a:lnTo>
                    <a:pt x="53340" y="254162"/>
                  </a:lnTo>
                  <a:lnTo>
                    <a:pt x="53066" y="265009"/>
                  </a:lnTo>
                  <a:lnTo>
                    <a:pt x="52292" y="275784"/>
                  </a:lnTo>
                  <a:lnTo>
                    <a:pt x="51089" y="286416"/>
                  </a:lnTo>
                  <a:lnTo>
                    <a:pt x="49530" y="296834"/>
                  </a:lnTo>
                  <a:lnTo>
                    <a:pt x="153924" y="296834"/>
                  </a:lnTo>
                  <a:lnTo>
                    <a:pt x="161544" y="289976"/>
                  </a:lnTo>
                  <a:lnTo>
                    <a:pt x="161544" y="14894"/>
                  </a:lnTo>
                  <a:lnTo>
                    <a:pt x="159841" y="8024"/>
                  </a:lnTo>
                  <a:lnTo>
                    <a:pt x="155352" y="2797"/>
                  </a:lnTo>
                  <a:lnTo>
                    <a:pt x="149006" y="0"/>
                  </a:lnTo>
                  <a:close/>
                </a:path>
              </a:pathLst>
            </a:custGeom>
            <a:solidFill>
              <a:srgbClr val="97D3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65632" y="9033855"/>
              <a:ext cx="160020" cy="297180"/>
            </a:xfrm>
            <a:custGeom>
              <a:avLst/>
              <a:gdLst/>
              <a:ahLst/>
              <a:cxnLst/>
              <a:rect l="l" t="t" r="r" b="b"/>
              <a:pathLst>
                <a:path w="160019" h="297179">
                  <a:moveTo>
                    <a:pt x="11894" y="0"/>
                  </a:moveTo>
                  <a:lnTo>
                    <a:pt x="5810" y="2797"/>
                  </a:lnTo>
                  <a:lnTo>
                    <a:pt x="1583" y="8024"/>
                  </a:lnTo>
                  <a:lnTo>
                    <a:pt x="0" y="14894"/>
                  </a:lnTo>
                  <a:lnTo>
                    <a:pt x="0" y="289976"/>
                  </a:lnTo>
                  <a:lnTo>
                    <a:pt x="6858" y="296834"/>
                  </a:lnTo>
                  <a:lnTo>
                    <a:pt x="111252" y="296834"/>
                  </a:lnTo>
                  <a:lnTo>
                    <a:pt x="109692" y="286416"/>
                  </a:lnTo>
                  <a:lnTo>
                    <a:pt x="108489" y="275784"/>
                  </a:lnTo>
                  <a:lnTo>
                    <a:pt x="107715" y="265009"/>
                  </a:lnTo>
                  <a:lnTo>
                    <a:pt x="107442" y="254162"/>
                  </a:lnTo>
                  <a:lnTo>
                    <a:pt x="111049" y="210431"/>
                  </a:lnTo>
                  <a:lnTo>
                    <a:pt x="121443" y="168913"/>
                  </a:lnTo>
                  <a:lnTo>
                    <a:pt x="137981" y="130397"/>
                  </a:lnTo>
                  <a:lnTo>
                    <a:pt x="160020" y="95666"/>
                  </a:lnTo>
                  <a:lnTo>
                    <a:pt x="131564" y="63210"/>
                  </a:lnTo>
                  <a:lnTo>
                    <a:pt x="98107" y="36040"/>
                  </a:lnTo>
                  <a:lnTo>
                    <a:pt x="60364" y="14870"/>
                  </a:lnTo>
                  <a:lnTo>
                    <a:pt x="19050" y="416"/>
                  </a:lnTo>
                  <a:lnTo>
                    <a:pt x="11894" y="0"/>
                  </a:lnTo>
                  <a:close/>
                </a:path>
              </a:pathLst>
            </a:custGeom>
            <a:solidFill>
              <a:srgbClr val="1E92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73074" y="9129522"/>
              <a:ext cx="105918" cy="201168"/>
            </a:xfrm>
            <a:prstGeom prst="rect">
              <a:avLst/>
            </a:prstGeom>
          </p:spPr>
        </p:pic>
      </p:grpSp>
      <p:sp>
        <p:nvSpPr>
          <p:cNvPr id="9" name="object 9"/>
          <p:cNvSpPr txBox="1"/>
          <p:nvPr/>
        </p:nvSpPr>
        <p:spPr>
          <a:xfrm>
            <a:off x="871410" y="8232292"/>
            <a:ext cx="6069330" cy="1071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4615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latin typeface="Arial"/>
                <a:cs typeface="Arial"/>
              </a:rPr>
              <a:t>This summary provides an overview of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your plan’s benefits. These benefits are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subject to the terms and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conditions of the contract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between MetLife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and </a:t>
            </a:r>
            <a:r>
              <a:rPr sz="700" spc="-18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your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employer and are subject to each state’s laws and availability.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700">
              <a:latin typeface="Arial"/>
              <a:cs typeface="Arial"/>
            </a:endParaRPr>
          </a:p>
          <a:p>
            <a:pPr marL="12700" marR="184150">
              <a:lnSpc>
                <a:spcPct val="100000"/>
              </a:lnSpc>
              <a:spcBef>
                <a:spcPts val="5"/>
              </a:spcBef>
            </a:pPr>
            <a:r>
              <a:rPr sz="700" dirty="0">
                <a:latin typeface="Arial"/>
                <a:cs typeface="Arial"/>
              </a:rPr>
              <a:t>Nothing in these materials is intended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as advice for a particular situation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or individual. Like most group benefit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programs, benefit programs offered by </a:t>
            </a:r>
            <a:r>
              <a:rPr sz="700" spc="-180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MetLife and its affiliates contain certain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exclusions, exceptions, reductions, limitations, waiting periods,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and terms for keeping them in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force.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Please </a:t>
            </a:r>
            <a:r>
              <a:rPr sz="700" spc="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contact</a:t>
            </a:r>
            <a:r>
              <a:rPr sz="700" spc="-5" dirty="0">
                <a:latin typeface="Arial"/>
                <a:cs typeface="Arial"/>
              </a:rPr>
              <a:t> </a:t>
            </a:r>
            <a:r>
              <a:rPr sz="700" dirty="0">
                <a:latin typeface="Arial"/>
                <a:cs typeface="Arial"/>
              </a:rPr>
              <a:t>MetLife or your plan administrator for costs and complete details.</a:t>
            </a:r>
            <a:endParaRPr sz="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Arial"/>
              <a:cs typeface="Arial"/>
            </a:endParaRPr>
          </a:p>
          <a:p>
            <a:pPr marL="2213610">
              <a:lnSpc>
                <a:spcPct val="100000"/>
              </a:lnSpc>
            </a:pPr>
            <a:r>
              <a:rPr sz="800" b="1" spc="-10" dirty="0">
                <a:solidFill>
                  <a:srgbClr val="A7A8AA"/>
                </a:solidFill>
                <a:latin typeface="Arial"/>
                <a:cs typeface="Arial"/>
              </a:rPr>
              <a:t>Metropolitan</a:t>
            </a:r>
            <a:r>
              <a:rPr sz="800" b="1" spc="25" dirty="0">
                <a:solidFill>
                  <a:srgbClr val="A7A8AA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A7A8AA"/>
                </a:solidFill>
                <a:latin typeface="Arial"/>
                <a:cs typeface="Arial"/>
              </a:rPr>
              <a:t>Life</a:t>
            </a:r>
            <a:r>
              <a:rPr sz="800" b="1" spc="15" dirty="0">
                <a:solidFill>
                  <a:srgbClr val="A7A8AA"/>
                </a:solidFill>
                <a:latin typeface="Arial"/>
                <a:cs typeface="Arial"/>
              </a:rPr>
              <a:t> </a:t>
            </a:r>
            <a:r>
              <a:rPr sz="800" b="1" spc="-10" dirty="0">
                <a:solidFill>
                  <a:srgbClr val="A7A8AA"/>
                </a:solidFill>
                <a:latin typeface="Arial"/>
                <a:cs typeface="Arial"/>
              </a:rPr>
              <a:t>Insurance</a:t>
            </a:r>
            <a:r>
              <a:rPr sz="800" b="1" spc="30" dirty="0">
                <a:solidFill>
                  <a:srgbClr val="A7A8AA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A7A8AA"/>
                </a:solidFill>
                <a:latin typeface="Arial"/>
                <a:cs typeface="Arial"/>
              </a:rPr>
              <a:t>Company</a:t>
            </a:r>
            <a:r>
              <a:rPr sz="800" b="1" spc="250" dirty="0">
                <a:solidFill>
                  <a:srgbClr val="A7A8AA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A7A8AA"/>
                </a:solidFill>
                <a:latin typeface="Arial"/>
                <a:cs typeface="Arial"/>
              </a:rPr>
              <a:t>|</a:t>
            </a:r>
            <a:r>
              <a:rPr sz="800" spc="245" dirty="0">
                <a:solidFill>
                  <a:srgbClr val="A7A8AA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A7A8AA"/>
                </a:solidFill>
                <a:latin typeface="Arial"/>
                <a:cs typeface="Arial"/>
              </a:rPr>
              <a:t>200</a:t>
            </a:r>
            <a:r>
              <a:rPr sz="800" spc="25" dirty="0">
                <a:solidFill>
                  <a:srgbClr val="A7A8AA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A7A8AA"/>
                </a:solidFill>
                <a:latin typeface="Arial"/>
                <a:cs typeface="Arial"/>
              </a:rPr>
              <a:t>Park</a:t>
            </a:r>
            <a:r>
              <a:rPr sz="800" spc="10" dirty="0">
                <a:solidFill>
                  <a:srgbClr val="A7A8AA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A7A8AA"/>
                </a:solidFill>
                <a:latin typeface="Arial"/>
                <a:cs typeface="Arial"/>
              </a:rPr>
              <a:t>Avenue</a:t>
            </a:r>
            <a:r>
              <a:rPr sz="800" spc="260" dirty="0">
                <a:solidFill>
                  <a:srgbClr val="A7A8AA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A7A8AA"/>
                </a:solidFill>
                <a:latin typeface="Arial"/>
                <a:cs typeface="Arial"/>
              </a:rPr>
              <a:t>|</a:t>
            </a:r>
            <a:r>
              <a:rPr sz="800" spc="245" dirty="0">
                <a:solidFill>
                  <a:srgbClr val="A7A8AA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A7A8AA"/>
                </a:solidFill>
                <a:latin typeface="Arial"/>
                <a:cs typeface="Arial"/>
              </a:rPr>
              <a:t>New</a:t>
            </a:r>
            <a:r>
              <a:rPr sz="800" spc="10" dirty="0">
                <a:solidFill>
                  <a:srgbClr val="A7A8AA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A7A8AA"/>
                </a:solidFill>
                <a:latin typeface="Arial"/>
                <a:cs typeface="Arial"/>
              </a:rPr>
              <a:t>York,</a:t>
            </a:r>
            <a:r>
              <a:rPr sz="800" spc="25" dirty="0">
                <a:solidFill>
                  <a:srgbClr val="A7A8AA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A7A8AA"/>
                </a:solidFill>
                <a:latin typeface="Arial"/>
                <a:cs typeface="Arial"/>
              </a:rPr>
              <a:t>NY</a:t>
            </a:r>
            <a:r>
              <a:rPr sz="800" spc="10" dirty="0">
                <a:solidFill>
                  <a:srgbClr val="A7A8AA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A7A8AA"/>
                </a:solidFill>
                <a:latin typeface="Arial"/>
                <a:cs typeface="Arial"/>
              </a:rPr>
              <a:t>10166</a:t>
            </a:r>
            <a:endParaRPr sz="800">
              <a:latin typeface="Arial"/>
              <a:cs typeface="Arial"/>
            </a:endParaRPr>
          </a:p>
          <a:p>
            <a:pPr marL="3362960">
              <a:lnSpc>
                <a:spcPct val="100000"/>
              </a:lnSpc>
              <a:spcBef>
                <a:spcPts val="155"/>
              </a:spcBef>
            </a:pPr>
            <a:r>
              <a:rPr sz="600" dirty="0">
                <a:solidFill>
                  <a:srgbClr val="A7A8AA"/>
                </a:solidFill>
                <a:latin typeface="Arial"/>
                <a:cs typeface="Arial"/>
              </a:rPr>
              <a:t>L1120009078[exp0122][All</a:t>
            </a:r>
            <a:r>
              <a:rPr sz="600" spc="-30" dirty="0">
                <a:solidFill>
                  <a:srgbClr val="A7A8AA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A7A8AA"/>
                </a:solidFill>
                <a:latin typeface="Arial"/>
                <a:cs typeface="Arial"/>
              </a:rPr>
              <a:t>States]</a:t>
            </a:r>
            <a:r>
              <a:rPr sz="600" spc="-25" dirty="0">
                <a:solidFill>
                  <a:srgbClr val="A7A8AA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A7A8AA"/>
                </a:solidFill>
                <a:latin typeface="Arial"/>
                <a:cs typeface="Arial"/>
              </a:rPr>
              <a:t>©</a:t>
            </a:r>
            <a:r>
              <a:rPr sz="600" spc="-25" dirty="0">
                <a:solidFill>
                  <a:srgbClr val="A7A8AA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A7A8AA"/>
                </a:solidFill>
                <a:latin typeface="Arial"/>
                <a:cs typeface="Arial"/>
              </a:rPr>
              <a:t>2020</a:t>
            </a:r>
            <a:r>
              <a:rPr sz="600" spc="-10" dirty="0">
                <a:solidFill>
                  <a:srgbClr val="A7A8AA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A7A8AA"/>
                </a:solidFill>
                <a:latin typeface="Arial"/>
                <a:cs typeface="Arial"/>
              </a:rPr>
              <a:t>MetLife</a:t>
            </a:r>
            <a:r>
              <a:rPr sz="600" spc="-25" dirty="0">
                <a:solidFill>
                  <a:srgbClr val="A7A8AA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A7A8AA"/>
                </a:solidFill>
                <a:latin typeface="Arial"/>
                <a:cs typeface="Arial"/>
              </a:rPr>
              <a:t>Services</a:t>
            </a:r>
            <a:r>
              <a:rPr sz="600" spc="-5" dirty="0">
                <a:solidFill>
                  <a:srgbClr val="A7A8AA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A7A8AA"/>
                </a:solidFill>
                <a:latin typeface="Arial"/>
                <a:cs typeface="Arial"/>
              </a:rPr>
              <a:t>and</a:t>
            </a:r>
            <a:r>
              <a:rPr sz="600" spc="-15" dirty="0">
                <a:solidFill>
                  <a:srgbClr val="A7A8AA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A7A8AA"/>
                </a:solidFill>
                <a:latin typeface="Arial"/>
                <a:cs typeface="Arial"/>
              </a:rPr>
              <a:t>Solutions,</a:t>
            </a:r>
            <a:r>
              <a:rPr sz="600" spc="-10" dirty="0">
                <a:solidFill>
                  <a:srgbClr val="A7A8AA"/>
                </a:solidFill>
                <a:latin typeface="Arial"/>
                <a:cs typeface="Arial"/>
              </a:rPr>
              <a:t> </a:t>
            </a:r>
            <a:r>
              <a:rPr sz="600" dirty="0">
                <a:solidFill>
                  <a:srgbClr val="A7A8AA"/>
                </a:solidFill>
                <a:latin typeface="Arial"/>
                <a:cs typeface="Arial"/>
              </a:rPr>
              <a:t>LLC</a:t>
            </a:r>
            <a:endParaRPr sz="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1352</Words>
  <Application>Microsoft Office PowerPoint</Application>
  <PresentationFormat>Custom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Georgia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MetLife Advantages_Slipsheet_ exp0621 (1).pptx  -  Read-Only</dc:title>
  <dc:creator>jemurray</dc:creator>
  <cp:lastModifiedBy>Pepich, Kathleen</cp:lastModifiedBy>
  <cp:revision>8</cp:revision>
  <dcterms:created xsi:type="dcterms:W3CDTF">2021-03-19T12:48:30Z</dcterms:created>
  <dcterms:modified xsi:type="dcterms:W3CDTF">2021-06-10T14:04:12Z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2020-06-09T00:00:00Z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2021-03-19T00:00:00Z</vt:filetime>
  </property>
</Properties>
</file>