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7"/>
  </p:notesMasterIdLst>
  <p:sldIdLst>
    <p:sldId id="271" r:id="rId5"/>
    <p:sldId id="273" r:id="rId6"/>
  </p:sldIdLst>
  <p:sldSz cx="7772400" cy="10058400"/>
  <p:notesSz cx="6858000" cy="9144000"/>
  <p:custDataLst>
    <p:tags r:id="rId8"/>
  </p:custData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pos="288">
          <p15:clr>
            <a:srgbClr val="A4A3A4"/>
          </p15:clr>
        </p15:guide>
        <p15:guide id="2" orient="horz" pos="528">
          <p15:clr>
            <a:srgbClr val="A4A3A4"/>
          </p15:clr>
        </p15:guide>
        <p15:guide id="3" pos="4608">
          <p15:clr>
            <a:srgbClr val="A4A3A4"/>
          </p15:clr>
        </p15:guide>
        <p15:guide id="4" pos="624">
          <p15:clr>
            <a:srgbClr val="A4A3A4"/>
          </p15:clr>
        </p15:guide>
        <p15:guide id="5" pos="4272">
          <p15:clr>
            <a:srgbClr val="A4A3A4"/>
          </p15:clr>
        </p15:guide>
        <p15:guide id="6" pos="792">
          <p15:clr>
            <a:srgbClr val="A4A3A4"/>
          </p15:clr>
        </p15:guide>
        <p15:guide id="7" pos="1128">
          <p15:clr>
            <a:srgbClr val="A4A3A4"/>
          </p15:clr>
        </p15:guide>
        <p15:guide id="8" pos="4128">
          <p15:clr>
            <a:srgbClr val="A4A3A4"/>
          </p15:clr>
        </p15:guide>
        <p15:guide id="9" pos="3768">
          <p15:clr>
            <a:srgbClr val="A4A3A4"/>
          </p15:clr>
        </p15:guide>
        <p15:guide id="10" orient="horz" pos="69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598B2B-872D-212A-51ED-1BD6C4D2EDB4}" name="Hall, Katie" initials="HK" userId="S::katie.mcguire@metlife.com::8e64a4f2-4fc2-4eba-9d1f-671bc6a62da3" providerId="AD"/>
  <p188:author id="{A10F2186-F6BE-179B-3E1E-8CDABFC7A6AD}" name="Brett Schindler" initials="BS" userId="S::brett.schindler@merkle.com::f035a0f5-57ce-4ad3-8cdb-bf4682a0cca4" providerId="AD"/>
  <p188:author id="{D0D9CC8C-6FF4-57F8-1148-51BA1037213B}" name="Lovin, Melissa" initials="LM" userId="S::melissa.lovin@metlife.com::b386df19-bfd6-4e62-91f6-8b365b78a94d" providerId="AD"/>
  <p188:author id="{A7EF16DA-FC08-DC0A-3D48-3F84FF124B0C}" name="Lauren McClusick" initials="LM" userId="S::lmcclusick@merkleinc.com::f6c313a3-8cd0-4f95-9d41-3f4bfc041312" providerId="AD"/>
  <p188:author id="{6AA9A3E3-047F-1EF9-89A1-DDF202A2B21D}" name="Stephanie O'Brien" initials="SO" userId="S::stephanie.obrien@merkle.com::ad7a391b-d1c7-4366-83f7-02b366d027a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ynn Butler Bradford" initials="" lastIdx="39" clrIdx="0"/>
  <p:cmAuthor id="1" name="Melva Claiborne" initials="" lastIdx="2" clrIdx="1"/>
  <p:cmAuthor id="2" name="Jeannette Bordeau" initials="" lastIdx="12" clrIdx="2"/>
  <p:cmAuthor id="3" name="Vicki White" initials="" lastIdx="2" clrIdx="3"/>
  <p:cmAuthor id="4" name="Maier, Stephen" initials="" lastIdx="1" clrIdx="4"/>
  <p:cmAuthor id="5" name="Kientzler, Tom" initials="" lastIdx="2" clrIdx="5"/>
  <p:cmAuthor id="6" name="Rebane, Kai" initials=""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C"/>
    <a:srgbClr val="0290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668" autoAdjust="0"/>
    <p:restoredTop sz="93061"/>
  </p:normalViewPr>
  <p:slideViewPr>
    <p:cSldViewPr snapToGrid="0">
      <p:cViewPr>
        <p:scale>
          <a:sx n="75" d="100"/>
          <a:sy n="75" d="100"/>
        </p:scale>
        <p:origin x="804" y="-108"/>
      </p:cViewPr>
      <p:guideLst>
        <p:guide pos="288"/>
        <p:guide orient="horz" pos="528"/>
        <p:guide pos="4608"/>
        <p:guide pos="624"/>
        <p:guide pos="4272"/>
        <p:guide pos="792"/>
        <p:guide pos="1128"/>
        <p:guide pos="4128"/>
        <p:guide pos="3768"/>
        <p:guide orient="horz" pos="6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400D15-727E-BEA9-4B5F-0A7E27D309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FC57BBC-8298-7EC9-9981-7CB6EC1284D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8176BE0-321D-F042-9FB0-813744E420E7}" type="datetimeFigureOut">
              <a:rPr lang="en-US"/>
              <a:pPr>
                <a:defRPr/>
              </a:pPr>
              <a:t>4/5/2024</a:t>
            </a:fld>
            <a:endParaRPr lang="en-US"/>
          </a:p>
        </p:txBody>
      </p:sp>
      <p:sp>
        <p:nvSpPr>
          <p:cNvPr id="4" name="Slide Image Placeholder 3">
            <a:extLst>
              <a:ext uri="{FF2B5EF4-FFF2-40B4-BE49-F238E27FC236}">
                <a16:creationId xmlns:a16="http://schemas.microsoft.com/office/drawing/2014/main" id="{F04387EE-3B48-3CE7-A0B2-B00F439C0A17}"/>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37AE03A-159C-2543-609D-92F5C44AFD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A8BEC10-E534-65E4-A8E4-F5F8FC1A2E4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7C2522C-1BC9-5E1B-4EB1-9332A461B27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4F5EB78-9D73-AE46-A4D1-5A9CACE56C2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4F5EB78-9D73-AE46-A4D1-5A9CACE56C28}" type="slidenum">
              <a:rPr lang="en-US" smtClean="0"/>
              <a:pPr>
                <a:defRPr/>
              </a:pPr>
              <a:t>2</a:t>
            </a:fld>
            <a:endParaRPr lang="en-US"/>
          </a:p>
        </p:txBody>
      </p:sp>
    </p:spTree>
    <p:extLst>
      <p:ext uri="{BB962C8B-B14F-4D97-AF65-F5344CB8AC3E}">
        <p14:creationId xmlns:p14="http://schemas.microsoft.com/office/powerpoint/2010/main" val="4260313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oduct Overview Slipsheet pg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188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duct Overview Slipsheet pg 3">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5942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ustDataLst>
      <p:tags r:id="rId4"/>
    </p:custData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dt="0"/>
  <p:txStyles>
    <p:titleStyle>
      <a:lvl1pPr algn="l" defTabSz="776288" rtl="0" eaLnBrk="0" fontAlgn="base" hangingPunct="0">
        <a:spcBef>
          <a:spcPct val="0"/>
        </a:spcBef>
        <a:spcAft>
          <a:spcPct val="0"/>
        </a:spcAft>
        <a:defRPr b="1" kern="1200" spc="-50">
          <a:solidFill>
            <a:schemeClr val="tx1"/>
          </a:solidFill>
          <a:latin typeface="+mj-lt"/>
          <a:ea typeface="+mj-ea"/>
          <a:cs typeface="+mj-cs"/>
        </a:defRPr>
      </a:lvl1pPr>
      <a:lvl2pPr algn="l" defTabSz="776288" rtl="0" eaLnBrk="0" fontAlgn="base" hangingPunct="0">
        <a:spcBef>
          <a:spcPct val="0"/>
        </a:spcBef>
        <a:spcAft>
          <a:spcPct val="0"/>
        </a:spcAft>
        <a:defRPr b="1">
          <a:solidFill>
            <a:schemeClr val="tx1"/>
          </a:solidFill>
          <a:latin typeface="Arial" panose="020B0604020202020204" pitchFamily="34" charset="0"/>
        </a:defRPr>
      </a:lvl2pPr>
      <a:lvl3pPr algn="l" defTabSz="776288" rtl="0" eaLnBrk="0" fontAlgn="base" hangingPunct="0">
        <a:spcBef>
          <a:spcPct val="0"/>
        </a:spcBef>
        <a:spcAft>
          <a:spcPct val="0"/>
        </a:spcAft>
        <a:defRPr b="1">
          <a:solidFill>
            <a:schemeClr val="tx1"/>
          </a:solidFill>
          <a:latin typeface="Arial" panose="020B0604020202020204" pitchFamily="34" charset="0"/>
        </a:defRPr>
      </a:lvl3pPr>
      <a:lvl4pPr algn="l" defTabSz="776288" rtl="0" eaLnBrk="0" fontAlgn="base" hangingPunct="0">
        <a:spcBef>
          <a:spcPct val="0"/>
        </a:spcBef>
        <a:spcAft>
          <a:spcPct val="0"/>
        </a:spcAft>
        <a:defRPr b="1">
          <a:solidFill>
            <a:schemeClr val="tx1"/>
          </a:solidFill>
          <a:latin typeface="Arial" panose="020B0604020202020204" pitchFamily="34" charset="0"/>
        </a:defRPr>
      </a:lvl4pPr>
      <a:lvl5pPr algn="l" defTabSz="776288" rtl="0" eaLnBrk="0" fontAlgn="base" hangingPunct="0">
        <a:spcBef>
          <a:spcPct val="0"/>
        </a:spcBef>
        <a:spcAft>
          <a:spcPct val="0"/>
        </a:spcAft>
        <a:defRPr b="1">
          <a:solidFill>
            <a:schemeClr val="tx1"/>
          </a:solidFill>
          <a:latin typeface="Arial" panose="020B0604020202020204" pitchFamily="34" charset="0"/>
        </a:defRPr>
      </a:lvl5pPr>
      <a:lvl6pPr marL="457200" algn="l" defTabSz="776288" rtl="0" fontAlgn="base">
        <a:spcBef>
          <a:spcPct val="0"/>
        </a:spcBef>
        <a:spcAft>
          <a:spcPct val="0"/>
        </a:spcAft>
        <a:defRPr b="1">
          <a:solidFill>
            <a:schemeClr val="tx1"/>
          </a:solidFill>
          <a:latin typeface="Arial" panose="020B0604020202020204" pitchFamily="34" charset="0"/>
        </a:defRPr>
      </a:lvl6pPr>
      <a:lvl7pPr marL="914400" algn="l" defTabSz="776288" rtl="0" fontAlgn="base">
        <a:spcBef>
          <a:spcPct val="0"/>
        </a:spcBef>
        <a:spcAft>
          <a:spcPct val="0"/>
        </a:spcAft>
        <a:defRPr b="1">
          <a:solidFill>
            <a:schemeClr val="tx1"/>
          </a:solidFill>
          <a:latin typeface="Arial" panose="020B0604020202020204" pitchFamily="34" charset="0"/>
        </a:defRPr>
      </a:lvl7pPr>
      <a:lvl8pPr marL="1371600" algn="l" defTabSz="776288" rtl="0" fontAlgn="base">
        <a:spcBef>
          <a:spcPct val="0"/>
        </a:spcBef>
        <a:spcAft>
          <a:spcPct val="0"/>
        </a:spcAft>
        <a:defRPr b="1">
          <a:solidFill>
            <a:schemeClr val="tx1"/>
          </a:solidFill>
          <a:latin typeface="Arial" panose="020B0604020202020204" pitchFamily="34" charset="0"/>
        </a:defRPr>
      </a:lvl8pPr>
      <a:lvl9pPr marL="1828800" algn="l" defTabSz="776288" rtl="0" fontAlgn="base">
        <a:spcBef>
          <a:spcPct val="0"/>
        </a:spcBef>
        <a:spcAft>
          <a:spcPct val="0"/>
        </a:spcAft>
        <a:defRPr b="1">
          <a:solidFill>
            <a:schemeClr val="tx1"/>
          </a:solidFill>
          <a:latin typeface="Arial" panose="020B0604020202020204" pitchFamily="34" charset="0"/>
        </a:defRPr>
      </a:lvl9pPr>
    </p:titleStyle>
    <p:bodyStyle>
      <a:lvl1pPr algn="l" defTabSz="776288" rtl="0" eaLnBrk="0" fontAlgn="base" hangingPunct="0">
        <a:spcBef>
          <a:spcPct val="0"/>
        </a:spcBef>
        <a:spcAft>
          <a:spcPts val="600"/>
        </a:spcAft>
        <a:buFont typeface="Arial" panose="020B0604020202020204" pitchFamily="34" charset="0"/>
        <a:defRPr sz="1000" kern="1200">
          <a:solidFill>
            <a:schemeClr val="tx1"/>
          </a:solidFill>
          <a:latin typeface="+mn-lt"/>
          <a:ea typeface="+mn-ea"/>
          <a:cs typeface="+mn-cs"/>
        </a:defRPr>
      </a:lvl1pPr>
      <a:lvl2pPr marL="115888"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2pPr>
      <a:lvl3pPr marL="230188"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3pPr>
      <a:lvl4pPr marL="341313"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4pPr>
      <a:lvl5pPr marL="457200"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EC8BF6-7837-DBA8-983D-12E4332B9D18}"/>
              </a:ext>
            </a:extLst>
          </p:cNvPr>
          <p:cNvSpPr/>
          <p:nvPr/>
        </p:nvSpPr>
        <p:spPr>
          <a:xfrm>
            <a:off x="1905" y="1242838"/>
            <a:ext cx="5090512" cy="2679192"/>
          </a:xfrm>
          <a:prstGeom prst="rect">
            <a:avLst/>
          </a:prstGeom>
          <a:solidFill>
            <a:srgbClr val="006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F7EF183-0D36-C0F2-17CF-51DE9E50FB3C}"/>
              </a:ext>
            </a:extLst>
          </p:cNvPr>
          <p:cNvPicPr>
            <a:picLocks noChangeAspect="1"/>
          </p:cNvPicPr>
          <p:nvPr/>
        </p:nvPicPr>
        <p:blipFill rotWithShape="1">
          <a:blip r:embed="rId3"/>
          <a:srcRect l="9134" r="-182"/>
          <a:stretch/>
        </p:blipFill>
        <p:spPr>
          <a:xfrm>
            <a:off x="4127219" y="1243078"/>
            <a:ext cx="3657600" cy="2679243"/>
          </a:xfrm>
          <a:prstGeom prst="rect">
            <a:avLst/>
          </a:prstGeom>
        </p:spPr>
      </p:pic>
      <p:sp>
        <p:nvSpPr>
          <p:cNvPr id="11" name="Title 2">
            <a:extLst>
              <a:ext uri="{FF2B5EF4-FFF2-40B4-BE49-F238E27FC236}">
                <a16:creationId xmlns:a16="http://schemas.microsoft.com/office/drawing/2014/main" id="{CFF1E65A-84F0-C57F-46A1-A5F26BA8E184}"/>
              </a:ext>
            </a:extLst>
          </p:cNvPr>
          <p:cNvSpPr txBox="1">
            <a:spLocks/>
          </p:cNvSpPr>
          <p:nvPr/>
        </p:nvSpPr>
        <p:spPr>
          <a:xfrm>
            <a:off x="457200" y="1721855"/>
            <a:ext cx="3489326" cy="1141863"/>
          </a:xfrm>
          <a:prstGeom prst="rect">
            <a:avLst/>
          </a:prstGeom>
        </p:spPr>
        <p:txBody>
          <a:bodyPr lIns="0" rIns="0"/>
          <a:lstStyle>
            <a:lvl1pPr algn="l" defTabSz="776288" rtl="0" eaLnBrk="0" fontAlgn="base" hangingPunct="0">
              <a:spcBef>
                <a:spcPct val="0"/>
              </a:spcBef>
              <a:spcAft>
                <a:spcPct val="0"/>
              </a:spcAft>
              <a:defRPr b="1" kern="1200" spc="-50">
                <a:solidFill>
                  <a:schemeClr val="tx1"/>
                </a:solidFill>
                <a:latin typeface="+mj-lt"/>
                <a:ea typeface="+mj-ea"/>
                <a:cs typeface="+mj-cs"/>
              </a:defRPr>
            </a:lvl1pPr>
            <a:lvl2pPr algn="l" defTabSz="776288" rtl="0" eaLnBrk="0" fontAlgn="base" hangingPunct="0">
              <a:spcBef>
                <a:spcPct val="0"/>
              </a:spcBef>
              <a:spcAft>
                <a:spcPct val="0"/>
              </a:spcAft>
              <a:defRPr b="1">
                <a:solidFill>
                  <a:schemeClr val="tx1"/>
                </a:solidFill>
                <a:latin typeface="Arial" panose="020B0604020202020204" pitchFamily="34" charset="0"/>
              </a:defRPr>
            </a:lvl2pPr>
            <a:lvl3pPr algn="l" defTabSz="776288" rtl="0" eaLnBrk="0" fontAlgn="base" hangingPunct="0">
              <a:spcBef>
                <a:spcPct val="0"/>
              </a:spcBef>
              <a:spcAft>
                <a:spcPct val="0"/>
              </a:spcAft>
              <a:defRPr b="1">
                <a:solidFill>
                  <a:schemeClr val="tx1"/>
                </a:solidFill>
                <a:latin typeface="Arial" panose="020B0604020202020204" pitchFamily="34" charset="0"/>
              </a:defRPr>
            </a:lvl3pPr>
            <a:lvl4pPr algn="l" defTabSz="776288" rtl="0" eaLnBrk="0" fontAlgn="base" hangingPunct="0">
              <a:spcBef>
                <a:spcPct val="0"/>
              </a:spcBef>
              <a:spcAft>
                <a:spcPct val="0"/>
              </a:spcAft>
              <a:defRPr b="1">
                <a:solidFill>
                  <a:schemeClr val="tx1"/>
                </a:solidFill>
                <a:latin typeface="Arial" panose="020B0604020202020204" pitchFamily="34" charset="0"/>
              </a:defRPr>
            </a:lvl4pPr>
            <a:lvl5pPr algn="l" defTabSz="776288" rtl="0" eaLnBrk="0" fontAlgn="base" hangingPunct="0">
              <a:spcBef>
                <a:spcPct val="0"/>
              </a:spcBef>
              <a:spcAft>
                <a:spcPct val="0"/>
              </a:spcAft>
              <a:defRPr b="1">
                <a:solidFill>
                  <a:schemeClr val="tx1"/>
                </a:solidFill>
                <a:latin typeface="Arial" panose="020B0604020202020204" pitchFamily="34" charset="0"/>
              </a:defRPr>
            </a:lvl5pPr>
            <a:lvl6pPr marL="457200" algn="l" defTabSz="776288" rtl="0" fontAlgn="base">
              <a:spcBef>
                <a:spcPct val="0"/>
              </a:spcBef>
              <a:spcAft>
                <a:spcPct val="0"/>
              </a:spcAft>
              <a:defRPr b="1">
                <a:solidFill>
                  <a:schemeClr val="tx1"/>
                </a:solidFill>
                <a:latin typeface="Arial" panose="020B0604020202020204" pitchFamily="34" charset="0"/>
              </a:defRPr>
            </a:lvl6pPr>
            <a:lvl7pPr marL="914400" algn="l" defTabSz="776288" rtl="0" fontAlgn="base">
              <a:spcBef>
                <a:spcPct val="0"/>
              </a:spcBef>
              <a:spcAft>
                <a:spcPct val="0"/>
              </a:spcAft>
              <a:defRPr b="1">
                <a:solidFill>
                  <a:schemeClr val="tx1"/>
                </a:solidFill>
                <a:latin typeface="Arial" panose="020B0604020202020204" pitchFamily="34" charset="0"/>
              </a:defRPr>
            </a:lvl7pPr>
            <a:lvl8pPr marL="1371600" algn="l" defTabSz="776288" rtl="0" fontAlgn="base">
              <a:spcBef>
                <a:spcPct val="0"/>
              </a:spcBef>
              <a:spcAft>
                <a:spcPct val="0"/>
              </a:spcAft>
              <a:defRPr b="1">
                <a:solidFill>
                  <a:schemeClr val="tx1"/>
                </a:solidFill>
                <a:latin typeface="Arial" panose="020B0604020202020204" pitchFamily="34" charset="0"/>
              </a:defRPr>
            </a:lvl8pPr>
            <a:lvl9pPr marL="1828800" algn="l" defTabSz="776288" rtl="0" fontAlgn="base">
              <a:spcBef>
                <a:spcPct val="0"/>
              </a:spcBef>
              <a:spcAft>
                <a:spcPct val="0"/>
              </a:spcAft>
              <a:defRPr b="1">
                <a:solidFill>
                  <a:schemeClr val="tx1"/>
                </a:solidFill>
                <a:latin typeface="Arial" panose="020B0604020202020204" pitchFamily="34" charset="0"/>
              </a:defRPr>
            </a:lvl9pPr>
          </a:lstStyle>
          <a:p>
            <a:pPr defTabSz="777240" eaLnBrk="1" fontAlgn="auto" hangingPunct="1">
              <a:spcAft>
                <a:spcPts val="0"/>
              </a:spcAft>
              <a:defRPr/>
            </a:pPr>
            <a:r>
              <a:rPr lang="en-US" sz="2200" b="0" dirty="0">
                <a:solidFill>
                  <a:schemeClr val="bg1"/>
                </a:solidFill>
                <a:latin typeface="Georgia" panose="02040502050405020303" pitchFamily="18" charset="0"/>
              </a:rPr>
              <a:t>With your Critical Illness Insurance, MetLife has you covered when it comes to annual screenings and tests</a:t>
            </a:r>
          </a:p>
        </p:txBody>
      </p:sp>
      <p:sp>
        <p:nvSpPr>
          <p:cNvPr id="30" name="Rectangle 29">
            <a:extLst>
              <a:ext uri="{FF2B5EF4-FFF2-40B4-BE49-F238E27FC236}">
                <a16:creationId xmlns:a16="http://schemas.microsoft.com/office/drawing/2014/main" id="{6AF1719E-E541-7FD7-4934-34A96BB1DD1E}"/>
              </a:ext>
            </a:extLst>
          </p:cNvPr>
          <p:cNvSpPr/>
          <p:nvPr/>
        </p:nvSpPr>
        <p:spPr bwMode="auto">
          <a:xfrm>
            <a:off x="3946525" y="1581150"/>
            <a:ext cx="3449638" cy="1703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Google Shape;88;p1">
            <a:extLst>
              <a:ext uri="{FF2B5EF4-FFF2-40B4-BE49-F238E27FC236}">
                <a16:creationId xmlns:a16="http://schemas.microsoft.com/office/drawing/2014/main" id="{863CF400-7E56-B0D7-9525-F97A9F6D249B}"/>
              </a:ext>
            </a:extLst>
          </p:cNvPr>
          <p:cNvSpPr txBox="1">
            <a:spLocks noChangeArrowheads="1"/>
          </p:cNvSpPr>
          <p:nvPr/>
        </p:nvSpPr>
        <p:spPr bwMode="auto">
          <a:xfrm>
            <a:off x="2202980" y="433878"/>
            <a:ext cx="3890729" cy="550744"/>
          </a:xfrm>
          <a:prstGeom prst="rect">
            <a:avLst/>
          </a:prstGeom>
          <a:noFill/>
          <a:ln>
            <a:noFill/>
          </a:ln>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5000"/>
              </a:lnSpc>
              <a:buClr>
                <a:schemeClr val="accent1"/>
              </a:buClr>
              <a:buSzPts val="1900"/>
              <a:defRPr/>
            </a:pPr>
            <a:r>
              <a:rPr lang="en-US" altLang="en-US" sz="1600" dirty="0">
                <a:solidFill>
                  <a:srgbClr val="0090DA"/>
                </a:solidFill>
                <a:latin typeface="+mj-lt"/>
                <a:cs typeface="Arial"/>
              </a:rPr>
              <a:t>Critical Illness Insurance</a:t>
            </a:r>
            <a:endParaRPr lang="en-US" altLang="en-US" sz="1600" b="1" dirty="0">
              <a:solidFill>
                <a:srgbClr val="FF0000"/>
              </a:solidFill>
              <a:latin typeface="+mj-lt"/>
            </a:endParaRPr>
          </a:p>
        </p:txBody>
      </p:sp>
      <p:pic>
        <p:nvPicPr>
          <p:cNvPr id="15" name="Picture 14">
            <a:extLst>
              <a:ext uri="{FF2B5EF4-FFF2-40B4-BE49-F238E27FC236}">
                <a16:creationId xmlns:a16="http://schemas.microsoft.com/office/drawing/2014/main" id="{02D62A1F-70A8-9E5D-28A1-6BD6287F1B96}"/>
              </a:ext>
            </a:extLst>
          </p:cNvPr>
          <p:cNvPicPr>
            <a:picLocks noChangeAspect="1"/>
          </p:cNvPicPr>
          <p:nvPr/>
        </p:nvPicPr>
        <p:blipFill rotWithShape="1">
          <a:blip r:embed="rId4"/>
          <a:srcRect l="1" t="37609" r="49729" b="40707"/>
          <a:stretch/>
        </p:blipFill>
        <p:spPr>
          <a:xfrm>
            <a:off x="140607" y="333160"/>
            <a:ext cx="1920240" cy="640080"/>
          </a:xfrm>
          <a:prstGeom prst="rect">
            <a:avLst/>
          </a:prstGeom>
        </p:spPr>
      </p:pic>
      <p:sp>
        <p:nvSpPr>
          <p:cNvPr id="3" name="Text Placeholder 58">
            <a:extLst>
              <a:ext uri="{FF2B5EF4-FFF2-40B4-BE49-F238E27FC236}">
                <a16:creationId xmlns:a16="http://schemas.microsoft.com/office/drawing/2014/main" id="{D07ADC08-7C36-C56A-2678-45FAF30C5547}"/>
              </a:ext>
            </a:extLst>
          </p:cNvPr>
          <p:cNvSpPr txBox="1">
            <a:spLocks noChangeArrowheads="1"/>
          </p:cNvSpPr>
          <p:nvPr/>
        </p:nvSpPr>
        <p:spPr bwMode="auto">
          <a:xfrm>
            <a:off x="457201" y="4878372"/>
            <a:ext cx="6512559" cy="6762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lgn="l" defTabSz="776288" rtl="0" eaLnBrk="0" fontAlgn="base" hangingPunct="0">
              <a:spcBef>
                <a:spcPct val="0"/>
              </a:spcBef>
              <a:spcAft>
                <a:spcPts val="600"/>
              </a:spcAft>
              <a:buFont typeface="Arial" panose="020B0604020202020204" pitchFamily="34" charset="0"/>
              <a:defRPr sz="1000" kern="1200">
                <a:solidFill>
                  <a:schemeClr val="tx1"/>
                </a:solidFill>
                <a:latin typeface="+mn-lt"/>
                <a:ea typeface="+mn-ea"/>
                <a:cs typeface="+mn-cs"/>
              </a:defRPr>
            </a:lvl1pPr>
            <a:lvl2pPr marL="115888"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2pPr>
            <a:lvl3pPr marL="230188"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3pPr>
            <a:lvl4pPr marL="341313"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4pPr>
            <a:lvl5pPr marL="457200"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eaLnBrk="1" hangingPunct="1">
              <a:lnSpc>
                <a:spcPts val="1425"/>
              </a:lnSpc>
            </a:pPr>
            <a:r>
              <a:rPr lang="en-US" altLang="en-US" sz="1100" dirty="0"/>
              <a:t>If you, your spouse and/or dependent children</a:t>
            </a:r>
            <a:r>
              <a:rPr lang="en-US" altLang="en-US" sz="1100" baseline="30000" dirty="0"/>
              <a:t>2</a:t>
            </a:r>
            <a:r>
              <a:rPr lang="en-US" altLang="en-US" sz="1100" dirty="0"/>
              <a:t> takes one of the screening/prevention measures listed below while covered under your Critical Illness Insurance plan, MetLife will pay a Health Screening Benefit of </a:t>
            </a:r>
            <a:r>
              <a:rPr lang="en-US" altLang="en-US" sz="1100" b="1" dirty="0"/>
              <a:t>$75</a:t>
            </a:r>
            <a:r>
              <a:rPr lang="en-US" altLang="en-US" sz="1100" dirty="0"/>
              <a:t> per person, per year. To receive the </a:t>
            </a:r>
            <a:r>
              <a:rPr lang="en-US" altLang="en-US" sz="1100" b="1" dirty="0"/>
              <a:t>$75</a:t>
            </a:r>
            <a:r>
              <a:rPr lang="en-US" altLang="en-US" sz="1100" dirty="0"/>
              <a:t> benefit, you’ll need to follow the instructions indicated below.</a:t>
            </a:r>
          </a:p>
        </p:txBody>
      </p:sp>
      <p:sp>
        <p:nvSpPr>
          <p:cNvPr id="4" name="Text Placeholder 64">
            <a:extLst>
              <a:ext uri="{FF2B5EF4-FFF2-40B4-BE49-F238E27FC236}">
                <a16:creationId xmlns:a16="http://schemas.microsoft.com/office/drawing/2014/main" id="{2193A707-03FE-51B4-D0FF-87B16CF35C26}"/>
              </a:ext>
            </a:extLst>
          </p:cNvPr>
          <p:cNvSpPr txBox="1">
            <a:spLocks noChangeArrowheads="1"/>
          </p:cNvSpPr>
          <p:nvPr/>
        </p:nvSpPr>
        <p:spPr bwMode="auto">
          <a:xfrm>
            <a:off x="457199" y="4314323"/>
            <a:ext cx="6861176" cy="480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lgn="l" defTabSz="776288" rtl="0" eaLnBrk="0" fontAlgn="base" hangingPunct="0">
              <a:spcBef>
                <a:spcPct val="0"/>
              </a:spcBef>
              <a:spcAft>
                <a:spcPts val="600"/>
              </a:spcAft>
              <a:buFont typeface="Arial" panose="020B0604020202020204" pitchFamily="34" charset="0"/>
              <a:defRPr sz="1000" kern="1200">
                <a:solidFill>
                  <a:schemeClr val="tx1"/>
                </a:solidFill>
                <a:latin typeface="+mn-lt"/>
                <a:ea typeface="+mn-ea"/>
                <a:cs typeface="+mn-cs"/>
              </a:defRPr>
            </a:lvl1pPr>
            <a:lvl2pPr marL="115888"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2pPr>
            <a:lvl3pPr marL="230188"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3pPr>
            <a:lvl4pPr marL="341313"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4pPr>
            <a:lvl5pPr marL="457200"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eaLnBrk="1" hangingPunct="1">
              <a:spcAft>
                <a:spcPct val="0"/>
              </a:spcAft>
            </a:pPr>
            <a:r>
              <a:rPr lang="en-US" altLang="en-US" sz="1600" dirty="0">
                <a:solidFill>
                  <a:srgbClr val="0090DA"/>
                </a:solidFill>
                <a:latin typeface="Georgia" panose="02040502050405020303" pitchFamily="18" charset="0"/>
              </a:rPr>
              <a:t>Your MetLife Critical Illness Insurance coverage provides a Health Screening Benefit</a:t>
            </a:r>
            <a:r>
              <a:rPr lang="en-US" altLang="en-US" sz="1600" baseline="30000" dirty="0">
                <a:solidFill>
                  <a:srgbClr val="0090DA"/>
                </a:solidFill>
                <a:latin typeface="Georgia" panose="02040502050405020303" pitchFamily="18" charset="0"/>
              </a:rPr>
              <a:t>1</a:t>
            </a:r>
            <a:r>
              <a:rPr lang="en-US" altLang="en-US" sz="1600" dirty="0">
                <a:solidFill>
                  <a:srgbClr val="0090DA"/>
                </a:solidFill>
                <a:latin typeface="Georgia" panose="02040502050405020303" pitchFamily="18" charset="0"/>
              </a:rPr>
              <a:t> for screenings and tests you’re likely already getting.</a:t>
            </a:r>
            <a:endParaRPr lang="en-US" altLang="en-US" sz="1600" dirty="0"/>
          </a:p>
        </p:txBody>
      </p:sp>
      <p:sp>
        <p:nvSpPr>
          <p:cNvPr id="7" name="Text Placeholder 100">
            <a:extLst>
              <a:ext uri="{FF2B5EF4-FFF2-40B4-BE49-F238E27FC236}">
                <a16:creationId xmlns:a16="http://schemas.microsoft.com/office/drawing/2014/main" id="{207BC264-E416-D6EC-E48A-96298AC3DE72}"/>
              </a:ext>
            </a:extLst>
          </p:cNvPr>
          <p:cNvSpPr txBox="1">
            <a:spLocks noChangeArrowheads="1"/>
          </p:cNvSpPr>
          <p:nvPr/>
        </p:nvSpPr>
        <p:spPr bwMode="auto">
          <a:xfrm>
            <a:off x="457201" y="5921334"/>
            <a:ext cx="6606208" cy="34597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lgn="l" defTabSz="776288" rtl="0" eaLnBrk="0" fontAlgn="base" hangingPunct="0">
              <a:spcBef>
                <a:spcPct val="0"/>
              </a:spcBef>
              <a:spcAft>
                <a:spcPts val="600"/>
              </a:spcAft>
              <a:buFont typeface="Arial" panose="020B0604020202020204" pitchFamily="34" charset="0"/>
              <a:defRPr sz="1000" kern="1200">
                <a:solidFill>
                  <a:schemeClr val="tx1"/>
                </a:solidFill>
                <a:latin typeface="+mn-lt"/>
                <a:ea typeface="+mn-ea"/>
                <a:cs typeface="+mn-cs"/>
              </a:defRPr>
            </a:lvl1pPr>
            <a:lvl2pPr marL="115888"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2pPr>
            <a:lvl3pPr marL="230188"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3pPr>
            <a:lvl4pPr marL="341313"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4pPr>
            <a:lvl5pPr marL="457200"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eaLnBrk="1" hangingPunct="1">
              <a:lnSpc>
                <a:spcPts val="1425"/>
              </a:lnSpc>
            </a:pPr>
            <a:r>
              <a:rPr lang="en-US" altLang="en-US" sz="1600" dirty="0">
                <a:solidFill>
                  <a:schemeClr val="accent1"/>
                </a:solidFill>
                <a:latin typeface="Georgia" panose="02040502050405020303" pitchFamily="18" charset="0"/>
              </a:rPr>
              <a:t>What are the covered screenings/tests?</a:t>
            </a:r>
          </a:p>
          <a:p>
            <a:pPr eaLnBrk="1" hangingPunct="1">
              <a:lnSpc>
                <a:spcPts val="1425"/>
              </a:lnSpc>
            </a:pPr>
            <a:r>
              <a:rPr lang="en-US" altLang="en-US" sz="1100" dirty="0"/>
              <a:t>Routine health check-up exam; biopsies for cancer</a:t>
            </a:r>
            <a:r>
              <a:rPr lang="en-US" altLang="en-US" sz="1100" baseline="30000" dirty="0"/>
              <a:t>3</a:t>
            </a:r>
            <a:r>
              <a:rPr lang="en-US" altLang="en-US" sz="1100" dirty="0"/>
              <a:t>; blood chemistry panel; blood test to determine total cholesterol; blood test to determine triglycerides; bone marrow testing; breast MRI; breast ultrasound; breast sonogram; cancer antigen 15-3 blood test for breast cancer (CA 15-3); cancer antigen 125 blood test for ovarian cancer (CA 125); carcinoembryonic antigen blood test for colon cancer (CEA); carotid doppler; chest x-rays; clinical testicular exam; colonoscopy; complete blood count (CBC); coronavirus testing; dental exam; digital rectal exam (DRE); Doppler screening for cancer; Doppler screening for peripheral vascular disease; echocardiogram; electrocardiogram (EKG); electroencephalogram (EEG); endoscopy; eye exam; fasting blood glucose test; fasting plasma glucose test; flexible sigmoidoscopy; hearing test; hemoccult stool specimen; hemoglobin A1C; human papillomavirus (HPV) vaccination; immunization; lipid panel; mammogram; oral cancer screening; pap smears or thin prep pap test; prostate-specific antigen (PSA) test; serum cholesterol test to determine LDL and HDL levels; serum protein electrophoresis; skin cancer biopsy; skin cancer screening; skin exam; stress test on bicycle or treadmill;  successful completion of smoking cessation program; tests for sexually transmitted infections (STIs); thermography;  two hour post-load plasma glucose test; ultrasounds for cancer detection; ultrasound screening of the abdominal aorta for abdominal aortic aneurysms; or virtual colonoscopy.</a:t>
            </a:r>
            <a:br>
              <a:rPr lang="en-US" altLang="en-US" sz="1100" dirty="0"/>
            </a:br>
            <a:br>
              <a:rPr lang="en-US" altLang="en-US" sz="1100" dirty="0"/>
            </a:br>
            <a:r>
              <a:rPr lang="en-US" altLang="en-US" sz="1100" dirty="0"/>
              <a:t>Please refer to your benefit summary for your exact plan design. </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8;p1">
            <a:extLst>
              <a:ext uri="{FF2B5EF4-FFF2-40B4-BE49-F238E27FC236}">
                <a16:creationId xmlns:a16="http://schemas.microsoft.com/office/drawing/2014/main" id="{B588E761-A0B8-AD7A-7AF7-637B4A00CC55}"/>
              </a:ext>
            </a:extLst>
          </p:cNvPr>
          <p:cNvSpPr txBox="1">
            <a:spLocks noChangeArrowheads="1"/>
          </p:cNvSpPr>
          <p:nvPr/>
        </p:nvSpPr>
        <p:spPr bwMode="auto">
          <a:xfrm>
            <a:off x="4430713" y="357188"/>
            <a:ext cx="1717675" cy="557212"/>
          </a:xfrm>
          <a:prstGeom prst="rect">
            <a:avLst/>
          </a:prstGeom>
          <a:noFill/>
          <a:ln>
            <a:noFill/>
          </a:ln>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5000"/>
              </a:lnSpc>
              <a:buClr>
                <a:schemeClr val="accent1"/>
              </a:buClr>
              <a:buSzPts val="1900"/>
              <a:defRPr/>
            </a:pPr>
            <a:r>
              <a:rPr lang="en-US" altLang="en-US" sz="1200" dirty="0">
                <a:solidFill>
                  <a:schemeClr val="accent1"/>
                </a:solidFill>
                <a:latin typeface="Arial"/>
                <a:cs typeface="Arial"/>
              </a:rPr>
              <a:t>Critical Illness Insurance</a:t>
            </a:r>
          </a:p>
        </p:txBody>
      </p:sp>
      <p:cxnSp>
        <p:nvCxnSpPr>
          <p:cNvPr id="7" name="Straight Connector 6">
            <a:extLst>
              <a:ext uri="{FF2B5EF4-FFF2-40B4-BE49-F238E27FC236}">
                <a16:creationId xmlns:a16="http://schemas.microsoft.com/office/drawing/2014/main" id="{4B017A48-1E9E-25E4-9D63-23E139899B02}"/>
              </a:ext>
            </a:extLst>
          </p:cNvPr>
          <p:cNvCxnSpPr/>
          <p:nvPr/>
        </p:nvCxnSpPr>
        <p:spPr>
          <a:xfrm>
            <a:off x="6334125" y="442913"/>
            <a:ext cx="0" cy="3857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Google Shape;86;p2">
            <a:extLst>
              <a:ext uri="{FF2B5EF4-FFF2-40B4-BE49-F238E27FC236}">
                <a16:creationId xmlns:a16="http://schemas.microsoft.com/office/drawing/2014/main" id="{BBE599FE-4991-63FA-6808-0DFD6C7FF52B}"/>
              </a:ext>
            </a:extLst>
          </p:cNvPr>
          <p:cNvSpPr txBox="1">
            <a:spLocks/>
          </p:cNvSpPr>
          <p:nvPr/>
        </p:nvSpPr>
        <p:spPr>
          <a:xfrm>
            <a:off x="3425825" y="9717545"/>
            <a:ext cx="3889375" cy="274637"/>
          </a:xfrm>
          <a:prstGeom prst="rect">
            <a:avLst/>
          </a:prstGeom>
          <a:noFill/>
          <a:ln>
            <a:noFill/>
          </a:ln>
        </p:spPr>
        <p:txBody>
          <a:bodyPr spcFirstLastPara="1" lIns="0" tIns="0" rIns="0" bIns="0"/>
          <a:lstStyle>
            <a:defPPr marR="0" lvl="0" algn="l" rtl="0">
              <a:lnSpc>
                <a:spcPct val="100000"/>
              </a:lnSpc>
              <a:spcBef>
                <a:spcPts val="0"/>
              </a:spcBef>
              <a:spcAft>
                <a:spcPts val="0"/>
              </a:spcAft>
            </a:defPPr>
            <a:lvl1pPr marL="457200" marR="0" lvl="0" indent="-228600" algn="r" rtl="0">
              <a:lnSpc>
                <a:spcPct val="100000"/>
              </a:lnSpc>
              <a:spcBef>
                <a:spcPts val="0"/>
              </a:spcBef>
              <a:spcAft>
                <a:spcPts val="0"/>
              </a:spcAft>
              <a:buClr>
                <a:srgbClr val="7C7D80"/>
              </a:buClr>
              <a:buSzPts val="650"/>
              <a:buFont typeface="Arial"/>
              <a:buNone/>
              <a:defRPr sz="650" b="0" i="0" u="none" strike="noStrike" cap="none">
                <a:solidFill>
                  <a:srgbClr val="7C7D80"/>
                </a:solidFill>
                <a:latin typeface="Arial"/>
                <a:ea typeface="Arial"/>
                <a:cs typeface="Arial"/>
                <a:sym typeface="Arial"/>
              </a:defRPr>
            </a:lvl1pPr>
            <a:lvl2pPr marL="914400" marR="0" lvl="1" indent="-342900" algn="l" rtl="0">
              <a:lnSpc>
                <a:spcPct val="100000"/>
              </a:lnSpc>
              <a:spcBef>
                <a:spcPts val="3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2pPr>
            <a:lvl3pPr marL="1371600" marR="0" lvl="2" indent="-342900" algn="l" rtl="0">
              <a:lnSpc>
                <a:spcPct val="100000"/>
              </a:lnSpc>
              <a:spcBef>
                <a:spcPts val="2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3pPr>
            <a:lvl4pPr marL="1828800" marR="0" lvl="3" indent="-342900" algn="l" rtl="0">
              <a:lnSpc>
                <a:spcPct val="100000"/>
              </a:lnSpc>
              <a:spcBef>
                <a:spcPts val="2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100000"/>
              </a:lnSpc>
              <a:spcBef>
                <a:spcPts val="2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5pPr>
            <a:lvl6pPr marL="2743200" marR="0" lvl="5" indent="-342900" algn="l" rtl="0">
              <a:lnSpc>
                <a:spcPct val="90000"/>
              </a:lnSpc>
              <a:spcBef>
                <a:spcPts val="425"/>
              </a:spcBef>
              <a:spcAft>
                <a:spcPts val="0"/>
              </a:spcAft>
              <a:buClr>
                <a:schemeClr val="dk1"/>
              </a:buClr>
              <a:buSzPts val="1800"/>
              <a:buFont typeface="Arial"/>
              <a:buChar char="•"/>
              <a:defRPr sz="1530" b="0" i="0" u="none" strike="noStrike" cap="none">
                <a:solidFill>
                  <a:schemeClr val="dk1"/>
                </a:solidFill>
                <a:latin typeface="Arial"/>
                <a:ea typeface="Arial"/>
                <a:cs typeface="Arial"/>
                <a:sym typeface="Arial"/>
              </a:defRPr>
            </a:lvl6pPr>
            <a:lvl7pPr marL="3200400" marR="0" lvl="6" indent="-342900" algn="l" rtl="0">
              <a:lnSpc>
                <a:spcPct val="90000"/>
              </a:lnSpc>
              <a:spcBef>
                <a:spcPts val="425"/>
              </a:spcBef>
              <a:spcAft>
                <a:spcPts val="0"/>
              </a:spcAft>
              <a:buClr>
                <a:schemeClr val="dk1"/>
              </a:buClr>
              <a:buSzPts val="1800"/>
              <a:buFont typeface="Arial"/>
              <a:buChar char="•"/>
              <a:defRPr sz="1530" b="0" i="0" u="none" strike="noStrike" cap="none">
                <a:solidFill>
                  <a:schemeClr val="dk1"/>
                </a:solidFill>
                <a:latin typeface="Arial"/>
                <a:ea typeface="Arial"/>
                <a:cs typeface="Arial"/>
                <a:sym typeface="Arial"/>
              </a:defRPr>
            </a:lvl7pPr>
            <a:lvl8pPr marL="3657600" marR="0" lvl="7" indent="-342900" algn="l" rtl="0">
              <a:lnSpc>
                <a:spcPct val="90000"/>
              </a:lnSpc>
              <a:spcBef>
                <a:spcPts val="425"/>
              </a:spcBef>
              <a:spcAft>
                <a:spcPts val="0"/>
              </a:spcAft>
              <a:buClr>
                <a:schemeClr val="dk1"/>
              </a:buClr>
              <a:buSzPts val="1800"/>
              <a:buFont typeface="Arial"/>
              <a:buChar char="•"/>
              <a:defRPr sz="1530" b="0" i="0" u="none" strike="noStrike" cap="none">
                <a:solidFill>
                  <a:schemeClr val="dk1"/>
                </a:solidFill>
                <a:latin typeface="Arial"/>
                <a:ea typeface="Arial"/>
                <a:cs typeface="Arial"/>
                <a:sym typeface="Arial"/>
              </a:defRPr>
            </a:lvl8pPr>
            <a:lvl9pPr marL="4114800" marR="0" lvl="8" indent="-342900" algn="l" rtl="0">
              <a:lnSpc>
                <a:spcPct val="90000"/>
              </a:lnSpc>
              <a:spcBef>
                <a:spcPts val="425"/>
              </a:spcBef>
              <a:spcAft>
                <a:spcPts val="0"/>
              </a:spcAft>
              <a:buClr>
                <a:schemeClr val="dk1"/>
              </a:buClr>
              <a:buSzPts val="1800"/>
              <a:buFont typeface="Arial"/>
              <a:buChar char="•"/>
              <a:defRPr sz="1530" b="0" i="0" u="none" strike="noStrike" cap="none">
                <a:solidFill>
                  <a:schemeClr val="dk1"/>
                </a:solidFill>
                <a:latin typeface="Arial"/>
                <a:ea typeface="Arial"/>
                <a:cs typeface="Arial"/>
                <a:sym typeface="Arial"/>
              </a:defRPr>
            </a:lvl9pPr>
          </a:lstStyle>
          <a:p>
            <a:pPr marL="0" indent="0" eaLnBrk="1" fontAlgn="auto" hangingPunct="1">
              <a:buSzPts val="600"/>
              <a:defRPr/>
            </a:pPr>
            <a:r>
              <a:rPr lang="nb-NO" kern="0" dirty="0"/>
              <a:t>L0822025009[exp0824][All States][DC,GU,MP,PR,VI]</a:t>
            </a:r>
            <a:r>
              <a:rPr lang="en-US" dirty="0"/>
              <a:t> ©</a:t>
            </a:r>
            <a:r>
              <a:rPr lang="nb-NO" kern="0" dirty="0"/>
              <a:t> 2023 MetLife Services and Solutions, LLC</a:t>
            </a:r>
          </a:p>
          <a:p>
            <a:pPr marL="0" indent="0" eaLnBrk="1" fontAlgn="auto" hangingPunct="1">
              <a:buSzPts val="600"/>
              <a:defRPr/>
            </a:pPr>
            <a:endParaRPr lang="en-US" kern="0" dirty="0"/>
          </a:p>
        </p:txBody>
      </p:sp>
      <p:sp>
        <p:nvSpPr>
          <p:cNvPr id="8" name="Google Shape;99;p2">
            <a:extLst>
              <a:ext uri="{FF2B5EF4-FFF2-40B4-BE49-F238E27FC236}">
                <a16:creationId xmlns:a16="http://schemas.microsoft.com/office/drawing/2014/main" id="{5174A6D7-59F4-9E46-9564-F7666E90DA9D}"/>
              </a:ext>
            </a:extLst>
          </p:cNvPr>
          <p:cNvSpPr txBox="1">
            <a:spLocks noChangeArrowheads="1"/>
          </p:cNvSpPr>
          <p:nvPr/>
        </p:nvSpPr>
        <p:spPr bwMode="auto">
          <a:xfrm>
            <a:off x="2565400" y="9582607"/>
            <a:ext cx="4749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914400" indent="-342900">
              <a:defRPr>
                <a:solidFill>
                  <a:schemeClr val="tx1"/>
                </a:solidFill>
                <a:latin typeface="Arial" panose="020B0604020202020204" pitchFamily="34" charset="0"/>
              </a:defRPr>
            </a:lvl2pPr>
            <a:lvl3pPr marL="1371600" indent="-342900">
              <a:defRPr>
                <a:solidFill>
                  <a:schemeClr val="tx1"/>
                </a:solidFill>
                <a:latin typeface="Arial" panose="020B0604020202020204" pitchFamily="34" charset="0"/>
              </a:defRPr>
            </a:lvl3pPr>
            <a:lvl4pPr marL="1828800" indent="-342900">
              <a:defRPr>
                <a:solidFill>
                  <a:schemeClr val="tx1"/>
                </a:solidFill>
                <a:latin typeface="Arial" panose="020B0604020202020204" pitchFamily="34" charset="0"/>
              </a:defRPr>
            </a:lvl4pPr>
            <a:lvl5pPr marL="2286000" indent="-342900">
              <a:defRPr>
                <a:solidFill>
                  <a:schemeClr val="tx1"/>
                </a:solidFill>
                <a:latin typeface="Arial" panose="020B0604020202020204" pitchFamily="34" charset="0"/>
              </a:defRPr>
            </a:lvl5pPr>
            <a:lvl6pPr marL="2743200" indent="-342900" defTabSz="457200" eaLnBrk="0" fontAlgn="base" hangingPunct="0">
              <a:spcBef>
                <a:spcPct val="0"/>
              </a:spcBef>
              <a:spcAft>
                <a:spcPct val="0"/>
              </a:spcAft>
              <a:defRPr>
                <a:solidFill>
                  <a:schemeClr val="tx1"/>
                </a:solidFill>
                <a:latin typeface="Arial" panose="020B0604020202020204" pitchFamily="34" charset="0"/>
              </a:defRPr>
            </a:lvl6pPr>
            <a:lvl7pPr marL="3200400" indent="-342900" defTabSz="457200" eaLnBrk="0" fontAlgn="base" hangingPunct="0">
              <a:spcBef>
                <a:spcPct val="0"/>
              </a:spcBef>
              <a:spcAft>
                <a:spcPct val="0"/>
              </a:spcAft>
              <a:defRPr>
                <a:solidFill>
                  <a:schemeClr val="tx1"/>
                </a:solidFill>
                <a:latin typeface="Arial" panose="020B0604020202020204" pitchFamily="34" charset="0"/>
              </a:defRPr>
            </a:lvl7pPr>
            <a:lvl8pPr marL="3657600" indent="-342900" defTabSz="457200" eaLnBrk="0" fontAlgn="base" hangingPunct="0">
              <a:spcBef>
                <a:spcPct val="0"/>
              </a:spcBef>
              <a:spcAft>
                <a:spcPct val="0"/>
              </a:spcAft>
              <a:defRPr>
                <a:solidFill>
                  <a:schemeClr val="tx1"/>
                </a:solidFill>
                <a:latin typeface="Arial" panose="020B0604020202020204" pitchFamily="34" charset="0"/>
              </a:defRPr>
            </a:lvl8pPr>
            <a:lvl9pPr marL="4114800" indent="-3429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Clr>
                <a:srgbClr val="7C7D80"/>
              </a:buClr>
              <a:buSzPts val="800"/>
              <a:buFont typeface="Arial" panose="020B0604020202020204" pitchFamily="34" charset="0"/>
              <a:buNone/>
            </a:pPr>
            <a:r>
              <a:rPr lang="en-US" altLang="en-US" sz="800" b="1">
                <a:solidFill>
                  <a:srgbClr val="7C7D80"/>
                </a:solidFill>
                <a:cs typeface="Arial" panose="020B0604020202020204" pitchFamily="34" charset="0"/>
                <a:sym typeface="Arial" panose="020B0604020202020204" pitchFamily="34" charset="0"/>
              </a:rPr>
              <a:t>Metropolitan Life Insurance Company  |  200 Park Avenue  |  New York, NY 10166</a:t>
            </a:r>
          </a:p>
        </p:txBody>
      </p:sp>
      <p:sp>
        <p:nvSpPr>
          <p:cNvPr id="9" name="Text Placeholder 78">
            <a:extLst>
              <a:ext uri="{FF2B5EF4-FFF2-40B4-BE49-F238E27FC236}">
                <a16:creationId xmlns:a16="http://schemas.microsoft.com/office/drawing/2014/main" id="{FDD60A33-4CD6-BFDD-A2F8-1E346977EC67}"/>
              </a:ext>
            </a:extLst>
          </p:cNvPr>
          <p:cNvSpPr>
            <a:spLocks noGrp="1"/>
          </p:cNvSpPr>
          <p:nvPr/>
        </p:nvSpPr>
        <p:spPr bwMode="auto">
          <a:xfrm>
            <a:off x="462186" y="6032550"/>
            <a:ext cx="6797451" cy="2645684"/>
          </a:xfrm>
          <a:prstGeom prst="rect">
            <a:avLst/>
          </a:prstGeom>
          <a:noFill/>
          <a:ln>
            <a:noFill/>
          </a:ln>
        </p:spPr>
        <p:style>
          <a:lnRef idx="0">
            <a:scrgbClr r="0" g="0" b="0"/>
          </a:lnRef>
          <a:fillRef idx="0">
            <a:scrgbClr r="0" g="0" b="0"/>
          </a:fillRef>
          <a:effectRef idx="0">
            <a:scrgbClr r="0" g="0" b="0"/>
          </a:effectRef>
          <a:fontRef idx="major"/>
        </p:style>
        <p:txBody>
          <a:bodyPr lIns="0" tIns="0" rIns="0" bIns="0" anchor="b" anchorCtr="0"/>
          <a:lstStyle>
            <a:lvl1pPr marL="114300" indent="-114300" algn="l" defTabSz="776288" rtl="0" eaLnBrk="0" fontAlgn="base" hangingPunct="0">
              <a:spcBef>
                <a:spcPct val="0"/>
              </a:spcBef>
              <a:spcAft>
                <a:spcPts val="400"/>
              </a:spcAft>
              <a:buFont typeface="+mj-lt"/>
              <a:buAutoNum type="arabicPeriod"/>
              <a:defRPr sz="700" kern="1200">
                <a:solidFill>
                  <a:schemeClr val="tx2">
                    <a:lumMod val="75000"/>
                  </a:schemeClr>
                </a:solidFill>
                <a:latin typeface="+mj-lt"/>
                <a:ea typeface="+mj-ea"/>
                <a:cs typeface="+mj-cs"/>
              </a:defRPr>
            </a:lvl1pPr>
            <a:lvl2pPr marL="0" indent="0" algn="l" defTabSz="776288" rtl="0" eaLnBrk="0" fontAlgn="base" hangingPunct="0">
              <a:spcBef>
                <a:spcPts val="200"/>
              </a:spcBef>
              <a:spcAft>
                <a:spcPct val="0"/>
              </a:spcAft>
              <a:buFont typeface="Arial" panose="020B0604020202020204" pitchFamily="34" charset="0"/>
              <a:buNone/>
              <a:defRPr sz="1000" kern="1200">
                <a:solidFill>
                  <a:schemeClr val="tx1"/>
                </a:solidFill>
                <a:latin typeface="+mj-lt"/>
                <a:ea typeface="+mj-ea"/>
                <a:cs typeface="+mj-cs"/>
              </a:defRPr>
            </a:lvl2pPr>
            <a:lvl3pPr marL="230188"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j-lt"/>
                <a:ea typeface="+mj-ea"/>
                <a:cs typeface="+mj-cs"/>
              </a:defRPr>
            </a:lvl3pPr>
            <a:lvl4pPr marL="341313"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j-lt"/>
                <a:ea typeface="+mj-ea"/>
                <a:cs typeface="+mj-cs"/>
              </a:defRPr>
            </a:lvl4pPr>
            <a:lvl5pPr marL="457200"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j-lt"/>
                <a:ea typeface="+mj-ea"/>
                <a:cs typeface="+mj-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j-lt"/>
                <a:ea typeface="+mj-ea"/>
                <a:cs typeface="+mj-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j-lt"/>
                <a:ea typeface="+mj-ea"/>
                <a:cs typeface="+mj-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j-lt"/>
                <a:ea typeface="+mj-ea"/>
                <a:cs typeface="+mj-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j-lt"/>
                <a:ea typeface="+mj-ea"/>
                <a:cs typeface="+mj-cs"/>
              </a:defRPr>
            </a:lvl9pPr>
          </a:lstStyle>
          <a:p>
            <a:pPr defTabSz="777240" eaLnBrk="1" fontAlgn="auto" hangingPunct="1">
              <a:lnSpc>
                <a:spcPts val="740"/>
              </a:lnSpc>
              <a:spcBef>
                <a:spcPts val="0"/>
              </a:spcBef>
              <a:spcAft>
                <a:spcPts val="200"/>
              </a:spcAft>
              <a:defRPr/>
            </a:pPr>
            <a:endParaRPr lang="en-US" kern="850" dirty="0"/>
          </a:p>
          <a:p>
            <a:pPr defTabSz="777240" eaLnBrk="1" fontAlgn="auto" hangingPunct="1">
              <a:lnSpc>
                <a:spcPts val="740"/>
              </a:lnSpc>
              <a:spcBef>
                <a:spcPts val="0"/>
              </a:spcBef>
              <a:spcAft>
                <a:spcPts val="200"/>
              </a:spcAft>
              <a:defRPr/>
            </a:pPr>
            <a:endParaRPr lang="en-US" kern="850" dirty="0"/>
          </a:p>
          <a:p>
            <a:pPr marL="0" indent="0" defTabSz="777240" eaLnBrk="1" fontAlgn="auto" hangingPunct="1">
              <a:lnSpc>
                <a:spcPts val="740"/>
              </a:lnSpc>
              <a:spcBef>
                <a:spcPts val="0"/>
              </a:spcBef>
              <a:buNone/>
              <a:defRPr/>
            </a:pPr>
            <a:r>
              <a:rPr lang="en-US" kern="850" dirty="0"/>
              <a:t>We will only pay one health screening benefit per covered person per calendar year. Health Screening Benefits are not available in all states.</a:t>
            </a:r>
          </a:p>
          <a:p>
            <a:pPr marL="0" indent="0" defTabSz="777240" eaLnBrk="1" fontAlgn="auto" hangingPunct="1">
              <a:lnSpc>
                <a:spcPts val="740"/>
              </a:lnSpc>
              <a:spcBef>
                <a:spcPts val="0"/>
              </a:spcBef>
              <a:buNone/>
              <a:defRPr/>
            </a:pPr>
            <a:endParaRPr lang="en-US" kern="850" dirty="0"/>
          </a:p>
          <a:p>
            <a:pPr defTabSz="777240" eaLnBrk="1" fontAlgn="auto" hangingPunct="1">
              <a:spcBef>
                <a:spcPts val="0"/>
              </a:spcBef>
              <a:spcAft>
                <a:spcPts val="200"/>
              </a:spcAft>
              <a:defRPr/>
            </a:pPr>
            <a:r>
              <a:rPr lang="en-US" kern="850" dirty="0"/>
              <a:t>The Health Screening Benefit is not available in certain states. In some states, there is a separate mammogram benefit. Please review your Disclosure Statement or Outline of Coverage/Disclosure Document for specific state variations and exclusions around this benefit.</a:t>
            </a:r>
          </a:p>
          <a:p>
            <a:pPr defTabSz="777240" eaLnBrk="1" fontAlgn="auto" hangingPunct="1">
              <a:lnSpc>
                <a:spcPts val="740"/>
              </a:lnSpc>
              <a:spcBef>
                <a:spcPts val="0"/>
              </a:spcBef>
              <a:spcAft>
                <a:spcPts val="200"/>
              </a:spcAft>
              <a:defRPr/>
            </a:pPr>
            <a:r>
              <a:rPr lang="en-US" kern="850" dirty="0"/>
              <a:t>Dependent Child coverage varies by state. Please contact MetLife for more information.</a:t>
            </a:r>
          </a:p>
          <a:p>
            <a:pPr defTabSz="777240" eaLnBrk="1" fontAlgn="auto" hangingPunct="1">
              <a:lnSpc>
                <a:spcPts val="740"/>
              </a:lnSpc>
              <a:spcBef>
                <a:spcPts val="0"/>
              </a:spcBef>
              <a:defRPr/>
            </a:pPr>
            <a:r>
              <a:rPr lang="en-US" kern="850" dirty="0"/>
              <a:t>Please review the certificate for specific information about cancer benefits. In most states, not all types of cancer are covered.</a:t>
            </a:r>
          </a:p>
          <a:p>
            <a:pPr marL="0" indent="0" defTabSz="777240" eaLnBrk="1" fontAlgn="auto" hangingPunct="1">
              <a:lnSpc>
                <a:spcPts val="740"/>
              </a:lnSpc>
              <a:spcBef>
                <a:spcPts val="0"/>
              </a:spcBef>
              <a:buNone/>
              <a:defRPr/>
            </a:pPr>
            <a:r>
              <a:rPr lang="en-US" kern="850" dirty="0"/>
              <a:t>METLIFE CRITICAL ILLNESS INSURANCE (CII) IS A LIMITED BENEFIT GROUP INSURANCE POLICY. Like most group accident and health insurance policies, MetLife’s CII policies contain certain exclusions, limitations and terms for keeping them in force. Product features and availability may vary by state. There may be a preexisting condition exclusion. There may be a Benefit Reduction Due to Age provision. There may be a Benefit Suspension Period between recurrences of the same Covered Condition or occurrences of different Covered Conditions. In most plans, there is a pre-existing condition exclusion. In most states, after a covered condition occurs, there is a benefit suspension period during which most plans do not pay recurrence benefits. MetLife offers CII on both an Attained Age and an Issue Age basis. Attained Age rates are based on 5-year age bands and will increase when a Covered Person reaches a new age band. MetLife’s Issue Age CII is guaranteed renewable and may be subject to benefit reductions that begin at age 65. Premium rates for MetLife’s Issue Age CII are based on age at the time of the initial coverage effective date and will not increase due to age; premium rates for increases in coverage, including the addition of dependents’ coverage, if applicable, will be based on the covered person’s age at the time of that increase’s effective date. Rates are subject to change for MetLife’s Issue Age CII on a class- wide basis. A more detailed description of the benefits, limitations, and exclusions applicable to both Attained Age and Issue Age CII can be found in the applicable Disclosure Statement or Outline of Coverage/Disclosure Document available at time of enrollment. For complete details of coverage and availability, please refer to the group policy form GPNP07-CI, GPNP09-CI or GPNP14-CI, or contact MetLife for more information. Benefits are underwritten by Metropolitan Life Insurance Company, New York, New York. In New York, availability of MetLife's Issue Age CII product is pending regulatory approval.</a:t>
            </a:r>
          </a:p>
          <a:p>
            <a:pPr marL="0" indent="0" defTabSz="777240" eaLnBrk="1" fontAlgn="auto" hangingPunct="1">
              <a:lnSpc>
                <a:spcPts val="740"/>
              </a:lnSpc>
              <a:spcBef>
                <a:spcPts val="0"/>
              </a:spcBef>
              <a:spcAft>
                <a:spcPts val="200"/>
              </a:spcAft>
              <a:buNone/>
              <a:defRPr/>
            </a:pPr>
            <a:r>
              <a:rPr lang="en-US" kern="850" dirty="0"/>
              <a:t>MetLife's Critical Illness Insurance is not intended to be a substitute for Medical Coverage providing benefits for medical treatment, including hospital, surgical and medical expenses. MetLife's Critical Illness Insurance does not provide reimbursement for such expenses.</a:t>
            </a:r>
          </a:p>
          <a:p>
            <a:pPr marL="0" indent="0" defTabSz="777240" eaLnBrk="1" fontAlgn="auto" hangingPunct="1">
              <a:lnSpc>
                <a:spcPts val="740"/>
              </a:lnSpc>
              <a:spcBef>
                <a:spcPts val="0"/>
              </a:spcBef>
              <a:spcAft>
                <a:spcPts val="200"/>
              </a:spcAft>
              <a:buNone/>
              <a:defRPr/>
            </a:pPr>
            <a:endParaRPr lang="en-US" kern="850" dirty="0"/>
          </a:p>
        </p:txBody>
      </p:sp>
      <p:sp>
        <p:nvSpPr>
          <p:cNvPr id="11" name="Text Placeholder 73">
            <a:extLst>
              <a:ext uri="{FF2B5EF4-FFF2-40B4-BE49-F238E27FC236}">
                <a16:creationId xmlns:a16="http://schemas.microsoft.com/office/drawing/2014/main" id="{95A82CE2-015F-9618-FF59-661AEF34F3DD}"/>
              </a:ext>
            </a:extLst>
          </p:cNvPr>
          <p:cNvSpPr>
            <a:spLocks noGrp="1"/>
          </p:cNvSpPr>
          <p:nvPr/>
        </p:nvSpPr>
        <p:spPr bwMode="auto">
          <a:xfrm>
            <a:off x="459837" y="1405077"/>
            <a:ext cx="6828973" cy="2645962"/>
          </a:xfrm>
          <a:prstGeom prst="rect">
            <a:avLst/>
          </a:prstGeom>
          <a:noFill/>
          <a:ln>
            <a:noFill/>
          </a:ln>
        </p:spPr>
        <p:style>
          <a:lnRef idx="0">
            <a:scrgbClr r="0" g="0" b="0"/>
          </a:lnRef>
          <a:fillRef idx="0">
            <a:scrgbClr r="0" g="0" b="0"/>
          </a:fillRef>
          <a:effectRef idx="0">
            <a:scrgbClr r="0" g="0" b="0"/>
          </a:effectRef>
          <a:fontRef idx="major"/>
        </p:style>
        <p:txBody>
          <a:bodyPr lIns="0" tIns="0" rIns="0" bIns="0"/>
          <a:lstStyle>
            <a:lvl1pPr marL="117475" indent="-117475" algn="l" defTabSz="776288" rtl="0" eaLnBrk="0" fontAlgn="base" hangingPunct="0">
              <a:spcBef>
                <a:spcPts val="500"/>
              </a:spcBef>
              <a:spcAft>
                <a:spcPts val="0"/>
              </a:spcAft>
              <a:buFont typeface="Arial" panose="020B0604020202020204" pitchFamily="34" charset="0"/>
              <a:buChar char="•"/>
              <a:defRPr sz="1000" b="0" kern="1200">
                <a:solidFill>
                  <a:schemeClr val="tx1"/>
                </a:solidFill>
                <a:latin typeface="+mj-lt"/>
                <a:ea typeface="+mj-ea"/>
                <a:cs typeface="+mj-cs"/>
              </a:defRPr>
            </a:lvl1pPr>
            <a:lvl2pPr marL="115888"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j-lt"/>
                <a:ea typeface="+mj-ea"/>
                <a:cs typeface="+mj-cs"/>
              </a:defRPr>
            </a:lvl2pPr>
            <a:lvl3pPr marL="230188"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j-lt"/>
                <a:ea typeface="+mj-ea"/>
                <a:cs typeface="+mj-cs"/>
              </a:defRPr>
            </a:lvl3pPr>
            <a:lvl4pPr marL="341313"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j-lt"/>
                <a:ea typeface="+mj-ea"/>
                <a:cs typeface="+mj-cs"/>
              </a:defRPr>
            </a:lvl4pPr>
            <a:lvl5pPr marL="457200"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j-lt"/>
                <a:ea typeface="+mj-ea"/>
                <a:cs typeface="+mj-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j-lt"/>
                <a:ea typeface="+mj-ea"/>
                <a:cs typeface="+mj-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j-lt"/>
                <a:ea typeface="+mj-ea"/>
                <a:cs typeface="+mj-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j-lt"/>
                <a:ea typeface="+mj-ea"/>
                <a:cs typeface="+mj-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j-lt"/>
                <a:ea typeface="+mj-ea"/>
                <a:cs typeface="+mj-cs"/>
              </a:defRPr>
            </a:lvl9pPr>
          </a:lstStyle>
          <a:p>
            <a:pPr marL="173038" indent="-163513" defTabSz="777240" eaLnBrk="1" fontAlgn="auto" hangingPunct="1">
              <a:buNone/>
              <a:defRPr/>
            </a:pPr>
            <a:r>
              <a:rPr lang="en-US" sz="1100" dirty="0">
                <a:latin typeface="+mn-lt"/>
              </a:rPr>
              <a:t>1.	You can file a claim online through </a:t>
            </a:r>
            <a:r>
              <a:rPr lang="en-US" sz="1100" b="1" dirty="0" err="1">
                <a:latin typeface="+mn-lt"/>
              </a:rPr>
              <a:t>MyBenefits</a:t>
            </a:r>
            <a:r>
              <a:rPr lang="en-US" sz="1100" b="1" dirty="0">
                <a:latin typeface="+mn-lt"/>
              </a:rPr>
              <a:t> at </a:t>
            </a:r>
            <a:r>
              <a:rPr lang="en-US" sz="1100" b="1" u="sng" dirty="0">
                <a:solidFill>
                  <a:schemeClr val="accent1"/>
                </a:solidFill>
                <a:latin typeface="+mn-lt"/>
              </a:rPr>
              <a:t>www.metlife.com/mybenefits</a:t>
            </a:r>
            <a:r>
              <a:rPr lang="en-US" sz="1100" b="1" dirty="0">
                <a:solidFill>
                  <a:schemeClr val="accent1"/>
                </a:solidFill>
                <a:latin typeface="+mn-lt"/>
              </a:rPr>
              <a:t> </a:t>
            </a:r>
            <a:r>
              <a:rPr lang="en-US" sz="1100" dirty="0">
                <a:latin typeface="+mn-lt"/>
              </a:rPr>
              <a:t>or by calling </a:t>
            </a:r>
            <a:r>
              <a:rPr lang="en-US" sz="1100" b="1" dirty="0">
                <a:latin typeface="+mn-lt"/>
              </a:rPr>
              <a:t>MetLife </a:t>
            </a:r>
            <a:br>
              <a:rPr lang="en-US" sz="1100" b="1" dirty="0">
                <a:latin typeface="+mn-lt"/>
              </a:rPr>
            </a:br>
            <a:r>
              <a:rPr lang="en-US" sz="1100" b="1" dirty="0">
                <a:latin typeface="+mn-lt"/>
              </a:rPr>
              <a:t>at 1-800-GET-MET8 </a:t>
            </a:r>
            <a:r>
              <a:rPr lang="en-US" sz="1100" b="1" dirty="0">
                <a:solidFill>
                  <a:schemeClr val="accent1"/>
                </a:solidFill>
                <a:latin typeface="+mn-lt"/>
              </a:rPr>
              <a:t>(1-800-438-6388). </a:t>
            </a:r>
            <a:r>
              <a:rPr lang="en-US" sz="1100" dirty="0">
                <a:latin typeface="+mn-lt"/>
              </a:rPr>
              <a:t>You can also file a claim using the </a:t>
            </a:r>
            <a:r>
              <a:rPr lang="en-US" sz="1100" b="1" dirty="0">
                <a:latin typeface="+mn-lt"/>
              </a:rPr>
              <a:t>MetLife Mobile App!</a:t>
            </a:r>
          </a:p>
          <a:p>
            <a:pPr marL="173038" indent="-163513" defTabSz="777240" eaLnBrk="1" fontAlgn="auto" hangingPunct="1">
              <a:buNone/>
              <a:defRPr/>
            </a:pPr>
            <a:r>
              <a:rPr lang="en-US" sz="1100" dirty="0">
                <a:latin typeface="+mn-lt"/>
              </a:rPr>
              <a:t>2.	Provide a few details, including:</a:t>
            </a:r>
          </a:p>
          <a:p>
            <a:pPr marL="346075" indent="-169863" defTabSz="777240" eaLnBrk="1" fontAlgn="auto" hangingPunct="1">
              <a:buNone/>
              <a:defRPr/>
            </a:pPr>
            <a:r>
              <a:rPr lang="en-US" sz="1100" dirty="0">
                <a:latin typeface="+mn-lt"/>
              </a:rPr>
              <a:t>•	The name of the Insured, SSN or EEID, Group Name, Certificate Number</a:t>
            </a:r>
          </a:p>
          <a:p>
            <a:pPr marL="346075" indent="-169863" defTabSz="777240" eaLnBrk="1" fontAlgn="auto" hangingPunct="1">
              <a:buNone/>
              <a:defRPr/>
            </a:pPr>
            <a:r>
              <a:rPr lang="en-US" sz="1100" dirty="0">
                <a:latin typeface="+mn-lt"/>
              </a:rPr>
              <a:t>•	What date did you have your test?</a:t>
            </a:r>
          </a:p>
          <a:p>
            <a:pPr marL="346075" indent="-169863" defTabSz="777240" eaLnBrk="1" fontAlgn="auto" hangingPunct="1">
              <a:buNone/>
              <a:defRPr/>
            </a:pPr>
            <a:r>
              <a:rPr lang="en-US" sz="1100" dirty="0">
                <a:latin typeface="+mn-lt"/>
              </a:rPr>
              <a:t>•	What was the test you had completed?</a:t>
            </a:r>
          </a:p>
          <a:p>
            <a:pPr marL="173038" indent="-163513" defTabSz="777240" eaLnBrk="1" fontAlgn="auto" hangingPunct="1">
              <a:buNone/>
              <a:defRPr/>
            </a:pPr>
            <a:r>
              <a:rPr lang="en-US" sz="1100" dirty="0">
                <a:latin typeface="+mn-lt"/>
              </a:rPr>
              <a:t>3.	Receive your HSB payment. (If submitting via </a:t>
            </a:r>
            <a:r>
              <a:rPr lang="en-US" sz="1100" b="1" dirty="0" err="1">
                <a:latin typeface="+mn-lt"/>
              </a:rPr>
              <a:t>MyBenefits</a:t>
            </a:r>
            <a:r>
              <a:rPr lang="en-US" sz="1100" dirty="0">
                <a:latin typeface="+mn-lt"/>
              </a:rPr>
              <a:t>, payment can be made via EFT. Checks are typically issued within a few business days once your claim has been processed.</a:t>
            </a:r>
          </a:p>
          <a:p>
            <a:pPr marL="6350" indent="0" defTabSz="777240" eaLnBrk="1" fontAlgn="auto" hangingPunct="1">
              <a:buNone/>
              <a:defRPr/>
            </a:pPr>
            <a:r>
              <a:rPr lang="en-US" sz="1100" dirty="0">
                <a:latin typeface="+mn-lt"/>
              </a:rPr>
              <a:t>You can submit claims for your spouse and/or dependent children. No hard copy proof is ever required! Please refer to your certificate for details on the health screening benefit and which tests are applicable based on your coverage.</a:t>
            </a:r>
          </a:p>
          <a:p>
            <a:pPr marL="0" indent="0" defTabSz="777240" eaLnBrk="1" fontAlgn="auto" hangingPunct="1">
              <a:buNone/>
              <a:defRPr/>
            </a:pPr>
            <a:endParaRPr lang="en-US" sz="1100" b="1" dirty="0">
              <a:latin typeface="+mn-lt"/>
            </a:endParaRPr>
          </a:p>
        </p:txBody>
      </p:sp>
      <p:sp>
        <p:nvSpPr>
          <p:cNvPr id="12" name="Text Placeholder 64">
            <a:extLst>
              <a:ext uri="{FF2B5EF4-FFF2-40B4-BE49-F238E27FC236}">
                <a16:creationId xmlns:a16="http://schemas.microsoft.com/office/drawing/2014/main" id="{AE26AEF9-03B1-5611-8ADF-4A456F5A96F6}"/>
              </a:ext>
            </a:extLst>
          </p:cNvPr>
          <p:cNvSpPr txBox="1">
            <a:spLocks noChangeArrowheads="1"/>
          </p:cNvSpPr>
          <p:nvPr/>
        </p:nvSpPr>
        <p:spPr bwMode="auto">
          <a:xfrm>
            <a:off x="459837" y="1011424"/>
            <a:ext cx="5922962" cy="373016"/>
          </a:xfrm>
          <a:prstGeom prst="rect">
            <a:avLst/>
          </a:prstGeom>
          <a:noFill/>
          <a:ln>
            <a:noFill/>
          </a:ln>
        </p:spPr>
        <p:style>
          <a:lnRef idx="0">
            <a:scrgbClr r="0" g="0" b="0"/>
          </a:lnRef>
          <a:fillRef idx="0">
            <a:scrgbClr r="0" g="0" b="0"/>
          </a:fillRef>
          <a:effectRef idx="0">
            <a:scrgbClr r="0" g="0" b="0"/>
          </a:effectRef>
          <a:fontRef idx="major"/>
        </p:style>
        <p:txBody>
          <a:bodyPr lIns="0" r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1" hangingPunct="1">
              <a:defRPr/>
            </a:pPr>
            <a:r>
              <a:rPr lang="en-US" altLang="en-US" dirty="0">
                <a:solidFill>
                  <a:srgbClr val="0290DA"/>
                </a:solidFill>
                <a:latin typeface="Georgia" panose="02040502050405020303" pitchFamily="18" charset="0"/>
              </a:rPr>
              <a:t>Filing a claim is as simple as 1-2-3!</a:t>
            </a:r>
          </a:p>
        </p:txBody>
      </p:sp>
      <p:pic>
        <p:nvPicPr>
          <p:cNvPr id="15" name="Picture 14">
            <a:extLst>
              <a:ext uri="{FF2B5EF4-FFF2-40B4-BE49-F238E27FC236}">
                <a16:creationId xmlns:a16="http://schemas.microsoft.com/office/drawing/2014/main" id="{29611C5D-E781-70BB-35BE-68800A3020EC}"/>
              </a:ext>
            </a:extLst>
          </p:cNvPr>
          <p:cNvPicPr>
            <a:picLocks noChangeAspect="1"/>
          </p:cNvPicPr>
          <p:nvPr/>
        </p:nvPicPr>
        <p:blipFill rotWithShape="1">
          <a:blip r:embed="rId4"/>
          <a:srcRect l="1" t="37609" r="53078" b="40707"/>
          <a:stretch/>
        </p:blipFill>
        <p:spPr>
          <a:xfrm>
            <a:off x="238151" y="9361029"/>
            <a:ext cx="1280160" cy="457200"/>
          </a:xfrm>
          <a:prstGeom prst="rect">
            <a:avLst/>
          </a:prstGeom>
        </p:spPr>
      </p:pic>
      <p:grpSp>
        <p:nvGrpSpPr>
          <p:cNvPr id="10" name="Group 9">
            <a:extLst>
              <a:ext uri="{FF2B5EF4-FFF2-40B4-BE49-F238E27FC236}">
                <a16:creationId xmlns:a16="http://schemas.microsoft.com/office/drawing/2014/main" id="{C65635D6-44B8-2286-8648-AA0225899B72}"/>
              </a:ext>
            </a:extLst>
          </p:cNvPr>
          <p:cNvGrpSpPr/>
          <p:nvPr/>
        </p:nvGrpSpPr>
        <p:grpSpPr>
          <a:xfrm>
            <a:off x="461268" y="4967276"/>
            <a:ext cx="6837073" cy="883945"/>
            <a:chOff x="461268" y="6533840"/>
            <a:chExt cx="6837073" cy="883945"/>
          </a:xfrm>
        </p:grpSpPr>
        <p:sp>
          <p:nvSpPr>
            <p:cNvPr id="3" name="Rectangle 2">
              <a:extLst>
                <a:ext uri="{FF2B5EF4-FFF2-40B4-BE49-F238E27FC236}">
                  <a16:creationId xmlns:a16="http://schemas.microsoft.com/office/drawing/2014/main" id="{CCF5F057-559B-2CA3-FA1F-1F4E62E1ED5F}"/>
                </a:ext>
              </a:extLst>
            </p:cNvPr>
            <p:cNvSpPr/>
            <p:nvPr/>
          </p:nvSpPr>
          <p:spPr>
            <a:xfrm>
              <a:off x="461269" y="6554023"/>
              <a:ext cx="6837072" cy="86376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58837D40-BE92-FA79-EA0C-F336ABF1D496}"/>
                </a:ext>
              </a:extLst>
            </p:cNvPr>
            <p:cNvPicPr>
              <a:picLocks/>
            </p:cNvPicPr>
            <p:nvPr/>
          </p:nvPicPr>
          <p:blipFill>
            <a:blip r:embed="rId5"/>
            <a:stretch>
              <a:fillRect/>
            </a:stretch>
          </p:blipFill>
          <p:spPr>
            <a:xfrm>
              <a:off x="461268" y="6533840"/>
              <a:ext cx="6837051" cy="70212"/>
            </a:xfrm>
            <a:prstGeom prst="rect">
              <a:avLst/>
            </a:prstGeom>
          </p:spPr>
        </p:pic>
        <p:sp>
          <p:nvSpPr>
            <p:cNvPr id="6" name="Google Shape;67;p1">
              <a:extLst>
                <a:ext uri="{FF2B5EF4-FFF2-40B4-BE49-F238E27FC236}">
                  <a16:creationId xmlns:a16="http://schemas.microsoft.com/office/drawing/2014/main" id="{D419FDB9-35D4-3885-DBA8-E40BDBD40286}"/>
                </a:ext>
              </a:extLst>
            </p:cNvPr>
            <p:cNvSpPr txBox="1">
              <a:spLocks noChangeArrowheads="1"/>
            </p:cNvSpPr>
            <p:nvPr/>
          </p:nvSpPr>
          <p:spPr bwMode="auto">
            <a:xfrm>
              <a:off x="699247" y="6790731"/>
              <a:ext cx="6417237" cy="44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200"/>
              </a:pPr>
              <a:r>
                <a:rPr lang="en-US" altLang="en-US" sz="1300" b="1" dirty="0">
                  <a:latin typeface="Arial"/>
                  <a:cs typeface="Arial"/>
                </a:rPr>
                <a:t>Questions? Call MetLife Customer Support.</a:t>
              </a:r>
              <a:br>
                <a:rPr lang="en-US" altLang="en-US" sz="1300" b="1" dirty="0">
                  <a:latin typeface="Arial"/>
                  <a:cs typeface="Arial"/>
                </a:rPr>
              </a:br>
              <a:r>
                <a:rPr lang="en-US" altLang="en-US" sz="1200" dirty="0">
                  <a:solidFill>
                    <a:schemeClr val="tx1"/>
                  </a:solidFill>
                  <a:latin typeface="Arial"/>
                  <a:cs typeface="Arial"/>
                </a:rPr>
                <a:t>1-800-GET-MET8 (1-800-438-6388)</a:t>
              </a:r>
              <a:endParaRPr lang="en-US" altLang="en-US" sz="1300" dirty="0">
                <a:solidFill>
                  <a:schemeClr val="tx1"/>
                </a:solidFill>
              </a:endParaRPr>
            </a:p>
            <a:p>
              <a:pPr eaLnBrk="1" hangingPunct="1">
                <a:spcBef>
                  <a:spcPts val="600"/>
                </a:spcBef>
                <a:buSzPts val="1400"/>
              </a:pPr>
              <a:endParaRPr lang="en-US" altLang="en-US" sz="1300" b="1" dirty="0"/>
            </a:p>
          </p:txBody>
        </p:sp>
      </p:gr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oduct Overview Slipsheet">
  <a:themeElements>
    <a:clrScheme name="ML 2021">
      <a:dk1>
        <a:sysClr val="windowText" lastClr="000000"/>
      </a:dk1>
      <a:lt1>
        <a:sysClr val="window" lastClr="FFFFFF"/>
      </a:lt1>
      <a:dk2>
        <a:srgbClr val="A7A8AA"/>
      </a:dk2>
      <a:lt2>
        <a:srgbClr val="D9D9D6"/>
      </a:lt2>
      <a:accent1>
        <a:srgbClr val="0090DA"/>
      </a:accent1>
      <a:accent2>
        <a:srgbClr val="A4CE4E"/>
      </a:accent2>
      <a:accent3>
        <a:srgbClr val="00ACA0"/>
      </a:accent3>
      <a:accent4>
        <a:srgbClr val="0061A0"/>
      </a:accent4>
      <a:accent5>
        <a:srgbClr val="5F259F"/>
      </a:accent5>
      <a:accent6>
        <a:srgbClr val="DB0A5B"/>
      </a:accent6>
      <a:hlink>
        <a:srgbClr val="0061A0"/>
      </a:hlink>
      <a:folHlink>
        <a:srgbClr val="A7A8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33D2980111BD48BB8BA3140BB5B890" ma:contentTypeVersion="13" ma:contentTypeDescription="Create a new document." ma:contentTypeScope="" ma:versionID="6ce6bd700122089cf329be6e041d2337">
  <xsd:schema xmlns:xsd="http://www.w3.org/2001/XMLSchema" xmlns:xs="http://www.w3.org/2001/XMLSchema" xmlns:p="http://schemas.microsoft.com/office/2006/metadata/properties" xmlns:ns2="9cdc58fe-a556-4874-96c6-691234251148" xmlns:ns3="5eacba6f-7267-46fd-9f3b-0cb0a8be5eda" targetNamespace="http://schemas.microsoft.com/office/2006/metadata/properties" ma:root="true" ma:fieldsID="4a4329c4e32c4b7583f6cae541dca92c" ns2:_="" ns3:_="">
    <xsd:import namespace="9cdc58fe-a556-4874-96c6-691234251148"/>
    <xsd:import namespace="5eacba6f-7267-46fd-9f3b-0cb0a8be5e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2:MediaServiceDateTaken" minOccurs="0"/>
                <xsd:element ref="ns2:MediaServiceObjectDetectorVersions"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dc58fe-a556-4874-96c6-6912342511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5af0f96-557c-40e5-b74f-4de88d247c44"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eacba6f-7267-46fd-9f3b-0cb0a8be5ed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cdc58fe-a556-4874-96c6-69123425114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18060D-CE80-45FA-A239-3F5A1B8FB0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dc58fe-a556-4874-96c6-691234251148"/>
    <ds:schemaRef ds:uri="5eacba6f-7267-46fd-9f3b-0cb0a8be5e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990AE5-BF9C-4CCB-B45D-65DDF7B64CA3}">
  <ds:schemaRefs>
    <ds:schemaRef ds:uri="http://schemas.microsoft.com/office/2006/metadata/properties"/>
    <ds:schemaRef ds:uri="http://www.w3.org/XML/1998/namespace"/>
    <ds:schemaRef ds:uri="http://purl.org/dc/dcmitype/"/>
    <ds:schemaRef ds:uri="http://schemas.microsoft.com/office/2006/documentManagement/types"/>
    <ds:schemaRef ds:uri="9cdc58fe-a556-4874-96c6-691234251148"/>
    <ds:schemaRef ds:uri="http://purl.org/dc/elements/1.1/"/>
    <ds:schemaRef ds:uri="http://schemas.openxmlformats.org/package/2006/metadata/core-properties"/>
    <ds:schemaRef ds:uri="http://schemas.microsoft.com/office/infopath/2007/PartnerControls"/>
    <ds:schemaRef ds:uri="5eacba6f-7267-46fd-9f3b-0cb0a8be5eda"/>
    <ds:schemaRef ds:uri="http://purl.org/dc/terms/"/>
  </ds:schemaRefs>
</ds:datastoreItem>
</file>

<file path=customXml/itemProps3.xml><?xml version="1.0" encoding="utf-8"?>
<ds:datastoreItem xmlns:ds="http://schemas.openxmlformats.org/officeDocument/2006/customXml" ds:itemID="{BA8A99D2-2FC2-4DC8-A38B-A0A457CF12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1349</TotalTime>
  <Words>1126</Words>
  <Application>Microsoft Office PowerPoint</Application>
  <PresentationFormat>Custom</PresentationFormat>
  <Paragraphs>28</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Georgia</vt:lpstr>
      <vt:lpstr>Product Overview Slipsheet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Butler Bradford</dc:creator>
  <cp:lastModifiedBy>Nunes, Jay</cp:lastModifiedBy>
  <cp:revision>117</cp:revision>
  <dcterms:created xsi:type="dcterms:W3CDTF">2021-03-15T20:34:38Z</dcterms:created>
  <dcterms:modified xsi:type="dcterms:W3CDTF">2024-04-05T23:37:33Z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B2562677-76A6-4BB6-AA93-B7AAE1DB77A4</vt:lpwstr>
  </property>
  <property fmtid="{D5CDD505-2E9C-101B-9397-08002B2CF9AE}" pid="3" name="ArticulatePath">
    <vt:lpwstr>Presentation1</vt:lpwstr>
  </property>
  <property fmtid="{D5CDD505-2E9C-101B-9397-08002B2CF9AE}" pid="4" name="ContentTypeId">
    <vt:lpwstr>0x010100E1FD400B042C484AAE59CED6CA0D2828</vt:lpwstr>
  </property>
  <property fmtid="{D5CDD505-2E9C-101B-9397-08002B2CF9AE}" pid="5" name="pc3a60732cff4bd6a1032848edf6a57b">
    <vt:lpwstr/>
  </property>
  <property fmtid="{D5CDD505-2E9C-101B-9397-08002B2CF9AE}" pid="6" name="TaxKeywordTaxHTField">
    <vt:lpwstr/>
  </property>
  <property fmtid="{D5CDD505-2E9C-101B-9397-08002B2CF9AE}" pid="7" name="aa413b61045448e6bc230aa29a84eb0b">
    <vt:lpwstr/>
  </property>
  <property fmtid="{D5CDD505-2E9C-101B-9397-08002B2CF9AE}" pid="8" name="hae69c9a3b974f6ea09ed5059cd93782">
    <vt:lpwstr/>
  </property>
  <property fmtid="{D5CDD505-2E9C-101B-9397-08002B2CF9AE}" pid="9" name="o2a67a7f239d463099c84f831d9f71a7">
    <vt:lpwstr/>
  </property>
  <property fmtid="{D5CDD505-2E9C-101B-9397-08002B2CF9AE}" pid="10" name="TaxCatchAll">
    <vt:lpwstr/>
  </property>
</Properties>
</file>