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5"/>
  </p:sldMasterIdLst>
  <p:notesMasterIdLst>
    <p:notesMasterId r:id="rId7"/>
  </p:notesMasterIdLst>
  <p:sldIdLst>
    <p:sldId id="284" r:id="rId6"/>
  </p:sldIdLst>
  <p:sldSz cx="7772400" cy="100584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48" userDrawn="1">
          <p15:clr>
            <a:srgbClr val="A4A3A4"/>
          </p15:clr>
        </p15:guide>
        <p15:guide id="3" orient="horz" pos="3168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CBF0CC-CDA4-55BC-8364-55D3CBB54C4C}" name="Robert Hall" initials="RH" userId="Robert Hall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Jenny Butler" initials="JB" lastIdx="2" clrIdx="6">
    <p:extLst>
      <p:ext uri="{19B8F6BF-5375-455C-9EA6-DF929625EA0E}">
        <p15:presenceInfo xmlns:p15="http://schemas.microsoft.com/office/powerpoint/2012/main" userId="S::jbutler@aquent.com::58695d9b-2318-4f3f-9da3-70d9c97719b5" providerId="AD"/>
      </p:ext>
    </p:extLst>
  </p:cmAuthor>
  <p:cmAuthor id="1" name="Lynn Butler Bradford" initials="LB" lastIdx="46" clrIdx="0">
    <p:extLst>
      <p:ext uri="{19B8F6BF-5375-455C-9EA6-DF929625EA0E}">
        <p15:presenceInfo xmlns:p15="http://schemas.microsoft.com/office/powerpoint/2012/main" userId="Lynn Butler Bradford" providerId="None"/>
      </p:ext>
    </p:extLst>
  </p:cmAuthor>
  <p:cmAuthor id="8" name="Bettencourt, Sheryl" initials="BS" lastIdx="7" clrIdx="7">
    <p:extLst>
      <p:ext uri="{19B8F6BF-5375-455C-9EA6-DF929625EA0E}">
        <p15:presenceInfo xmlns:p15="http://schemas.microsoft.com/office/powerpoint/2012/main" userId="S::sbettencourt@aquent.com::1093bb08-114d-405e-92dc-a1569be483d9" providerId="AD"/>
      </p:ext>
    </p:extLst>
  </p:cmAuthor>
  <p:cmAuthor id="2" name="Melva Claiborne" initials="MC" lastIdx="5" clrIdx="1">
    <p:extLst>
      <p:ext uri="{19B8F6BF-5375-455C-9EA6-DF929625EA0E}">
        <p15:presenceInfo xmlns:p15="http://schemas.microsoft.com/office/powerpoint/2012/main" userId="Melva Claiborne" providerId="None"/>
      </p:ext>
    </p:extLst>
  </p:cmAuthor>
  <p:cmAuthor id="3" name="Jeannette Bordeau" initials="JB" lastIdx="31" clrIdx="2">
    <p:extLst>
      <p:ext uri="{19B8F6BF-5375-455C-9EA6-DF929625EA0E}">
        <p15:presenceInfo xmlns:p15="http://schemas.microsoft.com/office/powerpoint/2012/main" userId="S::jbordeau@aquent.com::8d61efc4-73ee-4c35-853c-c19c011a72ef" providerId="AD"/>
      </p:ext>
    </p:extLst>
  </p:cmAuthor>
  <p:cmAuthor id="4" name="Dave Weinzimer" initials="DW" lastIdx="13" clrIdx="3">
    <p:extLst>
      <p:ext uri="{19B8F6BF-5375-455C-9EA6-DF929625EA0E}">
        <p15:presenceInfo xmlns:p15="http://schemas.microsoft.com/office/powerpoint/2012/main" userId="S::dweinzimer@aquent.com::5a613401-1565-4f92-ba2d-d557128d9641" providerId="AD"/>
      </p:ext>
    </p:extLst>
  </p:cmAuthor>
  <p:cmAuthor id="5" name="Kientzler, Tom" initials="KT" lastIdx="2" clrIdx="4">
    <p:extLst>
      <p:ext uri="{19B8F6BF-5375-455C-9EA6-DF929625EA0E}">
        <p15:presenceInfo xmlns:p15="http://schemas.microsoft.com/office/powerpoint/2012/main" userId="S::tkientzler@metlife.com::5dae904b-a8b8-443c-b8b6-ecd9bd65682e" providerId="AD"/>
      </p:ext>
    </p:extLst>
  </p:cmAuthor>
  <p:cmAuthor id="6" name="Wiley, Catherine" initials="WC" lastIdx="7" clrIdx="5">
    <p:extLst>
      <p:ext uri="{19B8F6BF-5375-455C-9EA6-DF929625EA0E}">
        <p15:presenceInfo xmlns:p15="http://schemas.microsoft.com/office/powerpoint/2012/main" userId="S::cwiley@aquent.com::2ed8d82a-82d5-47bd-8ac3-6c49a37d85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DA"/>
    <a:srgbClr val="7C7E81"/>
    <a:srgbClr val="F2F2F2"/>
    <a:srgbClr val="F99632"/>
    <a:srgbClr val="FFC600"/>
    <a:srgbClr val="FF6200"/>
    <a:srgbClr val="DDDDDD"/>
    <a:srgbClr val="C0C0C0"/>
    <a:srgbClr val="B2B2B2"/>
    <a:srgbClr val="CBE3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9F9EE-2D30-4C5B-87DA-F17A09039F20}" v="4" dt="2022-05-16T15:10:33.7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9" autoAdjust="0"/>
    <p:restoredTop sz="96190" autoAdjust="0"/>
  </p:normalViewPr>
  <p:slideViewPr>
    <p:cSldViewPr snapToGrid="0" showGuides="1">
      <p:cViewPr>
        <p:scale>
          <a:sx n="100" d="100"/>
          <a:sy n="100" d="100"/>
        </p:scale>
        <p:origin x="1254" y="72"/>
      </p:cViewPr>
      <p:guideLst>
        <p:guide pos="2448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BF3A6-2B51-40A1-B062-5E2867C46EB5}" type="datetimeFigureOut">
              <a:rPr lang="en-US" smtClean="0"/>
              <a:t>5/16/2022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8F034-7798-42F6-B3A3-E390F33BF9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M Personalized letter p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BEBE2383-4A8D-4D12-803E-EE6A88FBDB53}"/>
              </a:ext>
            </a:extLst>
          </p:cNvPr>
          <p:cNvGrpSpPr/>
          <p:nvPr userDrawn="1"/>
        </p:nvGrpSpPr>
        <p:grpSpPr>
          <a:xfrm>
            <a:off x="0" y="9831469"/>
            <a:ext cx="7772400" cy="226931"/>
            <a:chOff x="0" y="9831605"/>
            <a:chExt cx="7772400" cy="22679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ADC7DCF-5998-4EC5-9B00-A87DD5008979}"/>
                </a:ext>
              </a:extLst>
            </p:cNvPr>
            <p:cNvSpPr/>
            <p:nvPr userDrawn="1"/>
          </p:nvSpPr>
          <p:spPr>
            <a:xfrm>
              <a:off x="0" y="9831605"/>
              <a:ext cx="5144834" cy="2267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08D9639-75A0-426C-B00A-8F6CEF012594}"/>
                </a:ext>
              </a:extLst>
            </p:cNvPr>
            <p:cNvSpPr/>
            <p:nvPr userDrawn="1"/>
          </p:nvSpPr>
          <p:spPr>
            <a:xfrm>
              <a:off x="5141881" y="9831605"/>
              <a:ext cx="804672" cy="226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D3517EA-B66B-4372-AAD3-72D4BB5B9F7F}"/>
                </a:ext>
              </a:extLst>
            </p:cNvPr>
            <p:cNvSpPr/>
            <p:nvPr userDrawn="1"/>
          </p:nvSpPr>
          <p:spPr>
            <a:xfrm>
              <a:off x="5943600" y="9831605"/>
              <a:ext cx="1828800" cy="2267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4D684E1-AEA9-486F-9B2A-B83704A6824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>
          <a:xfrm>
            <a:off x="4875880" y="9640445"/>
            <a:ext cx="2439320" cy="205740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1965DCE2-EF25-4BC6-9BF8-D61015C37530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1366427" y="1916581"/>
            <a:ext cx="2573385" cy="656908"/>
          </a:xfrm>
        </p:spPr>
        <p:txBody>
          <a:bodyPr/>
          <a:lstStyle>
            <a:lvl1pPr>
              <a:spcAft>
                <a:spcPts val="0"/>
              </a:spcAft>
              <a:defRPr sz="900" b="0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CF77485-10CD-462B-B7CC-66648B2C3325}"/>
              </a:ext>
            </a:extLst>
          </p:cNvPr>
          <p:cNvSpPr>
            <a:spLocks noGrp="1"/>
          </p:cNvSpPr>
          <p:nvPr userDrawn="1">
            <p:ph type="body" sz="quarter" idx="25"/>
          </p:nvPr>
        </p:nvSpPr>
        <p:spPr>
          <a:xfrm>
            <a:off x="457197" y="5521567"/>
            <a:ext cx="4389120" cy="402336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pc="-20" baseline="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1" name="Text Placeholder 16">
            <a:extLst>
              <a:ext uri="{FF2B5EF4-FFF2-40B4-BE49-F238E27FC236}">
                <a16:creationId xmlns:a16="http://schemas.microsoft.com/office/drawing/2014/main" id="{BD14BA74-A461-4C3B-BAC3-5B15E6D09795}"/>
              </a:ext>
            </a:extLst>
          </p:cNvPr>
          <p:cNvSpPr>
            <a:spLocks noGrp="1"/>
          </p:cNvSpPr>
          <p:nvPr userDrawn="1">
            <p:ph type="body" sz="quarter" idx="33"/>
          </p:nvPr>
        </p:nvSpPr>
        <p:spPr>
          <a:xfrm>
            <a:off x="1148844" y="1646238"/>
            <a:ext cx="3429000" cy="224603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1200"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16">
            <a:extLst>
              <a:ext uri="{FF2B5EF4-FFF2-40B4-BE49-F238E27FC236}">
                <a16:creationId xmlns:a16="http://schemas.microsoft.com/office/drawing/2014/main" id="{9DBC60FD-8BC8-4A66-945F-1AB99BE0C715}"/>
              </a:ext>
            </a:extLst>
          </p:cNvPr>
          <p:cNvSpPr>
            <a:spLocks noGrp="1"/>
          </p:cNvSpPr>
          <p:nvPr userDrawn="1">
            <p:ph type="body" sz="quarter" idx="45"/>
          </p:nvPr>
        </p:nvSpPr>
        <p:spPr>
          <a:xfrm>
            <a:off x="5257797" y="435168"/>
            <a:ext cx="2201781" cy="457200"/>
          </a:xfrm>
        </p:spPr>
        <p:txBody>
          <a:bodyPr/>
          <a:lstStyle>
            <a:lvl1pPr>
              <a:spcAft>
                <a:spcPts val="0"/>
              </a:spcAft>
              <a:defRPr sz="900" b="0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9" name="Text Placeholder 16">
            <a:extLst>
              <a:ext uri="{FF2B5EF4-FFF2-40B4-BE49-F238E27FC236}">
                <a16:creationId xmlns:a16="http://schemas.microsoft.com/office/drawing/2014/main" id="{41509687-490A-4259-9792-FD098F46A87C}"/>
              </a:ext>
            </a:extLst>
          </p:cNvPr>
          <p:cNvSpPr>
            <a:spLocks noGrp="1"/>
          </p:cNvSpPr>
          <p:nvPr userDrawn="1">
            <p:ph type="body" sz="quarter" idx="47"/>
          </p:nvPr>
        </p:nvSpPr>
        <p:spPr>
          <a:xfrm>
            <a:off x="5257798" y="2138273"/>
            <a:ext cx="2103120" cy="395922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200" b="1" spc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17DD8349-1363-456F-9E6E-BC8FF9F12972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>
          <a:xfrm>
            <a:off x="5120640" y="6666957"/>
            <a:ext cx="2194560" cy="1645920"/>
          </a:xfrm>
          <a:solidFill>
            <a:srgbClr val="F2F2F2"/>
          </a:solidFill>
        </p:spPr>
        <p:txBody>
          <a:bodyPr lIns="182880" tIns="137160" rIns="91440" bIns="137160" anchor="t"/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b="0"/>
            </a:lvl1pPr>
            <a:lvl2pPr marL="228600" indent="-115888">
              <a:spcBef>
                <a:spcPts val="200"/>
              </a:spcBef>
              <a:buFont typeface="Arial" panose="020B0604020202020204" pitchFamily="34" charset="0"/>
              <a:buChar char="–"/>
              <a:defRPr sz="9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20">
            <a:extLst>
              <a:ext uri="{FF2B5EF4-FFF2-40B4-BE49-F238E27FC236}">
                <a16:creationId xmlns:a16="http://schemas.microsoft.com/office/drawing/2014/main" id="{FAA67DF1-101A-4B4E-980D-B16A960DE841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5120640" y="5521569"/>
            <a:ext cx="2194560" cy="982101"/>
          </a:xfrm>
        </p:spPr>
        <p:txBody>
          <a:bodyPr/>
          <a:lstStyle>
            <a:lvl1pPr>
              <a:spcAft>
                <a:spcPts val="600"/>
              </a:spcAft>
              <a:defRPr sz="1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494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M Personalized letter p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etlife_eng_logo_rgb">
            <a:extLst>
              <a:ext uri="{FF2B5EF4-FFF2-40B4-BE49-F238E27FC236}">
                <a16:creationId xmlns:a16="http://schemas.microsoft.com/office/drawing/2014/main" id="{117A261D-25B1-4591-AEF4-FC680DF1CFCD}"/>
              </a:ext>
            </a:extLst>
          </p:cNvPr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9" t="27235" r="11127" b="26362"/>
          <a:stretch/>
        </p:blipFill>
        <p:spPr bwMode="auto">
          <a:xfrm>
            <a:off x="451052" y="9197961"/>
            <a:ext cx="1325245" cy="3016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D69D510-7B33-452C-A4A4-FD4A89CB77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198" y="425116"/>
            <a:ext cx="3566160" cy="224589"/>
          </a:xfrm>
        </p:spPr>
        <p:txBody>
          <a:bodyPr/>
          <a:lstStyle>
            <a:lvl1pPr>
              <a:spcAft>
                <a:spcPts val="0"/>
              </a:spcAft>
              <a:defRPr sz="1200" b="1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16">
            <a:extLst>
              <a:ext uri="{FF2B5EF4-FFF2-40B4-BE49-F238E27FC236}">
                <a16:creationId xmlns:a16="http://schemas.microsoft.com/office/drawing/2014/main" id="{54AA1767-7066-4598-AB53-0744E25A586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425588" y="9376018"/>
            <a:ext cx="3889612" cy="274320"/>
          </a:xfrm>
        </p:spPr>
        <p:txBody>
          <a:bodyPr anchor="t"/>
          <a:lstStyle>
            <a:lvl1pPr algn="r">
              <a:spcAft>
                <a:spcPts val="300"/>
              </a:spcAft>
              <a:defRPr sz="65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C282F77-DFED-4BD0-BB02-52A0FD8E362B}"/>
              </a:ext>
            </a:extLst>
          </p:cNvPr>
          <p:cNvSpPr txBox="1"/>
          <p:nvPr userDrawn="1"/>
        </p:nvSpPr>
        <p:spPr>
          <a:xfrm>
            <a:off x="2986975" y="9238753"/>
            <a:ext cx="4328225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800" b="1" spc="-20" baseline="0" dirty="0">
                <a:solidFill>
                  <a:schemeClr val="tx2"/>
                </a:solidFill>
              </a:rPr>
              <a:t>Metropolitan Life Insurance Company  |  200 Park Avenue  |  New York, NY 10166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2B32EDE6-3047-4220-ACCD-9EBC77A0AEE2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457198" y="653799"/>
            <a:ext cx="3566160" cy="457200"/>
          </a:xfrm>
        </p:spPr>
        <p:txBody>
          <a:bodyPr/>
          <a:lstStyle>
            <a:lvl1pPr>
              <a:spcAft>
                <a:spcPts val="0"/>
              </a:spcAft>
              <a:defRPr sz="900" b="0"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2D9AFE50-B154-4F58-9068-D7AE6BE2DDF3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457200" y="7817382"/>
            <a:ext cx="6858000" cy="1188720"/>
          </a:xfrm>
        </p:spPr>
        <p:txBody>
          <a:bodyPr anchor="t"/>
          <a:lstStyle>
            <a:lvl1pPr marL="114300" indent="-114300">
              <a:buFont typeface="+mj-lt"/>
              <a:buAutoNum type="arabicPeriod"/>
              <a:defRPr sz="700">
                <a:solidFill>
                  <a:schemeClr val="tx2">
                    <a:lumMod val="75000"/>
                  </a:schemeClr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9">
            <a:extLst>
              <a:ext uri="{FF2B5EF4-FFF2-40B4-BE49-F238E27FC236}">
                <a16:creationId xmlns:a16="http://schemas.microsoft.com/office/drawing/2014/main" id="{26BFF3D3-B514-438C-B3AB-1D3047C6E2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57200" y="7669831"/>
            <a:ext cx="6858000" cy="9144"/>
          </a:xfrm>
          <a:solidFill>
            <a:schemeClr val="tx2"/>
          </a:solidFill>
        </p:spPr>
        <p:txBody>
          <a:bodyPr anchor="b"/>
          <a:lstStyle>
            <a:lvl1pPr>
              <a:defRPr sz="200">
                <a:solidFill>
                  <a:schemeClr val="tx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924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1980" y="2063079"/>
            <a:ext cx="3243220" cy="91445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22831"/>
            <a:ext cx="6858000" cy="3657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 (fix spacing)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9584873"/>
            <a:ext cx="2439320" cy="2057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4195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hf sldNum="0" hdr="0" dt="0"/>
  <p:txStyles>
    <p:titleStyle>
      <a:lvl1pPr algn="l" defTabSz="777240" rtl="0" eaLnBrk="1" latinLnBrk="0" hangingPunct="1">
        <a:lnSpc>
          <a:spcPct val="100000"/>
        </a:lnSpc>
        <a:spcBef>
          <a:spcPct val="0"/>
        </a:spcBef>
        <a:buNone/>
        <a:defRPr sz="1800" b="1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00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115888" indent="-115888" algn="l" defTabSz="777240" rtl="0" eaLnBrk="1" latinLnBrk="0" hangingPunct="1">
        <a:lnSpc>
          <a:spcPct val="100000"/>
        </a:lnSpc>
        <a:spcBef>
          <a:spcPts val="200"/>
        </a:spcBef>
        <a:buFont typeface="Arial" panose="020B0604020202020204" pitchFamily="34" charset="0"/>
        <a:buChar char="•"/>
        <a:defRPr sz="1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230188" indent="-111125" algn="l" defTabSz="777240" rtl="0" eaLnBrk="1" latinLnBrk="0" hangingPunct="1">
        <a:lnSpc>
          <a:spcPct val="100000"/>
        </a:lnSpc>
        <a:spcBef>
          <a:spcPts val="200"/>
        </a:spcBef>
        <a:buFont typeface="Arial" panose="020B0604020202020204" pitchFamily="34" charset="0"/>
        <a:buChar char="–"/>
        <a:defRPr sz="10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341313" indent="-111125" algn="l" defTabSz="777240" rtl="0" eaLnBrk="1" latinLnBrk="0" hangingPunct="1">
        <a:lnSpc>
          <a:spcPct val="100000"/>
        </a:lnSpc>
        <a:spcBef>
          <a:spcPts val="200"/>
        </a:spcBef>
        <a:buFont typeface="Arial" panose="020B0604020202020204" pitchFamily="34" charset="0"/>
        <a:buChar char="•"/>
        <a:defRPr sz="10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457200" indent="-115888" algn="l" defTabSz="777240" rtl="0" eaLnBrk="1" latinLnBrk="0" hangingPunct="1">
        <a:lnSpc>
          <a:spcPct val="100000"/>
        </a:lnSpc>
        <a:spcBef>
          <a:spcPts val="200"/>
        </a:spcBef>
        <a:buFont typeface="Arial" panose="020B0604020202020204" pitchFamily="34" charset="0"/>
        <a:buChar char="–"/>
        <a:defRPr sz="10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44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4608" userDrawn="1">
          <p15:clr>
            <a:srgbClr val="F26B43"/>
          </p15:clr>
        </p15:guide>
        <p15:guide id="4" orient="horz" pos="288" userDrawn="1">
          <p15:clr>
            <a:srgbClr val="F26B43"/>
          </p15:clr>
        </p15:guide>
        <p15:guide id="5" orient="horz" pos="5832" userDrawn="1">
          <p15:clr>
            <a:srgbClr val="F26B43"/>
          </p15:clr>
        </p15:guide>
        <p15:guide id="6" orient="horz" pos="299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MetLife Logo" descr="metlife_eng_logo_rgb">
            <a:extLst>
              <a:ext uri="{FF2B5EF4-FFF2-40B4-BE49-F238E27FC236}">
                <a16:creationId xmlns:a16="http://schemas.microsoft.com/office/drawing/2014/main" id="{AEC14735-1E68-4D0D-9BC4-7F83CCF769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9" t="27235" r="11127" b="26362"/>
          <a:stretch/>
        </p:blipFill>
        <p:spPr bwMode="auto">
          <a:xfrm>
            <a:off x="457199" y="457073"/>
            <a:ext cx="1325245" cy="3017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1" name="Blue Line">
            <a:extLst>
              <a:ext uri="{FF2B5EF4-FFF2-40B4-BE49-F238E27FC236}">
                <a16:creationId xmlns:a16="http://schemas.microsoft.com/office/drawing/2014/main" id="{F7BBB45B-817D-4C3A-9B71-F6C1339ACC49}"/>
              </a:ext>
            </a:extLst>
          </p:cNvPr>
          <p:cNvSpPr/>
          <p:nvPr/>
        </p:nvSpPr>
        <p:spPr>
          <a:xfrm>
            <a:off x="1968928" y="465865"/>
            <a:ext cx="12192" cy="2804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Product Name">
            <a:extLst>
              <a:ext uri="{FF2B5EF4-FFF2-40B4-BE49-F238E27FC236}">
                <a16:creationId xmlns:a16="http://schemas.microsoft.com/office/drawing/2014/main" id="{9F67CC10-199C-4151-B3B1-D6FC28A8BD30}"/>
              </a:ext>
            </a:extLst>
          </p:cNvPr>
          <p:cNvSpPr txBox="1">
            <a:spLocks/>
          </p:cNvSpPr>
          <p:nvPr/>
        </p:nvSpPr>
        <p:spPr>
          <a:xfrm>
            <a:off x="2155194" y="519249"/>
            <a:ext cx="2965445" cy="151311"/>
          </a:xfrm>
          <a:prstGeom prst="rect">
            <a:avLst/>
          </a:prstGeom>
          <a:noFill/>
        </p:spPr>
        <p:txBody>
          <a:bodyPr lIns="0" tIns="0" rIns="0" bIns="0" anchor="ctr" anchorCtr="0"/>
          <a:lstStyle>
            <a:lvl1pPr marL="0" indent="0" algn="l" defTabSz="77724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900" kern="1200" spc="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15888" indent="-115888" algn="l" defTabSz="777240" rtl="0" eaLnBrk="1" latinLnBrk="0" hangingPunct="1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0188" indent="-111125" algn="l" defTabSz="777240" rtl="0" eaLnBrk="1" latinLnBrk="0" hangingPunct="1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–"/>
              <a:defRPr sz="1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1313" indent="-111125" algn="l" defTabSz="777240" rtl="0" eaLnBrk="1" latinLnBrk="0" hangingPunct="1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sz="1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57200" indent="-115888" algn="l" defTabSz="777240" rtl="0" eaLnBrk="1" latinLnBrk="0" hangingPunct="1">
              <a:lnSpc>
                <a:spcPct val="100000"/>
              </a:lnSpc>
              <a:spcBef>
                <a:spcPts val="200"/>
              </a:spcBef>
              <a:buFont typeface="Arial" panose="020B0604020202020204" pitchFamily="34" charset="0"/>
              <a:buChar char="–"/>
              <a:defRPr sz="1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>
                <a:latin typeface="+mj-lt"/>
                <a:cs typeface="MetLife Circular Light" panose="020B0404020101020102" pitchFamily="34" charset="77"/>
              </a:rPr>
              <a:t>Dental Insurance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8AD884-F92F-4B7E-A58A-E56309AD6DA1}"/>
              </a:ext>
            </a:extLst>
          </p:cNvPr>
          <p:cNvSpPr txBox="1"/>
          <p:nvPr/>
        </p:nvSpPr>
        <p:spPr>
          <a:xfrm>
            <a:off x="457199" y="1160058"/>
            <a:ext cx="6855968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90D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MetLife is focused on recruiting highly utilized providers in your area! The following providers have agreed to join a network created for MCHCP members.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8D23ECD-FE3B-45AD-9073-BEAD5C8643FF}"/>
              </a:ext>
            </a:extLst>
          </p:cNvPr>
          <p:cNvSpPr txBox="1"/>
          <p:nvPr/>
        </p:nvSpPr>
        <p:spPr>
          <a:xfrm>
            <a:off x="467359" y="8505738"/>
            <a:ext cx="685596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0090D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note, this list is subject to change.</a:t>
            </a:r>
            <a:endParaRPr lang="en-US" sz="1800" dirty="0">
              <a:solidFill>
                <a:srgbClr val="0090D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710561F5-7B3B-4BBD-8E00-EA3630EA96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670" y="2356485"/>
            <a:ext cx="6824131" cy="5943600"/>
          </a:xfrm>
          <a:prstGeom prst="rect">
            <a:avLst/>
          </a:prstGeom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129037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M Personalized letter">
  <a:themeElements>
    <a:clrScheme name="ML 2021">
      <a:dk1>
        <a:sysClr val="windowText" lastClr="000000"/>
      </a:dk1>
      <a:lt1>
        <a:sysClr val="window" lastClr="FFFFFF"/>
      </a:lt1>
      <a:dk2>
        <a:srgbClr val="A7A8AA"/>
      </a:dk2>
      <a:lt2>
        <a:srgbClr val="D9D9D6"/>
      </a:lt2>
      <a:accent1>
        <a:srgbClr val="0090DA"/>
      </a:accent1>
      <a:accent2>
        <a:srgbClr val="A4CE4E"/>
      </a:accent2>
      <a:accent3>
        <a:srgbClr val="00ACA0"/>
      </a:accent3>
      <a:accent4>
        <a:srgbClr val="0061A0"/>
      </a:accent4>
      <a:accent5>
        <a:srgbClr val="5F259F"/>
      </a:accent5>
      <a:accent6>
        <a:srgbClr val="DB0A5B"/>
      </a:accent6>
      <a:hlink>
        <a:srgbClr val="0061A0"/>
      </a:hlink>
      <a:folHlink>
        <a:srgbClr val="A7A8A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c3a60732cff4bd6a1032848edf6a57b xmlns="d18c1617-1ac8-4b22-9cef-b2ac240d88cb">
      <Terms xmlns="http://schemas.microsoft.com/office/infopath/2007/PartnerControls"/>
    </pc3a60732cff4bd6a1032848edf6a57b>
    <TaxKeywordTaxHTField xmlns="d18c1617-1ac8-4b22-9cef-b2ac240d88cb">
      <Terms xmlns="http://schemas.microsoft.com/office/infopath/2007/PartnerControls"/>
    </TaxKeywordTaxHTField>
    <aa413b61045448e6bc230aa29a84eb0b xmlns="d18c1617-1ac8-4b22-9cef-b2ac240d88cb">
      <Terms xmlns="http://schemas.microsoft.com/office/infopath/2007/PartnerControls"/>
    </aa413b61045448e6bc230aa29a84eb0b>
    <hae69c9a3b974f6ea09ed5059cd93782 xmlns="d18c1617-1ac8-4b22-9cef-b2ac240d88cb">
      <Terms xmlns="http://schemas.microsoft.com/office/infopath/2007/PartnerControls"/>
    </hae69c9a3b974f6ea09ed5059cd93782>
    <o2a67a7f239d463099c84f831d9f71a7 xmlns="d18c1617-1ac8-4b22-9cef-b2ac240d88cb">
      <Terms xmlns="http://schemas.microsoft.com/office/infopath/2007/PartnerControls"/>
    </o2a67a7f239d463099c84f831d9f71a7>
    <TaxCatchAll xmlns="d18c1617-1ac8-4b22-9cef-b2ac240d88cb"/>
    <AttachmentType xmlns="6b5016be-864f-48cd-8f7e-30669123ed93">Primary Attachment</AttachmentType>
    <DocumentName xmlns="6b5016be-864f-48cd-8f7e-30669123ed93">Dental &amp; Vision Letter_exp0621.pptx</DocumentName>
    <pID xmlns="6b5016be-864f-48cd-8f7e-30669123ed93">36933</pID>
    <UploadedBy xmlns="6b5016be-864f-48cd-8f7e-30669123ed93">Kientzler, Tom</UploadedBy>
    <Archive xmlns="6b5016be-864f-48cd-8f7e-30669123ed9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787FE9B81E304FBB626FD423A40843" ma:contentTypeVersion="15" ma:contentTypeDescription="Create a new document." ma:contentTypeScope="" ma:versionID="24ac6ff0edebbf53dea138b895da4cd9">
  <xsd:schema xmlns:xsd="http://www.w3.org/2001/XMLSchema" xmlns:xs="http://www.w3.org/2001/XMLSchema" xmlns:p="http://schemas.microsoft.com/office/2006/metadata/properties" xmlns:ns2="d18c1617-1ac8-4b22-9cef-b2ac240d88cb" xmlns:ns3="6b5016be-864f-48cd-8f7e-30669123ed93" targetNamespace="http://schemas.microsoft.com/office/2006/metadata/properties" ma:root="true" ma:fieldsID="90198563ad957ebfaf0706a9bddd849a" ns2:_="" ns3:_="">
    <xsd:import namespace="d18c1617-1ac8-4b22-9cef-b2ac240d88cb"/>
    <xsd:import namespace="6b5016be-864f-48cd-8f7e-30669123ed93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hae69c9a3b974f6ea09ed5059cd93782" minOccurs="0"/>
                <xsd:element ref="ns2:aa413b61045448e6bc230aa29a84eb0b" minOccurs="0"/>
                <xsd:element ref="ns2:o2a67a7f239d463099c84f831d9f71a7" minOccurs="0"/>
                <xsd:element ref="ns2:pc3a60732cff4bd6a1032848edf6a57b" minOccurs="0"/>
                <xsd:element ref="ns3:AttachmentType" minOccurs="0"/>
                <xsd:element ref="ns3:DocumentName" minOccurs="0"/>
                <xsd:element ref="ns3:UploadedBy" minOccurs="0"/>
                <xsd:element ref="ns3:pID" minOccurs="0"/>
                <xsd:element ref="ns3:Archive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c1617-1ac8-4b22-9cef-b2ac240d88cb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Enterprise Keywords" ma:fieldId="{23f27201-bee3-471e-b2e7-b64fd8b7ca38}" ma:taxonomyMulti="true" ma:sspId="f5af0f96-557c-40e5-b74f-4de88d247c4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29d7eb92-652c-4a99-8ae2-fa13e4b4bcc7}" ma:internalName="TaxCatchAll" ma:showField="CatchAllData" ma:web="b9f8672b-3ac3-489b-85be-9c8c958e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29d7eb92-652c-4a99-8ae2-fa13e4b4bcc7}" ma:internalName="TaxCatchAllLabel" ma:readOnly="true" ma:showField="CatchAllDataLabel" ma:web="b9f8672b-3ac3-489b-85be-9c8c958e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ae69c9a3b974f6ea09ed5059cd93782" ma:index="12" nillable="true" ma:taxonomy="true" ma:internalName="hae69c9a3b974f6ea09ed5059cd93782" ma:taxonomyFieldName="ML_Geography" ma:displayName="Geography" ma:fieldId="{1ae69c9a-3b97-4f6e-a09e-d5059cd93782}" ma:taxonomyMulti="true" ma:sspId="f5af0f96-557c-40e5-b74f-4de88d247c44" ma:termSetId="f4bc552d-80e9-412b-b8d4-dc34d9eb86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a413b61045448e6bc230aa29a84eb0b" ma:index="14" nillable="true" ma:taxonomy="true" ma:internalName="aa413b61045448e6bc230aa29a84eb0b" ma:taxonomyFieldName="ML_LineOfBusiness" ma:displayName="Line of Business" ma:fieldId="{aa413b61-0454-48e6-bc23-0aa29a84eb0b}" ma:taxonomyMulti="true" ma:sspId="f5af0f96-557c-40e5-b74f-4de88d247c44" ma:termSetId="46c83da5-9adb-4a6d-91e4-77f5077fc7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2a67a7f239d463099c84f831d9f71a7" ma:index="16" nillable="true" ma:taxonomy="true" ma:internalName="o2a67a7f239d463099c84f831d9f71a7" ma:taxonomyFieldName="ML_OfficeLocation" ma:displayName="Office Location" ma:fieldId="{82a67a7f-239d-4630-99c8-4f831d9f71a7}" ma:taxonomyMulti="true" ma:sspId="f5af0f96-557c-40e5-b74f-4de88d247c44" ma:termSetId="441ea418-53ba-4ba6-ade2-cf7ca33080f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c3a60732cff4bd6a1032848edf6a57b" ma:index="18" nillable="true" ma:taxonomy="true" ma:internalName="pc3a60732cff4bd6a1032848edf6a57b" ma:taxonomyFieldName="ML_Roles" ma:displayName="Roles" ma:fieldId="{9c3a6073-2cff-4bd6-a103-2848edf6a57b}" ma:taxonomyMulti="true" ma:sspId="f5af0f96-557c-40e5-b74f-4de88d247c44" ma:termSetId="79b653d6-6741-48c0-b5a8-f7c31de24a4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016be-864f-48cd-8f7e-30669123ed93" elementFormDefault="qualified">
    <xsd:import namespace="http://schemas.microsoft.com/office/2006/documentManagement/types"/>
    <xsd:import namespace="http://schemas.microsoft.com/office/infopath/2007/PartnerControls"/>
    <xsd:element name="AttachmentType" ma:index="20" nillable="true" ma:displayName="Attachment Type" ma:format="Dropdown" ma:internalName="AttachmentType">
      <xsd:simpleType>
        <xsd:restriction base="dms:Text">
          <xsd:maxLength value="255"/>
        </xsd:restriction>
      </xsd:simpleType>
    </xsd:element>
    <xsd:element name="DocumentName" ma:index="21" nillable="true" ma:displayName="Document Name" ma:format="Dropdown" ma:internalName="DocumentName">
      <xsd:simpleType>
        <xsd:restriction base="dms:Text">
          <xsd:maxLength value="255"/>
        </xsd:restriction>
      </xsd:simpleType>
    </xsd:element>
    <xsd:element name="UploadedBy" ma:index="22" nillable="true" ma:displayName="Uploaded By" ma:format="Dropdown" ma:internalName="UploadedBy">
      <xsd:simpleType>
        <xsd:restriction base="dms:Text">
          <xsd:maxLength value="255"/>
        </xsd:restriction>
      </xsd:simpleType>
    </xsd:element>
    <xsd:element name="pID" ma:index="23" nillable="true" ma:displayName="pID" ma:format="Dropdown" ma:indexed="true" ma:internalName="pID">
      <xsd:simpleType>
        <xsd:restriction base="dms:Text">
          <xsd:maxLength value="255"/>
        </xsd:restriction>
      </xsd:simpleType>
    </xsd:element>
    <xsd:element name="Archive" ma:index="24" nillable="true" ma:displayName="Archive" ma:format="Dropdown" ma:internalName="Archive">
      <xsd:simpleType>
        <xsd:restriction base="dms:Text">
          <xsd:maxLength value="255"/>
        </xsd:restriction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0" nillable="true" ma:displayName="Length (seconds)" ma:internalName="MediaLengthInSeconds" ma:readOnly="true">
      <xsd:simpleType>
        <xsd:restriction base="dms:Unknown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f5af0f96-557c-40e5-b74f-4de88d247c44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EBC020-E4D5-49B2-96B0-6039C9B553ED}">
  <ds:schemaRefs>
    <ds:schemaRef ds:uri="http://schemas.microsoft.com/office/2006/metadata/properties"/>
    <ds:schemaRef ds:uri="http://schemas.microsoft.com/office/infopath/2007/PartnerControls"/>
    <ds:schemaRef ds:uri="d18c1617-1ac8-4b22-9cef-b2ac240d88cb"/>
    <ds:schemaRef ds:uri="6b5016be-864f-48cd-8f7e-30669123ed93"/>
  </ds:schemaRefs>
</ds:datastoreItem>
</file>

<file path=customXml/itemProps2.xml><?xml version="1.0" encoding="utf-8"?>
<ds:datastoreItem xmlns:ds="http://schemas.openxmlformats.org/officeDocument/2006/customXml" ds:itemID="{DF713135-5095-494B-B7C7-7DD05CEBB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8c1617-1ac8-4b22-9cef-b2ac240d88cb"/>
    <ds:schemaRef ds:uri="6b5016be-864f-48cd-8f7e-30669123ed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0DACC4-865F-4698-9043-3C910E6AC90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BD81616-32D5-4532-8246-7141BFD9D6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7381</TotalTime>
  <Words>38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DM Personalized letter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 Butler Bradford</dc:creator>
  <cp:lastModifiedBy>Poynter, Ken</cp:lastModifiedBy>
  <cp:revision>238</cp:revision>
  <dcterms:created xsi:type="dcterms:W3CDTF">2021-03-15T20:34:38Z</dcterms:created>
  <dcterms:modified xsi:type="dcterms:W3CDTF">2022-05-16T15:17:33Z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B2562677-76A6-4BB6-AA93-B7AAE1DB77A4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0x01010093787FE9B81E304FBB626FD423A40843</vt:lpwstr>
  </property>
  <property fmtid="{D5CDD505-2E9C-101B-9397-08002B2CF9AE}" pid="5" name="ML_LineOfBusiness">
    <vt:lpwstr/>
  </property>
  <property fmtid="{D5CDD505-2E9C-101B-9397-08002B2CF9AE}" pid="6" name="TaxKeyword">
    <vt:lpwstr/>
  </property>
  <property fmtid="{D5CDD505-2E9C-101B-9397-08002B2CF9AE}" pid="7" name="ML_Roles">
    <vt:lpwstr/>
  </property>
  <property fmtid="{D5CDD505-2E9C-101B-9397-08002B2CF9AE}" pid="8" name="ML_OfficeLocation">
    <vt:lpwstr/>
  </property>
  <property fmtid="{D5CDD505-2E9C-101B-9397-08002B2CF9AE}" pid="9" name="ML_Geography">
    <vt:lpwstr/>
  </property>
</Properties>
</file>