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1"/>
  </p:notesMasterIdLst>
  <p:handoutMasterIdLst>
    <p:handoutMasterId r:id="rId22"/>
  </p:handoutMasterIdLst>
  <p:sldIdLst>
    <p:sldId id="339" r:id="rId6"/>
    <p:sldId id="414" r:id="rId7"/>
    <p:sldId id="383" r:id="rId8"/>
    <p:sldId id="375" r:id="rId9"/>
    <p:sldId id="447" r:id="rId10"/>
    <p:sldId id="422" r:id="rId11"/>
    <p:sldId id="353" r:id="rId12"/>
    <p:sldId id="448" r:id="rId13"/>
    <p:sldId id="449" r:id="rId14"/>
    <p:sldId id="450" r:id="rId15"/>
    <p:sldId id="358" r:id="rId16"/>
    <p:sldId id="419" r:id="rId17"/>
    <p:sldId id="443" r:id="rId18"/>
    <p:sldId id="436" r:id="rId19"/>
    <p:sldId id="437" r:id="rId20"/>
  </p:sldIdLst>
  <p:sldSz cx="12188825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2375FA5-BC5D-8469-4AD3-2DA69095A7C9}" name="Gould, Peter" initials="PG" userId="S::pgould@metlife.com::27f9db4b-21ba-469e-af28-d6664670f940" providerId="AD"/>
  <p188:author id="{397FDAC6-E0E3-4FB8-5D82-4CE8AA26C29F}" name="Mayo, Rhonda" initials="RM" userId="S::rmayo1@metlife.com::823addaa-5dfa-4230-8043-2d047673ea7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CE4E"/>
    <a:srgbClr val="75787B"/>
    <a:srgbClr val="0162A2"/>
    <a:srgbClr val="00A3AD"/>
    <a:srgbClr val="0061A0"/>
    <a:srgbClr val="E46B95"/>
    <a:srgbClr val="E5B2CF"/>
    <a:srgbClr val="00859B"/>
    <a:srgbClr val="00A78E"/>
    <a:srgbClr val="66CA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3" autoAdjust="0"/>
    <p:restoredTop sz="79906" autoAdjust="0"/>
  </p:normalViewPr>
  <p:slideViewPr>
    <p:cSldViewPr snapToGrid="0">
      <p:cViewPr varScale="1">
        <p:scale>
          <a:sx n="51" d="100"/>
          <a:sy n="51" d="100"/>
        </p:scale>
        <p:origin x="1076" y="1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notesViewPr>
    <p:cSldViewPr snapToGrid="0" snapToObjects="1">
      <p:cViewPr varScale="1">
        <p:scale>
          <a:sx n="125" d="100"/>
          <a:sy n="125" d="100"/>
        </p:scale>
        <p:origin x="-2312" y="-10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00" dirty="0">
              <a:latin typeface="Arial" charset="0"/>
              <a:cs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41AEF-3112-6549-914A-E0D9B60F40EA}" type="datetimeFigureOut">
              <a:rPr lang="en-US" sz="1000" smtClean="0">
                <a:latin typeface="Arial" charset="0"/>
                <a:cs typeface="Arial" charset="0"/>
              </a:rPr>
              <a:t>10/24/2024</a:t>
            </a:fld>
            <a:endParaRPr lang="en-US" sz="1000" dirty="0">
              <a:latin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000" dirty="0"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93638-C25A-9844-8D5B-B0309EC5F961}" type="slidenum">
              <a:rPr lang="en-US" sz="1000" smtClean="0">
                <a:latin typeface="Arial" charset="0"/>
                <a:cs typeface="Arial" charset="0"/>
              </a:rPr>
              <a:t>‹#›</a:t>
            </a:fld>
            <a:endParaRPr lang="en-US" sz="1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834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 b="0" i="0"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 b="0" i="0">
                <a:latin typeface="Arial" charset="0"/>
                <a:cs typeface="Arial" charset="0"/>
              </a:defRPr>
            </a:lvl1pPr>
          </a:lstStyle>
          <a:p>
            <a:fld id="{EC2C7003-A6A9-A249-88AD-8CFDA7DED64B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0" i="0"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 b="0" i="0">
                <a:latin typeface="Arial" charset="0"/>
                <a:cs typeface="Arial" charset="0"/>
              </a:defRPr>
            </a:lvl1pPr>
          </a:lstStyle>
          <a:p>
            <a:fld id="{50AD15A5-6128-B84F-818D-8AA5BDD9A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269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D15A5-6128-B84F-818D-8AA5BDD9AF9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20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Life is busy! We understand that enrolling in a retirement plan is likely not top-of-mind. Once an employee hits that eligibility date, if you notice that time is slipping by, consider following up with employees to complete their online enrollment.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D15A5-6128-B84F-818D-8AA5BDD9AF9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89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employees have big retirement dreams. Be the influence they need. The path to financial wellness starts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D15A5-6128-B84F-818D-8AA5BDD9AF9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882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Here is a recap of the five steps.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D15A5-6128-B84F-818D-8AA5BDD9AF9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192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Contact your Relationship Management Team or email enrollnow@metlife.com</a:t>
            </a:r>
          </a:p>
          <a:p>
            <a:r>
              <a:rPr lang="en-US" dirty="0"/>
              <a:t>Visit metlife.com/planresources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D15A5-6128-B84F-818D-8AA5BDD9AF9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566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Reducing the stress of enrolling your employees in your employer-sponsored retirement plan begins with planning and organization. </a:t>
            </a:r>
          </a:p>
          <a:p>
            <a:r>
              <a:rPr lang="en-US" dirty="0">
                <a:latin typeface="Arial"/>
                <a:cs typeface="Arial"/>
              </a:rPr>
              <a:t>We have simplified the process for you with a few tools and advanced planning. </a:t>
            </a:r>
          </a:p>
          <a:p>
            <a:r>
              <a:rPr lang="en-US" dirty="0">
                <a:latin typeface="Arial"/>
                <a:cs typeface="Arial"/>
              </a:rPr>
              <a:t>Like so many tasks, it’s all in the prep. Here are five steps to a stress-free enrollment.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D15A5-6128-B84F-818D-8AA5BDD9AF9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095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Set a reminder in your calendar to prompt you when an employee becomes eligible for the plan.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D15A5-6128-B84F-818D-8AA5BDD9AF9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86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Up to a month before an employee is eligible to enroll in their employer-sponsored retirement plan — start notifications that enrollment is coming.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Use signage, flyers, email and any other communication methods employees are likely to see and read.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Send reminders weekly to keep enrollment top of mind for employees.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D15A5-6128-B84F-818D-8AA5BDD9AF9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74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Make your eligible employees aware that you offer an employer-sponsored retirement plan and of the benefits of participating in the plan.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D15A5-6128-B84F-818D-8AA5BDD9AF9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489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We’ve made it easy for you to educate and engage your employees with access to digital and print materials that will encourage your employees </a:t>
            </a:r>
            <a:r>
              <a:rPr lang="en-US" dirty="0">
                <a:highlight>
                  <a:srgbClr val="FFFF00"/>
                </a:highlight>
                <a:latin typeface="Arial"/>
                <a:cs typeface="Arial"/>
              </a:rPr>
              <a:t>consider</a:t>
            </a:r>
            <a:r>
              <a:rPr lang="en-US" dirty="0">
                <a:latin typeface="Arial"/>
                <a:cs typeface="Arial"/>
              </a:rPr>
              <a:t> to </a:t>
            </a:r>
            <a:r>
              <a:rPr lang="en-US" dirty="0">
                <a:highlight>
                  <a:srgbClr val="FFFF00"/>
                </a:highlight>
                <a:latin typeface="Arial"/>
                <a:cs typeface="Arial"/>
              </a:rPr>
              <a:t>enrolling</a:t>
            </a:r>
            <a:r>
              <a:rPr lang="en-US" dirty="0">
                <a:latin typeface="Arial"/>
                <a:cs typeface="Arial"/>
              </a:rPr>
              <a:t> in their employer-sponsored retirement plan. 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You can access resources to help you inspire your employees to enroll online at: meltife.com/</a:t>
            </a:r>
            <a:r>
              <a:rPr lang="en-US" dirty="0" err="1">
                <a:latin typeface="Arial"/>
                <a:cs typeface="Arial"/>
              </a:rPr>
              <a:t>planresources</a:t>
            </a:r>
            <a:endParaRPr lang="en-US" dirty="0">
              <a:latin typeface="Arial"/>
              <a:cs typeface="Arial"/>
            </a:endParaRPr>
          </a:p>
          <a:p>
            <a:pPr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Arial"/>
                <a:cs typeface="Arial"/>
              </a:rPr>
              <a:t>Download the Enrollment guide </a:t>
            </a:r>
            <a:r>
              <a:rPr lang="en-US" dirty="0">
                <a:latin typeface="Arial"/>
                <a:cs typeface="Arial"/>
              </a:rPr>
              <a:t>brochure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/>
                <a:cs typeface="Arial"/>
              </a:rPr>
              <a:t>and email it to your employees. It contains links to enrollment education and instructions on how to join your plan online.</a:t>
            </a:r>
          </a:p>
          <a:p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2"/>
                </a:solidFill>
              </a:rPr>
              <a:t>EnrollNow - It’s easy, secure and enrolls your employees faster while taking up less of your time.</a:t>
            </a:r>
          </a:p>
          <a:p>
            <a:endParaRPr lang="en-US" dirty="0"/>
          </a:p>
          <a:p>
            <a:r>
              <a:rPr lang="en-US" dirty="0"/>
              <a:t>EnrollNow will:</a:t>
            </a:r>
          </a:p>
          <a:p>
            <a:pPr marL="171450" indent="-171450">
              <a:buFontTx/>
              <a:buChar char="-"/>
            </a:pPr>
            <a:r>
              <a:rPr lang="en-US" dirty="0"/>
              <a:t>Reduce the complexities of paper enrollment</a:t>
            </a:r>
          </a:p>
          <a:p>
            <a:pPr marL="171450" indent="-171450">
              <a:buFontTx/>
              <a:buChar char="-"/>
            </a:pPr>
            <a:r>
              <a:rPr lang="en-US" dirty="0"/>
              <a:t>Speed up processing time</a:t>
            </a:r>
          </a:p>
          <a:p>
            <a:pPr marL="171450" indent="-171450">
              <a:buFontTx/>
              <a:buChar char="-"/>
            </a:pPr>
            <a:r>
              <a:rPr lang="en-US" dirty="0"/>
              <a:t>Prevent errors, and</a:t>
            </a:r>
          </a:p>
          <a:p>
            <a:pPr marL="171450" indent="-171450">
              <a:buFontTx/>
              <a:buChar char="-"/>
            </a:pPr>
            <a:r>
              <a:rPr lang="en-US" dirty="0"/>
              <a:t>Enroll eligible employees quickly and conveniently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D15A5-6128-B84F-818D-8AA5BDD9AF9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615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Tips, tools and resources you need as a Plan Administrator.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D15A5-6128-B84F-818D-8AA5BDD9AF9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931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for accuracy and give copies to payroll to begin employee payroll deductions.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D15A5-6128-B84F-818D-8AA5BDD9AF9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178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/>
                <a:cs typeface="Arial"/>
              </a:rPr>
              <a:t>As much as we try to make things as clear and straightforward as possible, the enrollment process isn’t always so cut-and-dry. One of the easiest and most effective things you can do as a Plan Administrator is to be available for questions, and knowledgeable enough to answer them.</a:t>
            </a:r>
            <a:r>
              <a:rPr lang="en-US" dirty="0">
                <a:latin typeface="Arial"/>
                <a:cs typeface="Arial"/>
              </a:rPr>
              <a:t>  </a:t>
            </a:r>
            <a:endParaRPr lang="en-US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en-US" b="1" dirty="0">
              <a:latin typeface="Arial"/>
              <a:cs typeface="Arial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Arial"/>
                <a:cs typeface="Arial"/>
              </a:rPr>
              <a:t>If you have questions, you can reach out to your Relationship Management Team. </a:t>
            </a:r>
            <a:r>
              <a:rPr lang="en-US" b="1" dirty="0">
                <a:latin typeface="Arial"/>
                <a:cs typeface="Arial"/>
              </a:rPr>
              <a:t>If your plan has a Financial representative, they are also a good resource for you and your employees.    </a:t>
            </a:r>
            <a:endParaRPr lang="en-US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D15A5-6128-B84F-818D-8AA5BDD9AF9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395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0357338" cy="62179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55613" y="3987483"/>
            <a:ext cx="6794350" cy="1215588"/>
          </a:xfrm>
        </p:spPr>
        <p:txBody>
          <a:bodyPr anchor="b"/>
          <a:lstStyle>
            <a:lvl1pPr algn="l">
              <a:lnSpc>
                <a:spcPct val="80000"/>
              </a:lnSpc>
              <a:defRPr sz="4800" b="1" i="0" cap="none" baseline="0">
                <a:solidFill>
                  <a:srgbClr val="FFFFFF"/>
                </a:solidFill>
                <a:latin typeface="+mj-lt"/>
                <a:cs typeface="Georgia Bold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5613" y="5345291"/>
            <a:ext cx="5193792" cy="335328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300"/>
              </a:spcBef>
              <a:buNone/>
              <a:defRPr sz="1400" b="0" i="0" cap="none" spc="0" baseline="0">
                <a:solidFill>
                  <a:srgbClr val="FFFFFF"/>
                </a:solidFill>
                <a:latin typeface="+mn-lt"/>
                <a:cs typeface="Arial" charset="0"/>
              </a:defRPr>
            </a:lvl1pPr>
            <a:lvl2pPr marL="456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0357338" y="0"/>
            <a:ext cx="455612" cy="6217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0815764" y="0"/>
            <a:ext cx="1373061" cy="6217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  <a:cs typeface="Arial" charset="0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D90EA2B-7FD5-2347-BBDF-C0FF05C887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246150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Layout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454896" cy="73161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0" y="1371600"/>
            <a:ext cx="9450388" cy="4838700"/>
          </a:xfrm>
        </p:spPr>
        <p:txBody>
          <a:bodyPr/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507D7FB-EACF-674A-9B8F-AC3AFA372E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32E2AC8-1423-6D47-BA55-E53A67175C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1148" y="6480869"/>
            <a:ext cx="23034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7627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Layout - Title and three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454896" cy="73161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0" y="1371600"/>
            <a:ext cx="9450388" cy="4838700"/>
          </a:xfrm>
        </p:spPr>
        <p:txBody>
          <a:bodyPr numCol="3" spcCol="137160"/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507D7FB-EACF-674A-9B8F-AC3AFA372E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32E2AC8-1423-6D47-BA55-E53A67175C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1148" y="6480869"/>
            <a:ext cx="23034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3457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Layout - Title, head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454896" cy="73152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0" y="1371600"/>
            <a:ext cx="9442450" cy="4838700"/>
          </a:xfrm>
        </p:spPr>
        <p:txBody>
          <a:bodyPr/>
          <a:lstStyle>
            <a:lvl1pPr>
              <a:spcBef>
                <a:spcPts val="1800"/>
              </a:spcBef>
              <a:defRPr sz="2000" b="1" i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>
              <a:spcBef>
                <a:spcPts val="1200"/>
              </a:spcBef>
              <a:buFontTx/>
              <a:buNone/>
              <a:defRPr sz="2000"/>
            </a:lvl2pPr>
            <a:lvl3pPr marL="200025" indent="-200025">
              <a:spcBef>
                <a:spcPts val="600"/>
              </a:spcBef>
              <a:buFont typeface="Arial"/>
              <a:buChar char="•"/>
              <a:defRPr sz="1800"/>
            </a:lvl3pPr>
            <a:lvl4pPr marL="398463" indent="-200025">
              <a:buFont typeface="Lucida Grande"/>
              <a:buChar char="-"/>
              <a:defRPr sz="1600"/>
            </a:lvl4pPr>
            <a:lvl5pPr>
              <a:defRPr sz="180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 Level 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95B4020-BA1B-424F-8B93-3B8A415B57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2594215-73D0-6E42-BBFD-7FE2B8C87F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1148" y="6480869"/>
            <a:ext cx="23034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28868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Layout - Title, header, Subheader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B372CB4-BC72-5843-B18C-A6DA70EBB7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454896" cy="73152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EA1F2A-2A98-C741-B6CE-2AE83C9DEB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371600"/>
            <a:ext cx="9442450" cy="4838700"/>
          </a:xfrm>
        </p:spPr>
        <p:txBody>
          <a:bodyPr/>
          <a:lstStyle>
            <a:lvl1pPr>
              <a:spcBef>
                <a:spcPts val="1800"/>
              </a:spcBef>
              <a:buFontTx/>
              <a:buNone/>
              <a:defRPr sz="2000" b="1" i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>
              <a:spcBef>
                <a:spcPts val="1200"/>
              </a:spcBef>
              <a:buFontTx/>
              <a:buNone/>
              <a:defRPr sz="1400" b="0">
                <a:solidFill>
                  <a:schemeClr val="tx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 sz="2000"/>
            </a:lvl3pPr>
            <a:lvl4pPr marL="201168" indent="-200025">
              <a:spcBef>
                <a:spcPts val="600"/>
              </a:spcBef>
              <a:buFont typeface="Arial" panose="020B0604020202020204" pitchFamily="34" charset="0"/>
              <a:buChar char="•"/>
              <a:defRPr sz="1800"/>
            </a:lvl4pPr>
            <a:lvl5pPr marL="402336" indent="-201168">
              <a:defRPr sz="160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SUBHEADER</a:t>
            </a:r>
          </a:p>
          <a:p>
            <a:pPr lvl="2"/>
            <a:r>
              <a:rPr lang="en-US" dirty="0"/>
              <a:t>First Level 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DC2CE65-1FD0-BA43-A7EB-393335A154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EB393E3-9446-D449-9B0B-979D8F7A01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1148" y="6480869"/>
            <a:ext cx="23034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84206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page Image Layout -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075981" y="0"/>
            <a:ext cx="6112843" cy="62103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5394960" cy="73152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0" y="1371600"/>
            <a:ext cx="5394960" cy="48387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B7189FC-4DF1-9D43-AA9F-1EA46A9FA5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C4D80BF-5282-7B4E-9AEE-2E1181EDA1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1148" y="6480869"/>
            <a:ext cx="23034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56704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page image, Title, Header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5394960" cy="73152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0" y="1371600"/>
            <a:ext cx="5394960" cy="4838700"/>
          </a:xfrm>
        </p:spPr>
        <p:txBody>
          <a:bodyPr/>
          <a:lstStyle>
            <a:lvl1pPr>
              <a:defRPr sz="2000" b="1" i="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0" indent="0">
              <a:spcBef>
                <a:spcPts val="1200"/>
              </a:spcBef>
              <a:buFontTx/>
              <a:buNone/>
              <a:defRPr sz="2000">
                <a:latin typeface="+mn-lt"/>
              </a:defRPr>
            </a:lvl2pPr>
            <a:lvl3pPr marL="200025" indent="-200025">
              <a:spcBef>
                <a:spcPts val="600"/>
              </a:spcBef>
              <a:buFont typeface="Arial"/>
              <a:buChar char="•"/>
              <a:defRPr sz="1800">
                <a:latin typeface="+mn-lt"/>
              </a:defRPr>
            </a:lvl3pPr>
            <a:lvl4pPr marL="398463" indent="-200025">
              <a:buFont typeface="Lucida Grande"/>
              <a:buChar char="-"/>
              <a:defRPr sz="1600">
                <a:latin typeface="+mn-lt"/>
              </a:defRPr>
            </a:lvl4pPr>
            <a:lvl5pPr>
              <a:defRPr sz="180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075981" y="0"/>
            <a:ext cx="6112843" cy="62103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6132B56-6ADC-AE42-9722-86E36E3EB2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4FB1594-DBA0-A342-871D-4BC60EFD90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1148" y="6480869"/>
            <a:ext cx="23034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503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2943D5-ACF5-524F-A947-026C2A03CB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3964" y="6407355"/>
            <a:ext cx="1634349" cy="450645"/>
          </a:xfrm>
        </p:spPr>
        <p:txBody>
          <a:bodyPr/>
          <a:lstStyle>
            <a:lvl1pPr marL="342900" indent="-342900">
              <a:buSzPct val="200000"/>
              <a:buFontTx/>
              <a:buBlip>
                <a:blip r:embed="rId2"/>
              </a:buBlip>
              <a:defRPr sz="3750"/>
            </a:lvl1pPr>
            <a:lvl2pPr marL="200025" indent="-200025">
              <a:buFontTx/>
              <a:buBlip>
                <a:blip r:embed="rId3"/>
              </a:buBlip>
              <a:defRPr sz="5000"/>
            </a:lvl2pPr>
            <a:lvl3pPr marL="398463" indent="-200025">
              <a:buFontTx/>
              <a:buBlip>
                <a:blip r:embed="rId3"/>
              </a:buBlip>
              <a:defRPr sz="5000"/>
            </a:lvl3pPr>
            <a:lvl4pPr marL="622300" indent="-200025">
              <a:buFontTx/>
              <a:buBlip>
                <a:blip r:embed="rId3"/>
              </a:buBlip>
              <a:defRPr sz="5000"/>
            </a:lvl4pPr>
            <a:lvl5pPr marL="806450" indent="-182563">
              <a:buFontTx/>
              <a:buBlip>
                <a:blip r:embed="rId3"/>
              </a:buBlip>
              <a:defRPr sz="5000"/>
            </a:lvl5pPr>
          </a:lstStyle>
          <a:p>
            <a:pPr lvl="0"/>
            <a:r>
              <a:rPr lang="en-US" dirty="0"/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posing ideas, with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2BDFCA7F-4CD9-714D-B4D7-E854E65D8D8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52" y="0"/>
            <a:ext cx="6091100" cy="62103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A0AB7ECF-AF35-0B4F-985B-CE959695719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7725" y="0"/>
            <a:ext cx="6091100" cy="62103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8B1E5BF-5D5C-434B-94A2-654E744B8D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88944" y="1504121"/>
            <a:ext cx="2910508" cy="3657600"/>
          </a:xfrm>
          <a:solidFill>
            <a:schemeClr val="tx2"/>
          </a:solidFill>
        </p:spPr>
        <p:txBody>
          <a:bodyPr lIns="182880" rIns="182880" anchor="ctr"/>
          <a:lstStyle>
            <a:lvl1pPr algn="r">
              <a:lnSpc>
                <a:spcPct val="90000"/>
              </a:lnSpc>
              <a:defRPr sz="2000" b="1" i="0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Opposing ideas </a:t>
            </a:r>
            <a:br>
              <a:rPr lang="en-US" dirty="0"/>
            </a:br>
            <a:r>
              <a:rPr lang="en-US" dirty="0"/>
              <a:t>with statements supported by graphics/images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38E9121-D362-254E-BBF5-2F509A16DF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7725" y="1504121"/>
            <a:ext cx="2907792" cy="3657600"/>
          </a:xfrm>
          <a:solidFill>
            <a:schemeClr val="accent4"/>
          </a:solidFill>
        </p:spPr>
        <p:txBody>
          <a:bodyPr lIns="182880" rIns="182880" anchor="ctr"/>
          <a:lstStyle>
            <a:lvl1pPr algn="l">
              <a:lnSpc>
                <a:spcPct val="90000"/>
              </a:lnSpc>
              <a:defRPr sz="2000" b="1" i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>
              <a:defRPr b="1" i="0">
                <a:latin typeface="MetLife Circular" charset="0"/>
                <a:ea typeface="MetLife Circular" charset="0"/>
                <a:cs typeface="MetLife Circular" charset="0"/>
              </a:defRPr>
            </a:lvl2pPr>
            <a:lvl3pPr>
              <a:defRPr b="1" i="0">
                <a:latin typeface="MetLife Circular" charset="0"/>
                <a:ea typeface="MetLife Circular" charset="0"/>
                <a:cs typeface="MetLife Circular" charset="0"/>
              </a:defRPr>
            </a:lvl3pPr>
            <a:lvl4pPr>
              <a:defRPr b="1" i="0">
                <a:latin typeface="MetLife Circular" charset="0"/>
                <a:ea typeface="MetLife Circular" charset="0"/>
                <a:cs typeface="MetLife Circular" charset="0"/>
              </a:defRPr>
            </a:lvl4pPr>
            <a:lvl5pPr>
              <a:defRPr b="1" i="0">
                <a:latin typeface="MetLife Circular" charset="0"/>
                <a:ea typeface="MetLife Circular" charset="0"/>
                <a:cs typeface="MetLife Circular" charset="0"/>
              </a:defRPr>
            </a:lvl5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Opposing ideas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with statements supported by graphics/images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A604EF4-F41E-B445-A17E-62FBD29DE0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B1A7E92-0B4E-C145-A23A-1272DFEBA7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91148" y="6480869"/>
            <a:ext cx="23034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16951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column layout w/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454896" cy="73152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0" y="1371600"/>
            <a:ext cx="3884918" cy="48387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07EE6CB-CDB5-2D48-8610-759DE5A98C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477AD0-9793-774E-8C1E-58F75D412B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1148" y="6480869"/>
            <a:ext cx="23034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42038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column layout w/ Title, header,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454896" cy="73152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0" y="1371600"/>
            <a:ext cx="3886200" cy="4838700"/>
          </a:xfrm>
        </p:spPr>
        <p:txBody>
          <a:bodyPr/>
          <a:lstStyle>
            <a:lvl1pPr>
              <a:spcBef>
                <a:spcPts val="1800"/>
              </a:spcBef>
              <a:defRPr sz="2000" b="1" i="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0" indent="0">
              <a:spcBef>
                <a:spcPts val="1200"/>
              </a:spcBef>
              <a:buFontTx/>
              <a:buNone/>
              <a:defRPr sz="2000">
                <a:latin typeface="+mn-lt"/>
              </a:defRPr>
            </a:lvl2pPr>
            <a:lvl3pPr marL="200025" indent="-200025">
              <a:spcBef>
                <a:spcPts val="600"/>
              </a:spcBef>
              <a:buFont typeface="Arial"/>
              <a:buChar char="•"/>
              <a:defRPr sz="1800">
                <a:latin typeface="+mn-lt"/>
              </a:defRPr>
            </a:lvl3pPr>
            <a:lvl4pPr marL="398463" indent="-200025">
              <a:buFont typeface="Lucida Grande"/>
              <a:buChar char="-"/>
              <a:defRPr sz="1600">
                <a:latin typeface="+mn-lt"/>
              </a:defRPr>
            </a:lvl4pPr>
            <a:lvl5pPr>
              <a:defRPr sz="180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E73ADC8-3144-814C-B020-130A976119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53885FD-54F1-1740-99A2-BF4D035D0F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1148" y="6480869"/>
            <a:ext cx="23034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76057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- Revers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218882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  <a:cs typeface="Arial" charset="0"/>
            </a:endParaRP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30D243D2-BC3C-A440-8E6C-A5ED6CDC7D64}"/>
              </a:ext>
            </a:extLst>
          </p:cNvPr>
          <p:cNvSpPr txBox="1">
            <a:spLocks/>
          </p:cNvSpPr>
          <p:nvPr userDrawn="1"/>
        </p:nvSpPr>
        <p:spPr>
          <a:xfrm>
            <a:off x="11454523" y="6418626"/>
            <a:ext cx="734302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fld id="{38743595-4496-5147-A886-7D133864DF76}" type="slidenum">
              <a:rPr lang="en-US" sz="800" b="0" i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8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0A6CA77-4A88-D242-9E7A-7B4965431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8" b="-5722"/>
          <a:stretch/>
        </p:blipFill>
        <p:spPr>
          <a:xfrm>
            <a:off x="273965" y="6215044"/>
            <a:ext cx="1676755" cy="69375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8AC0D03F-F761-764B-8C25-975C1CFF96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455613" y="3987483"/>
            <a:ext cx="6794350" cy="1215588"/>
          </a:xfrm>
        </p:spPr>
        <p:txBody>
          <a:bodyPr anchor="b"/>
          <a:lstStyle>
            <a:lvl1pPr algn="l">
              <a:lnSpc>
                <a:spcPct val="80000"/>
              </a:lnSpc>
              <a:defRPr sz="4800" b="1" i="0" cap="none" baseline="0">
                <a:solidFill>
                  <a:srgbClr val="FFFFFF"/>
                </a:solidFill>
                <a:latin typeface="+mj-lt"/>
                <a:cs typeface="Georgia Bold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DE42373-4557-BB4F-9297-F9E4DB7183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5613" y="5345291"/>
            <a:ext cx="5193792" cy="335328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300"/>
              </a:spcBef>
              <a:buNone/>
              <a:defRPr sz="1400" b="0" i="0" cap="none" spc="0" baseline="0">
                <a:solidFill>
                  <a:srgbClr val="FFFFFF"/>
                </a:solidFill>
                <a:latin typeface="+mn-lt"/>
                <a:cs typeface="Arial" charset="0"/>
              </a:defRPr>
            </a:lvl1pPr>
            <a:lvl2pPr marL="456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342472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Layou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454896" cy="73152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0D4BBCD-C94D-D142-B586-78DE00C580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7F83008-2E35-8243-8E81-AEC51BC5EE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1148" y="6480869"/>
            <a:ext cx="23034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08995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page Image layout w/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3D4699-D2FE-B745-9E79-959D810C1D11}"/>
              </a:ext>
            </a:extLst>
          </p:cNvPr>
          <p:cNvSpPr/>
          <p:nvPr userDrawn="1"/>
        </p:nvSpPr>
        <p:spPr>
          <a:xfrm>
            <a:off x="-1" y="0"/>
            <a:ext cx="6092757" cy="62179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  <a:cs typeface="Arial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C1DF0D-FF9A-7B4F-8D13-A4E9D520B3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55613"/>
            <a:ext cx="5373757" cy="5428352"/>
          </a:xfrm>
        </p:spPr>
        <p:txBody>
          <a:bodyPr anchor="ctr"/>
          <a:lstStyle>
            <a:lvl1pPr algn="l">
              <a:lnSpc>
                <a:spcPct val="80000"/>
              </a:lnSpc>
              <a:defRPr sz="4800" b="1" i="0">
                <a:solidFill>
                  <a:schemeClr val="bg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r>
              <a:rPr lang="en-US" dirty="0"/>
              <a:t>Statement with Image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8A375DD5-750A-5848-BA73-53FB6274D8F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85489" y="0"/>
            <a:ext cx="6103336" cy="62179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F4EAF3A-1C47-2549-8829-7421B4DAD1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F4C2EC0-9229-404B-A5C8-2C5B7EDA4F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1148" y="6480869"/>
            <a:ext cx="23034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80226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ayout with 1/4 column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9125860" y="0"/>
            <a:ext cx="306296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407292" cy="731520"/>
          </a:xfrm>
        </p:spPr>
        <p:txBody>
          <a:bodyPr anchor="t"/>
          <a:lstStyle>
            <a:lvl1pPr>
              <a:defRPr sz="2800" b="1" i="0">
                <a:solidFill>
                  <a:schemeClr val="accent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198" y="1371600"/>
            <a:ext cx="8409340" cy="48387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83ECFA4-BF7A-F940-99FB-09DBCE8506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36B653D-6566-2148-BB67-F9F6AFF76F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1148" y="6480869"/>
            <a:ext cx="23034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60808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header/text layout with 1/4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9125860" y="0"/>
            <a:ext cx="306296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407292" cy="731520"/>
          </a:xfrm>
        </p:spPr>
        <p:txBody>
          <a:bodyPr anchor="t"/>
          <a:lstStyle>
            <a:lvl1pPr>
              <a:defRPr sz="2800" b="1" i="0">
                <a:solidFill>
                  <a:schemeClr val="accent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0" y="1371600"/>
            <a:ext cx="8412480" cy="4838700"/>
          </a:xfrm>
        </p:spPr>
        <p:txBody>
          <a:bodyPr/>
          <a:lstStyle>
            <a:lvl1pPr>
              <a:spcBef>
                <a:spcPts val="1800"/>
              </a:spcBef>
              <a:defRPr sz="2000" b="1" i="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0" indent="0">
              <a:spcBef>
                <a:spcPts val="1200"/>
              </a:spcBef>
              <a:buFontTx/>
              <a:buNone/>
              <a:defRPr sz="2000">
                <a:latin typeface="+mn-lt"/>
              </a:defRPr>
            </a:lvl2pPr>
            <a:lvl3pPr marL="200025" indent="-200025">
              <a:spcBef>
                <a:spcPts val="600"/>
              </a:spcBef>
              <a:buFont typeface="Arial"/>
              <a:buChar char="•"/>
              <a:defRPr sz="1800">
                <a:latin typeface="+mn-lt"/>
              </a:defRPr>
            </a:lvl3pPr>
            <a:lvl4pPr marL="398463" indent="-200025">
              <a:buFont typeface="Lucida Grande"/>
              <a:buChar char="-"/>
              <a:defRPr sz="1600">
                <a:latin typeface="+mn-lt"/>
              </a:defRPr>
            </a:lvl4pPr>
            <a:lvl5pPr>
              <a:defRPr sz="180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 Level 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B5AF605-BA41-0C40-B302-1C5A18F230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93E8A58-3B46-8C44-B1DB-F0A1F88D53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1148" y="6480869"/>
            <a:ext cx="23034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4726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/Solutions/Resul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407292" cy="731520"/>
          </a:xfrm>
        </p:spPr>
        <p:txBody>
          <a:bodyPr anchor="t"/>
          <a:lstStyle>
            <a:lvl1pPr>
              <a:defRPr sz="2800" b="1" i="0">
                <a:solidFill>
                  <a:schemeClr val="accent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3" name="Rectangle 7">
            <a:extLst>
              <a:ext uri="{FF2B5EF4-FFF2-40B4-BE49-F238E27FC236}">
                <a16:creationId xmlns:a16="http://schemas.microsoft.com/office/drawing/2014/main" id="{48605227-1789-764B-9FEE-2A07FD1050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5613" y="1376465"/>
            <a:ext cx="11277599" cy="1820549"/>
          </a:xfrm>
          <a:prstGeom prst="rect">
            <a:avLst/>
          </a:prstGeom>
          <a:solidFill>
            <a:schemeClr val="bg2">
              <a:lumMod val="40000"/>
              <a:lumOff val="60000"/>
              <a:alpha val="5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lIns="91424" tIns="45712" rIns="91424" bIns="45712" anchor="ctr"/>
          <a:lstStyle/>
          <a:p>
            <a:endParaRPr lang="en-US" sz="1013" dirty="0">
              <a:solidFill>
                <a:prstClr val="black"/>
              </a:solidFill>
            </a:endParaRPr>
          </a:p>
        </p:txBody>
      </p:sp>
      <p:sp>
        <p:nvSpPr>
          <p:cNvPr id="48" name="Triangle 47">
            <a:extLst>
              <a:ext uri="{FF2B5EF4-FFF2-40B4-BE49-F238E27FC236}">
                <a16:creationId xmlns:a16="http://schemas.microsoft.com/office/drawing/2014/main" id="{28FCFDC2-2E45-BD42-9683-E4A2B0EBF286}"/>
              </a:ext>
            </a:extLst>
          </p:cNvPr>
          <p:cNvSpPr/>
          <p:nvPr userDrawn="1"/>
        </p:nvSpPr>
        <p:spPr>
          <a:xfrm rot="5400000">
            <a:off x="4752109" y="1568459"/>
            <a:ext cx="313604" cy="270348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cs typeface="Open Sans Bold"/>
            </a:endParaRPr>
          </a:p>
        </p:txBody>
      </p:sp>
      <p:sp>
        <p:nvSpPr>
          <p:cNvPr id="49" name="Rectangle 7">
            <a:extLst>
              <a:ext uri="{FF2B5EF4-FFF2-40B4-BE49-F238E27FC236}">
                <a16:creationId xmlns:a16="http://schemas.microsoft.com/office/drawing/2014/main" id="{8013A9B8-83EF-B141-B588-B5A2EE87771A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57200" y="3500490"/>
            <a:ext cx="11277599" cy="2643327"/>
          </a:xfrm>
          <a:prstGeom prst="rect">
            <a:avLst/>
          </a:prstGeom>
          <a:solidFill>
            <a:schemeClr val="bg2">
              <a:lumMod val="40000"/>
              <a:lumOff val="60000"/>
              <a:alpha val="5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lIns="91424" tIns="45712" rIns="91424" bIns="45712" anchor="ctr"/>
          <a:lstStyle/>
          <a:p>
            <a:endParaRPr lang="en-US" sz="1013" dirty="0">
              <a:solidFill>
                <a:prstClr val="black"/>
              </a:solidFill>
            </a:endParaRPr>
          </a:p>
        </p:txBody>
      </p:sp>
      <p:sp>
        <p:nvSpPr>
          <p:cNvPr id="50" name="Rectangle 9">
            <a:extLst>
              <a:ext uri="{FF2B5EF4-FFF2-40B4-BE49-F238E27FC236}">
                <a16:creationId xmlns:a16="http://schemas.microsoft.com/office/drawing/2014/main" id="{FF210F3A-A481-3E43-BA64-7BCD81E406A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74612" y="3940839"/>
            <a:ext cx="11043341" cy="2117928"/>
          </a:xfrm>
          <a:prstGeom prst="rect">
            <a:avLst/>
          </a:prstGeom>
          <a:solidFill>
            <a:srgbClr val="FFFFFF"/>
          </a:solidFill>
          <a:ln w="19050" algn="ctr">
            <a:noFill/>
            <a:miter lim="800000"/>
            <a:headEnd/>
            <a:tailEnd/>
          </a:ln>
        </p:spPr>
        <p:txBody>
          <a:bodyPr lIns="91424" tIns="91424" rIns="91424" bIns="91424"/>
          <a:lstStyle/>
          <a:p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677A048-0CA7-DD46-972A-A690AB880EEF}"/>
              </a:ext>
            </a:extLst>
          </p:cNvPr>
          <p:cNvCxnSpPr>
            <a:cxnSpLocks/>
          </p:cNvCxnSpPr>
          <p:nvPr userDrawn="1"/>
        </p:nvCxnSpPr>
        <p:spPr>
          <a:xfrm>
            <a:off x="9595309" y="3700845"/>
            <a:ext cx="2327" cy="2357922"/>
          </a:xfrm>
          <a:prstGeom prst="line">
            <a:avLst/>
          </a:prstGeom>
          <a:ln w="85725">
            <a:solidFill>
              <a:srgbClr val="E4E4E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D9CE326-EB9A-9D47-9472-EB555349AABE}"/>
              </a:ext>
            </a:extLst>
          </p:cNvPr>
          <p:cNvCxnSpPr>
            <a:cxnSpLocks/>
          </p:cNvCxnSpPr>
          <p:nvPr userDrawn="1"/>
        </p:nvCxnSpPr>
        <p:spPr>
          <a:xfrm>
            <a:off x="3367536" y="3962652"/>
            <a:ext cx="0" cy="2096115"/>
          </a:xfrm>
          <a:prstGeom prst="line">
            <a:avLst/>
          </a:prstGeom>
          <a:ln w="85725">
            <a:solidFill>
              <a:srgbClr val="E4E4E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E67FEFB-5A20-F243-B732-342FD5EBAFA6}"/>
              </a:ext>
            </a:extLst>
          </p:cNvPr>
          <p:cNvCxnSpPr>
            <a:cxnSpLocks/>
          </p:cNvCxnSpPr>
          <p:nvPr userDrawn="1"/>
        </p:nvCxnSpPr>
        <p:spPr>
          <a:xfrm flipH="1">
            <a:off x="455613" y="5101119"/>
            <a:ext cx="9139696" cy="0"/>
          </a:xfrm>
          <a:prstGeom prst="line">
            <a:avLst/>
          </a:prstGeom>
          <a:ln w="269875">
            <a:solidFill>
              <a:srgbClr val="E4E4E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BC7E39F-3FCF-6344-AEC6-307261FBCF54}"/>
              </a:ext>
            </a:extLst>
          </p:cNvPr>
          <p:cNvCxnSpPr>
            <a:cxnSpLocks/>
          </p:cNvCxnSpPr>
          <p:nvPr userDrawn="1"/>
        </p:nvCxnSpPr>
        <p:spPr>
          <a:xfrm>
            <a:off x="5441909" y="3700845"/>
            <a:ext cx="2327" cy="2357922"/>
          </a:xfrm>
          <a:prstGeom prst="line">
            <a:avLst/>
          </a:prstGeom>
          <a:ln w="85725">
            <a:solidFill>
              <a:srgbClr val="E4E4E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E985912-C1FC-6849-A24F-ABF95C9F66DA}"/>
              </a:ext>
            </a:extLst>
          </p:cNvPr>
          <p:cNvCxnSpPr>
            <a:cxnSpLocks/>
          </p:cNvCxnSpPr>
          <p:nvPr userDrawn="1"/>
        </p:nvCxnSpPr>
        <p:spPr>
          <a:xfrm>
            <a:off x="7518609" y="3700845"/>
            <a:ext cx="2327" cy="2357922"/>
          </a:xfrm>
          <a:prstGeom prst="line">
            <a:avLst/>
          </a:prstGeom>
          <a:ln w="85725">
            <a:solidFill>
              <a:srgbClr val="E4E4E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1BEA5713-1BC9-AD4B-BC36-B768EAB4A8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2374" y="1480927"/>
            <a:ext cx="4021137" cy="561264"/>
          </a:xfrm>
          <a:solidFill>
            <a:schemeClr val="accent2"/>
          </a:solidFill>
        </p:spPr>
        <p:txBody>
          <a:bodyPr anchor="ctr"/>
          <a:lstStyle>
            <a:lvl1pPr marL="91440">
              <a:defRPr sz="1800"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Objectives</a:t>
            </a:r>
          </a:p>
        </p:txBody>
      </p:sp>
      <p:sp>
        <p:nvSpPr>
          <p:cNvPr id="76" name="Text Placeholder 73">
            <a:extLst>
              <a:ext uri="{FF2B5EF4-FFF2-40B4-BE49-F238E27FC236}">
                <a16:creationId xmlns:a16="http://schemas.microsoft.com/office/drawing/2014/main" id="{3C076965-C2B3-344C-92D0-8E25428268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2374" y="2040149"/>
            <a:ext cx="4021136" cy="997259"/>
          </a:xfrm>
          <a:solidFill>
            <a:schemeClr val="bg1"/>
          </a:solidFill>
        </p:spPr>
        <p:txBody>
          <a:bodyPr lIns="91440" tIns="91440" rIns="91440" anchor="t"/>
          <a:lstStyle>
            <a:lvl1pPr marL="0">
              <a:defRPr sz="1700" b="0">
                <a:solidFill>
                  <a:srgbClr val="75787B"/>
                </a:solidFill>
              </a:defRPr>
            </a:lvl1pPr>
            <a:lvl2pPr marL="0" indent="0">
              <a:buFontTx/>
              <a:buNone/>
              <a:defRPr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Objectives text</a:t>
            </a:r>
          </a:p>
        </p:txBody>
      </p:sp>
      <p:sp>
        <p:nvSpPr>
          <p:cNvPr id="78" name="Text Placeholder 73">
            <a:extLst>
              <a:ext uri="{FF2B5EF4-FFF2-40B4-BE49-F238E27FC236}">
                <a16:creationId xmlns:a16="http://schemas.microsoft.com/office/drawing/2014/main" id="{BAE53185-A1F7-654B-8E7C-390C3D3E8B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24311" y="1480927"/>
            <a:ext cx="6393643" cy="561264"/>
          </a:xfrm>
          <a:solidFill>
            <a:srgbClr val="A4CE4E"/>
          </a:solidFill>
        </p:spPr>
        <p:txBody>
          <a:bodyPr anchor="ctr"/>
          <a:lstStyle>
            <a:lvl1pPr marL="91440">
              <a:defRPr sz="1800"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Solutions</a:t>
            </a:r>
          </a:p>
        </p:txBody>
      </p:sp>
      <p:sp>
        <p:nvSpPr>
          <p:cNvPr id="79" name="Text Placeholder 73">
            <a:extLst>
              <a:ext uri="{FF2B5EF4-FFF2-40B4-BE49-F238E27FC236}">
                <a16:creationId xmlns:a16="http://schemas.microsoft.com/office/drawing/2014/main" id="{388B4F71-CFA2-4B4C-AD69-E5B8E0E0F6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24311" y="2040149"/>
            <a:ext cx="6393642" cy="997259"/>
          </a:xfrm>
          <a:solidFill>
            <a:schemeClr val="bg1"/>
          </a:solidFill>
        </p:spPr>
        <p:txBody>
          <a:bodyPr lIns="91440" tIns="91440" rIns="91440" anchor="t"/>
          <a:lstStyle>
            <a:lvl1pPr marL="0">
              <a:defRPr sz="1700" b="0">
                <a:solidFill>
                  <a:srgbClr val="75787B"/>
                </a:solidFill>
              </a:defRPr>
            </a:lvl1pPr>
            <a:lvl2pPr marL="0" indent="0">
              <a:buFontTx/>
              <a:buNone/>
              <a:defRPr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Solutions text</a:t>
            </a:r>
          </a:p>
        </p:txBody>
      </p:sp>
      <p:sp>
        <p:nvSpPr>
          <p:cNvPr id="80" name="Text Placeholder 73">
            <a:extLst>
              <a:ext uri="{FF2B5EF4-FFF2-40B4-BE49-F238E27FC236}">
                <a16:creationId xmlns:a16="http://schemas.microsoft.com/office/drawing/2014/main" id="{FD81D20F-3202-5544-B44E-A2C42A6C684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2374" y="3626028"/>
            <a:ext cx="11045579" cy="527388"/>
          </a:xfrm>
          <a:solidFill>
            <a:srgbClr val="0162A2"/>
          </a:solidFill>
          <a:ln>
            <a:noFill/>
          </a:ln>
        </p:spPr>
        <p:txBody>
          <a:bodyPr anchor="ctr"/>
          <a:lstStyle>
            <a:lvl1pPr marL="91440">
              <a:defRPr sz="1800"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Results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056AB-36C6-2048-A5AE-BB81E6317B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6454" y="4152900"/>
            <a:ext cx="770765" cy="808038"/>
          </a:xfrm>
          <a:solidFill>
            <a:srgbClr val="75787B"/>
          </a:solidFill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Subject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DD99D73E-D45E-C24E-AC63-AF93E185D1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6454" y="5230649"/>
            <a:ext cx="770765" cy="828118"/>
          </a:xfrm>
          <a:solidFill>
            <a:srgbClr val="75787B"/>
          </a:solidFill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Subject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2EA12B-6376-5B4B-861C-4F6242ADBB9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47788" y="4972050"/>
            <a:ext cx="1976437" cy="268288"/>
          </a:xfrm>
        </p:spPr>
        <p:txBody>
          <a:bodyPr anchor="ctr"/>
          <a:lstStyle>
            <a:lvl1pPr algn="ctr">
              <a:defRPr sz="1200" b="1"/>
            </a:lvl1pPr>
            <a:lvl2pPr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Category</a:t>
            </a:r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89327E59-EDFF-3F48-84BC-D5386AA123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98113" y="4972050"/>
            <a:ext cx="1976437" cy="268288"/>
          </a:xfrm>
        </p:spPr>
        <p:txBody>
          <a:bodyPr anchor="ctr"/>
          <a:lstStyle>
            <a:lvl1pPr algn="ctr">
              <a:defRPr sz="1200" b="1"/>
            </a:lvl1pPr>
            <a:lvl2pPr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Category</a:t>
            </a:r>
          </a:p>
        </p:txBody>
      </p:sp>
      <p:sp>
        <p:nvSpPr>
          <p:cNvPr id="68" name="Text Placeholder 5">
            <a:extLst>
              <a:ext uri="{FF2B5EF4-FFF2-40B4-BE49-F238E27FC236}">
                <a16:creationId xmlns:a16="http://schemas.microsoft.com/office/drawing/2014/main" id="{B9D75D96-8DC6-2D40-93AF-023146B2BA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88170" y="4972050"/>
            <a:ext cx="1976437" cy="268288"/>
          </a:xfrm>
        </p:spPr>
        <p:txBody>
          <a:bodyPr anchor="ctr"/>
          <a:lstStyle>
            <a:lvl1pPr algn="ctr">
              <a:defRPr sz="1200" b="1"/>
            </a:lvl1pPr>
            <a:lvl2pPr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Category</a:t>
            </a:r>
          </a:p>
        </p:txBody>
      </p:sp>
      <p:sp>
        <p:nvSpPr>
          <p:cNvPr id="73" name="Text Placeholder 5">
            <a:extLst>
              <a:ext uri="{FF2B5EF4-FFF2-40B4-BE49-F238E27FC236}">
                <a16:creationId xmlns:a16="http://schemas.microsoft.com/office/drawing/2014/main" id="{68E7A3D7-3D55-E14D-9973-52ADD559223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67341" y="4972050"/>
            <a:ext cx="1976437" cy="268288"/>
          </a:xfrm>
        </p:spPr>
        <p:txBody>
          <a:bodyPr anchor="ctr"/>
          <a:lstStyle>
            <a:lvl1pPr algn="ctr">
              <a:defRPr sz="1200" b="1"/>
            </a:lvl1pPr>
            <a:lvl2pPr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Category</a:t>
            </a:r>
          </a:p>
        </p:txBody>
      </p:sp>
      <p:sp>
        <p:nvSpPr>
          <p:cNvPr id="75" name="Text Placeholder 5">
            <a:extLst>
              <a:ext uri="{FF2B5EF4-FFF2-40B4-BE49-F238E27FC236}">
                <a16:creationId xmlns:a16="http://schemas.microsoft.com/office/drawing/2014/main" id="{6CA57B38-0623-1844-BFF2-661FEA97AE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35626" y="5454365"/>
            <a:ext cx="1976437" cy="268288"/>
          </a:xfrm>
        </p:spPr>
        <p:txBody>
          <a:bodyPr anchor="ctr"/>
          <a:lstStyle>
            <a:lvl1pPr algn="ctr">
              <a:defRPr sz="1200" b="1"/>
            </a:lvl1pPr>
            <a:lvl2pPr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Category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483472E-2D0A-5943-8F5E-8D63009A895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47788" y="4152900"/>
            <a:ext cx="1976437" cy="819150"/>
          </a:xfrm>
        </p:spPr>
        <p:txBody>
          <a:bodyPr anchor="ctr"/>
          <a:lstStyle>
            <a:lvl1pPr algn="ctr">
              <a:defRPr sz="3500" b="1">
                <a:solidFill>
                  <a:srgbClr val="A4CE4E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+XX%</a:t>
            </a:r>
          </a:p>
        </p:txBody>
      </p:sp>
      <p:sp>
        <p:nvSpPr>
          <p:cNvPr id="77" name="Text Placeholder 9">
            <a:extLst>
              <a:ext uri="{FF2B5EF4-FFF2-40B4-BE49-F238E27FC236}">
                <a16:creationId xmlns:a16="http://schemas.microsoft.com/office/drawing/2014/main" id="{6AB1F932-AC71-5146-A865-7A92B37FB64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26959" y="4152900"/>
            <a:ext cx="1976437" cy="819150"/>
          </a:xfrm>
        </p:spPr>
        <p:txBody>
          <a:bodyPr anchor="ctr"/>
          <a:lstStyle>
            <a:lvl1pPr algn="ctr">
              <a:defRPr sz="3500" b="1">
                <a:solidFill>
                  <a:srgbClr val="A4CE4E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+XX%</a:t>
            </a:r>
          </a:p>
        </p:txBody>
      </p:sp>
      <p:sp>
        <p:nvSpPr>
          <p:cNvPr id="81" name="Text Placeholder 9">
            <a:extLst>
              <a:ext uri="{FF2B5EF4-FFF2-40B4-BE49-F238E27FC236}">
                <a16:creationId xmlns:a16="http://schemas.microsoft.com/office/drawing/2014/main" id="{955271D8-88D8-7F4A-93C3-BD36878DD8B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06130" y="4152900"/>
            <a:ext cx="1976437" cy="819150"/>
          </a:xfrm>
        </p:spPr>
        <p:txBody>
          <a:bodyPr anchor="ctr"/>
          <a:lstStyle>
            <a:lvl1pPr algn="ctr">
              <a:defRPr sz="3500" b="1">
                <a:solidFill>
                  <a:srgbClr val="A4CE4E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+XX%</a:t>
            </a:r>
          </a:p>
        </p:txBody>
      </p:sp>
      <p:sp>
        <p:nvSpPr>
          <p:cNvPr id="82" name="Text Placeholder 9">
            <a:extLst>
              <a:ext uri="{FF2B5EF4-FFF2-40B4-BE49-F238E27FC236}">
                <a16:creationId xmlns:a16="http://schemas.microsoft.com/office/drawing/2014/main" id="{D422FDCB-0BC0-B942-A0BD-D7E7B3ED9BA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85302" y="4152900"/>
            <a:ext cx="1976437" cy="819150"/>
          </a:xfrm>
        </p:spPr>
        <p:txBody>
          <a:bodyPr anchor="ctr"/>
          <a:lstStyle>
            <a:lvl1pPr algn="ctr">
              <a:defRPr sz="3500" b="1">
                <a:solidFill>
                  <a:srgbClr val="A4CE4E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+XX%</a:t>
            </a:r>
          </a:p>
        </p:txBody>
      </p:sp>
      <p:sp>
        <p:nvSpPr>
          <p:cNvPr id="84" name="Text Placeholder 9">
            <a:extLst>
              <a:ext uri="{FF2B5EF4-FFF2-40B4-BE49-F238E27FC236}">
                <a16:creationId xmlns:a16="http://schemas.microsoft.com/office/drawing/2014/main" id="{A6748294-6B48-6442-8C59-407A33F9EFD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47788" y="5263243"/>
            <a:ext cx="1976437" cy="819150"/>
          </a:xfrm>
        </p:spPr>
        <p:txBody>
          <a:bodyPr anchor="ctr"/>
          <a:lstStyle>
            <a:lvl1pPr algn="ctr">
              <a:defRPr sz="3500" b="1">
                <a:solidFill>
                  <a:srgbClr val="A4CE4E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+XX%</a:t>
            </a:r>
          </a:p>
        </p:txBody>
      </p:sp>
      <p:sp>
        <p:nvSpPr>
          <p:cNvPr id="85" name="Text Placeholder 9">
            <a:extLst>
              <a:ext uri="{FF2B5EF4-FFF2-40B4-BE49-F238E27FC236}">
                <a16:creationId xmlns:a16="http://schemas.microsoft.com/office/drawing/2014/main" id="{2E51A067-94DC-2B45-884B-5AC72383477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26960" y="5263243"/>
            <a:ext cx="1976437" cy="819150"/>
          </a:xfrm>
        </p:spPr>
        <p:txBody>
          <a:bodyPr anchor="ctr"/>
          <a:lstStyle>
            <a:lvl1pPr algn="ctr">
              <a:defRPr sz="3500" b="1">
                <a:solidFill>
                  <a:srgbClr val="A4CE4E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+XX%</a:t>
            </a:r>
          </a:p>
        </p:txBody>
      </p:sp>
      <p:sp>
        <p:nvSpPr>
          <p:cNvPr id="86" name="Text Placeholder 9">
            <a:extLst>
              <a:ext uri="{FF2B5EF4-FFF2-40B4-BE49-F238E27FC236}">
                <a16:creationId xmlns:a16="http://schemas.microsoft.com/office/drawing/2014/main" id="{199C57B7-9B89-514C-93C4-1670C2CB2B4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95246" y="5263243"/>
            <a:ext cx="1976437" cy="819150"/>
          </a:xfrm>
        </p:spPr>
        <p:txBody>
          <a:bodyPr anchor="ctr"/>
          <a:lstStyle>
            <a:lvl1pPr algn="ctr">
              <a:defRPr sz="3500" b="1">
                <a:solidFill>
                  <a:srgbClr val="A4CE4E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+XX%</a:t>
            </a:r>
          </a:p>
        </p:txBody>
      </p:sp>
      <p:sp>
        <p:nvSpPr>
          <p:cNvPr id="87" name="Text Placeholder 9">
            <a:extLst>
              <a:ext uri="{FF2B5EF4-FFF2-40B4-BE49-F238E27FC236}">
                <a16:creationId xmlns:a16="http://schemas.microsoft.com/office/drawing/2014/main" id="{B1898565-A745-5949-A502-6351B353F76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85303" y="5263243"/>
            <a:ext cx="1976437" cy="819150"/>
          </a:xfrm>
        </p:spPr>
        <p:txBody>
          <a:bodyPr anchor="ctr"/>
          <a:lstStyle>
            <a:lvl1pPr algn="ctr">
              <a:defRPr sz="3500" b="1">
                <a:solidFill>
                  <a:srgbClr val="A4CE4E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+XX%</a:t>
            </a:r>
          </a:p>
        </p:txBody>
      </p:sp>
      <p:sp>
        <p:nvSpPr>
          <p:cNvPr id="88" name="Text Placeholder 9">
            <a:extLst>
              <a:ext uri="{FF2B5EF4-FFF2-40B4-BE49-F238E27FC236}">
                <a16:creationId xmlns:a16="http://schemas.microsoft.com/office/drawing/2014/main" id="{A5458C13-27F2-624F-A648-92983CA884E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610046" y="4501243"/>
            <a:ext cx="1976437" cy="819150"/>
          </a:xfrm>
        </p:spPr>
        <p:txBody>
          <a:bodyPr anchor="ctr"/>
          <a:lstStyle>
            <a:lvl1pPr algn="ctr">
              <a:defRPr sz="3500" b="1">
                <a:solidFill>
                  <a:srgbClr val="A4CE4E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+XX%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C57AB934-E49B-0A46-A048-4C724F2837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FBBF7E24-D87F-D74E-A8E4-3B69B4E30B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1148" y="6480869"/>
            <a:ext cx="23034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07132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B34903D-D065-FE4A-B097-7D92BD87FBD9}"/>
              </a:ext>
            </a:extLst>
          </p:cNvPr>
          <p:cNvCxnSpPr>
            <a:cxnSpLocks/>
          </p:cNvCxnSpPr>
          <p:nvPr userDrawn="1"/>
        </p:nvCxnSpPr>
        <p:spPr>
          <a:xfrm>
            <a:off x="2934621" y="1986614"/>
            <a:ext cx="0" cy="3770014"/>
          </a:xfrm>
          <a:prstGeom prst="line">
            <a:avLst/>
          </a:prstGeom>
          <a:ln w="38100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DADF770-44BC-264C-BD15-BCDFC7B5AF62}"/>
              </a:ext>
            </a:extLst>
          </p:cNvPr>
          <p:cNvCxnSpPr>
            <a:cxnSpLocks/>
          </p:cNvCxnSpPr>
          <p:nvPr userDrawn="1"/>
        </p:nvCxnSpPr>
        <p:spPr>
          <a:xfrm>
            <a:off x="4455308" y="1986614"/>
            <a:ext cx="0" cy="3770014"/>
          </a:xfrm>
          <a:prstGeom prst="line">
            <a:avLst/>
          </a:prstGeom>
          <a:ln w="38100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9F7EAA5-630B-2D44-AC5A-A64DD8D4516B}"/>
              </a:ext>
            </a:extLst>
          </p:cNvPr>
          <p:cNvCxnSpPr>
            <a:cxnSpLocks/>
          </p:cNvCxnSpPr>
          <p:nvPr userDrawn="1"/>
        </p:nvCxnSpPr>
        <p:spPr>
          <a:xfrm>
            <a:off x="5995873" y="1689652"/>
            <a:ext cx="0" cy="4066976"/>
          </a:xfrm>
          <a:prstGeom prst="line">
            <a:avLst/>
          </a:prstGeom>
          <a:ln w="38100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57DF10C-DCA0-FF42-8E02-942225F75635}"/>
              </a:ext>
            </a:extLst>
          </p:cNvPr>
          <p:cNvCxnSpPr>
            <a:cxnSpLocks/>
          </p:cNvCxnSpPr>
          <p:nvPr userDrawn="1"/>
        </p:nvCxnSpPr>
        <p:spPr>
          <a:xfrm>
            <a:off x="7526499" y="1986614"/>
            <a:ext cx="0" cy="3770014"/>
          </a:xfrm>
          <a:prstGeom prst="line">
            <a:avLst/>
          </a:prstGeom>
          <a:ln w="38100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C55C248-AFD5-A341-A592-BA5232F58F24}"/>
              </a:ext>
            </a:extLst>
          </p:cNvPr>
          <p:cNvCxnSpPr>
            <a:cxnSpLocks/>
          </p:cNvCxnSpPr>
          <p:nvPr userDrawn="1"/>
        </p:nvCxnSpPr>
        <p:spPr>
          <a:xfrm>
            <a:off x="9057125" y="1986614"/>
            <a:ext cx="0" cy="3770014"/>
          </a:xfrm>
          <a:prstGeom prst="line">
            <a:avLst/>
          </a:prstGeom>
          <a:ln w="38100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EAFD62E-A80B-C64A-8D0D-174D79F21DD3}"/>
              </a:ext>
            </a:extLst>
          </p:cNvPr>
          <p:cNvCxnSpPr>
            <a:cxnSpLocks/>
          </p:cNvCxnSpPr>
          <p:nvPr userDrawn="1"/>
        </p:nvCxnSpPr>
        <p:spPr>
          <a:xfrm>
            <a:off x="10587751" y="1986614"/>
            <a:ext cx="0" cy="3770014"/>
          </a:xfrm>
          <a:prstGeom prst="line">
            <a:avLst/>
          </a:prstGeom>
          <a:ln w="38100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454896" cy="73161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Organizational Structure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0B5DC3-9C7D-174D-8B87-A2E4B19D1E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22609" y="1108656"/>
            <a:ext cx="2743200" cy="685800"/>
          </a:xfrm>
          <a:solidFill>
            <a:schemeClr val="accent2"/>
          </a:solidFill>
          <a:ln>
            <a:noFill/>
          </a:ln>
        </p:spPr>
        <p:txBody>
          <a:bodyPr anchor="ctr"/>
          <a:lstStyle>
            <a:lvl1pPr algn="ctr">
              <a:defRPr sz="1800" b="1">
                <a:solidFill>
                  <a:schemeClr val="bg1"/>
                </a:solidFill>
              </a:defRPr>
            </a:lvl1pPr>
            <a:lvl2pPr marL="0" indent="0" algn="ctr">
              <a:buFontTx/>
              <a:buNone/>
              <a:defRPr sz="15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2065228-5E63-3044-A69B-825EF52A151C}"/>
              </a:ext>
            </a:extLst>
          </p:cNvPr>
          <p:cNvCxnSpPr>
            <a:cxnSpLocks/>
          </p:cNvCxnSpPr>
          <p:nvPr userDrawn="1"/>
        </p:nvCxnSpPr>
        <p:spPr>
          <a:xfrm flipH="1">
            <a:off x="1394055" y="1989304"/>
            <a:ext cx="9200309" cy="0"/>
          </a:xfrm>
          <a:prstGeom prst="line">
            <a:avLst/>
          </a:prstGeom>
          <a:ln w="38100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A65853A-D639-FF42-8728-2FA777245600}"/>
              </a:ext>
            </a:extLst>
          </p:cNvPr>
          <p:cNvCxnSpPr>
            <a:cxnSpLocks/>
          </p:cNvCxnSpPr>
          <p:nvPr userDrawn="1"/>
        </p:nvCxnSpPr>
        <p:spPr>
          <a:xfrm>
            <a:off x="1394055" y="1986614"/>
            <a:ext cx="0" cy="3770014"/>
          </a:xfrm>
          <a:prstGeom prst="line">
            <a:avLst/>
          </a:prstGeom>
          <a:ln w="38100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39F956F3-3295-084B-BFE8-3E645237DA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41640" y="2163633"/>
            <a:ext cx="1371600" cy="685800"/>
          </a:xfrm>
          <a:solidFill>
            <a:schemeClr val="accent3"/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01EB2656-5C04-884D-9CD2-F154D15F9A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75025" y="2163633"/>
            <a:ext cx="1371600" cy="685800"/>
          </a:xfrm>
          <a:solidFill>
            <a:schemeClr val="accent3"/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 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6B0A1534-4860-8F4C-BDEA-93C0DD3B45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08410" y="2163633"/>
            <a:ext cx="1371600" cy="685800"/>
          </a:xfrm>
          <a:solidFill>
            <a:schemeClr val="accent3"/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 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B26C4A46-9B0E-404B-B1C2-F466FF3BBD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41795" y="2163633"/>
            <a:ext cx="1371600" cy="685800"/>
          </a:xfrm>
          <a:solidFill>
            <a:schemeClr val="accent3"/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 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D0BF2D4B-8BB7-3145-9963-AA4ED3A8E9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75180" y="2163633"/>
            <a:ext cx="1371600" cy="685800"/>
          </a:xfrm>
          <a:solidFill>
            <a:schemeClr val="accent3"/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 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7F7D621-06CC-0949-A9E2-46D9B2BDCB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8255" y="2163633"/>
            <a:ext cx="1371600" cy="685800"/>
          </a:xfrm>
          <a:solidFill>
            <a:schemeClr val="accent3"/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F84D6538-AF11-ED4D-984F-402D45D9F74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908563" y="2163633"/>
            <a:ext cx="1371600" cy="685800"/>
          </a:xfrm>
          <a:solidFill>
            <a:schemeClr val="accent3"/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 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6A0C2CF3-6B45-0041-BBCA-D96B6E82BC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8255" y="2976157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3F5CDDF5-D0C3-7941-91EB-682C2D30576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8255" y="3788681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68464115-2200-674B-BF0D-BE88E38664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8255" y="4601205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693D6790-07A1-6D41-80E0-F38F2FE4FB0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8255" y="5413728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7A708032-EF9E-5B46-B39C-7C40A75EC54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48821" y="2976157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889122AD-2BDB-E845-B445-CF11DCF3298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48821" y="3788681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BC4495ED-CD28-5849-8E96-27B5F332CC1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248821" y="4601205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121D6437-CC3F-BE4D-8359-F21AC166C99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48821" y="5413728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D9D92D25-926E-8A4E-B547-AEA5A7013C2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69508" y="2976157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2216BD29-6E2A-0546-B127-70F65DE22B9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69508" y="3788681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A9B2A9FE-8C9E-9540-9FE0-86B313A29E5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69508" y="4601205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CF3A78C7-6BD2-1B41-9E17-A6D6927465C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769508" y="5413728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ADE5C341-5274-DB44-9598-769882787F5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310073" y="2976157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D6C8BE03-E8AF-724B-B648-28E3A5613A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10073" y="3788681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939BE5AB-8DC3-C84A-984A-18C088ABD18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10073" y="4601205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5CCF42FB-6955-2D4D-A45E-1DE2D709A79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10073" y="5413728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1AD1F1EE-C818-334B-941A-651219D768F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40699" y="2976157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00AEECC9-ABF2-2141-82BF-899F23C32EC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840699" y="3788681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9A4104C9-4196-1442-A703-D4F60890C6B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40699" y="4601205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36A29F5D-993F-D645-8478-E53C1F3246A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840699" y="5413728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3CA31C64-6049-3347-B4C7-6C17E3DDF7D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371325" y="2976157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AE8DDAF9-46AB-CB45-8CA7-4BFA5037A97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371325" y="3788681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4A5D6438-D823-6D4B-867A-A0BBD43BC25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371325" y="4601205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4669BD18-0F03-FF45-9AD2-87D7B81CDCB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71325" y="5413728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000CFB51-117D-7548-B369-D81B06EB9FA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901951" y="2976157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A59AEB2E-ACD2-6748-9E27-38BD2F46115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901951" y="3788681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7AFAF50C-E79F-2E47-96A7-3B4B9FD6BC0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901951" y="4601205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D12823F2-D657-4844-BFD3-FE2C493D606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901951" y="5413728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74" name="Text Placeholder 3">
            <a:extLst>
              <a:ext uri="{FF2B5EF4-FFF2-40B4-BE49-F238E27FC236}">
                <a16:creationId xmlns:a16="http://schemas.microsoft.com/office/drawing/2014/main" id="{259923B5-33F6-4940-BDDC-EA85FB20AC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75" name="Text Placeholder 6">
            <a:extLst>
              <a:ext uri="{FF2B5EF4-FFF2-40B4-BE49-F238E27FC236}">
                <a16:creationId xmlns:a16="http://schemas.microsoft.com/office/drawing/2014/main" id="{A2BAF3B7-1F75-7E40-A4D3-EF1A440273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1148" y="6480869"/>
            <a:ext cx="23034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42504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-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0BF4F4-6A5F-5642-97DC-33FF973EC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01DAFF-DDB2-394E-AC32-9778BA0CC9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1148" y="6480869"/>
            <a:ext cx="23034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3992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/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FBBEB84-3AB5-4047-8A13-BF997F347DA6}"/>
              </a:ext>
            </a:extLst>
          </p:cNvPr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058946-A30A-DD40-BDBA-ACD4B9E80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616200"/>
            <a:ext cx="11276013" cy="457200"/>
          </a:xfrm>
        </p:spPr>
        <p:txBody>
          <a:bodyPr/>
          <a:lstStyle>
            <a:lvl1pPr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210877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/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FBBEB84-3AB5-4047-8A13-BF997F347DA6}"/>
              </a:ext>
            </a:extLst>
          </p:cNvPr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6D7A6C-DB94-AD44-8881-41F9AFDCE7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" t="-15502" r="-13612" b="-18252"/>
          <a:stretch/>
        </p:blipFill>
        <p:spPr>
          <a:xfrm>
            <a:off x="3466086" y="2760447"/>
            <a:ext cx="5256651" cy="133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6260353"/>
            <a:ext cx="12188824" cy="5976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1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- Film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0363200" cy="6217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  <a:cs typeface="Arial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55613" y="3987483"/>
            <a:ext cx="6794350" cy="1215588"/>
          </a:xfrm>
        </p:spPr>
        <p:txBody>
          <a:bodyPr anchor="b"/>
          <a:lstStyle>
            <a:lvl1pPr algn="l">
              <a:lnSpc>
                <a:spcPct val="80000"/>
              </a:lnSpc>
              <a:defRPr sz="4800" b="1" i="0" cap="none" baseline="0">
                <a:solidFill>
                  <a:srgbClr val="FFFFFF"/>
                </a:solidFill>
                <a:latin typeface="+mj-lt"/>
                <a:cs typeface="Georgia Bold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5612" y="5345291"/>
            <a:ext cx="6795193" cy="335328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300"/>
              </a:spcBef>
              <a:buNone/>
              <a:defRPr sz="1400" b="0" i="0" cap="none" spc="0" baseline="0">
                <a:solidFill>
                  <a:srgbClr val="FFFFFF"/>
                </a:solidFill>
                <a:latin typeface="+mn-lt"/>
                <a:cs typeface="Arial" charset="0"/>
              </a:defRPr>
            </a:lvl1pPr>
            <a:lvl2pPr marL="456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0359310" y="0"/>
            <a:ext cx="455612" cy="6217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0815764" y="0"/>
            <a:ext cx="1373061" cy="62179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  <a:cs typeface="Arial" charset="0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2481445-EDB0-C949-B4A1-108C241F43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90628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55613" y="3987483"/>
            <a:ext cx="6794350" cy="1215588"/>
          </a:xfrm>
        </p:spPr>
        <p:txBody>
          <a:bodyPr anchor="b"/>
          <a:lstStyle>
            <a:lvl1pPr algn="l">
              <a:lnSpc>
                <a:spcPct val="80000"/>
              </a:lnSpc>
              <a:defRPr sz="4800" b="1" i="0" cap="none" baseline="0">
                <a:solidFill>
                  <a:schemeClr val="accent1"/>
                </a:solidFill>
                <a:latin typeface="+mj-lt"/>
                <a:cs typeface="Georgia Bold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5612" y="5345291"/>
            <a:ext cx="6795193" cy="335328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300"/>
              </a:spcBef>
              <a:buNone/>
              <a:defRPr sz="1400" b="0" i="0" cap="none" spc="0" baseline="0">
                <a:solidFill>
                  <a:schemeClr val="accent1"/>
                </a:solidFill>
                <a:latin typeface="+mn-lt"/>
                <a:cs typeface="Arial" charset="0"/>
              </a:defRPr>
            </a:lvl1pPr>
            <a:lvl2pPr marL="456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B4F44E-3B46-2346-B498-C696A0AA74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0357338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55613" y="1935162"/>
            <a:ext cx="8275637" cy="2987675"/>
          </a:xfrm>
        </p:spPr>
        <p:txBody>
          <a:bodyPr anchor="ctr"/>
          <a:lstStyle>
            <a:lvl1pPr>
              <a:defRPr sz="6000" b="1" i="0">
                <a:solidFill>
                  <a:schemeClr val="bg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pPr lvl="0"/>
            <a:r>
              <a:rPr lang="en-US" dirty="0"/>
              <a:t>Divider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8D7CB4-AC62-9F48-A705-796142F13742}"/>
              </a:ext>
            </a:extLst>
          </p:cNvPr>
          <p:cNvSpPr/>
          <p:nvPr userDrawn="1"/>
        </p:nvSpPr>
        <p:spPr>
          <a:xfrm>
            <a:off x="10357338" y="0"/>
            <a:ext cx="4556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  <a:cs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499CCF-DB5D-1147-8D19-56CAAB4805CA}"/>
              </a:ext>
            </a:extLst>
          </p:cNvPr>
          <p:cNvSpPr/>
          <p:nvPr userDrawn="1"/>
        </p:nvSpPr>
        <p:spPr>
          <a:xfrm>
            <a:off x="10815764" y="0"/>
            <a:ext cx="137306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F36BB4-A476-D544-9439-C5AAFC82782F}"/>
              </a:ext>
            </a:extLst>
          </p:cNvPr>
          <p:cNvSpPr/>
          <p:nvPr userDrawn="1"/>
        </p:nvSpPr>
        <p:spPr>
          <a:xfrm>
            <a:off x="5970019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9EF3B69-9B8A-0B4A-BB91-E099E939B8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3964" y="6407355"/>
            <a:ext cx="1634349" cy="450645"/>
          </a:xfrm>
        </p:spPr>
        <p:txBody>
          <a:bodyPr/>
          <a:lstStyle>
            <a:lvl1pPr marL="342900" indent="-342900">
              <a:buSzPct val="200000"/>
              <a:buFontTx/>
              <a:buBlip>
                <a:blip r:embed="rId2"/>
              </a:buBlip>
              <a:defRPr sz="3750"/>
            </a:lvl1pPr>
            <a:lvl2pPr marL="200025" indent="-200025">
              <a:buFontTx/>
              <a:buBlip>
                <a:blip r:embed="rId3"/>
              </a:buBlip>
              <a:defRPr sz="5000"/>
            </a:lvl2pPr>
            <a:lvl3pPr marL="398463" indent="-200025">
              <a:buFontTx/>
              <a:buBlip>
                <a:blip r:embed="rId3"/>
              </a:buBlip>
              <a:defRPr sz="5000"/>
            </a:lvl3pPr>
            <a:lvl4pPr marL="622300" indent="-200025">
              <a:buFontTx/>
              <a:buBlip>
                <a:blip r:embed="rId3"/>
              </a:buBlip>
              <a:defRPr sz="5000"/>
            </a:lvl4pPr>
            <a:lvl5pPr marL="806450" indent="-182563">
              <a:buFontTx/>
              <a:buBlip>
                <a:blip r:embed="rId3"/>
              </a:buBlip>
              <a:defRPr sz="5000"/>
            </a:lvl5pPr>
          </a:lstStyle>
          <a:p>
            <a:pPr lvl="0"/>
            <a:r>
              <a:rPr lang="en-US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- Film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036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  <a:cs typeface="Arial" charset="0"/>
            </a:endParaRP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55613" y="1935162"/>
            <a:ext cx="8275637" cy="2987675"/>
          </a:xfrm>
        </p:spPr>
        <p:txBody>
          <a:bodyPr anchor="ctr"/>
          <a:lstStyle>
            <a:lvl1pPr>
              <a:defRPr sz="6000" b="1" i="0">
                <a:solidFill>
                  <a:schemeClr val="bg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pPr lvl="0"/>
            <a:r>
              <a:rPr lang="en-US" dirty="0"/>
              <a:t>Divider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491139-12A7-9F41-8CE7-769D7C7A2BF2}"/>
              </a:ext>
            </a:extLst>
          </p:cNvPr>
          <p:cNvSpPr/>
          <p:nvPr userDrawn="1"/>
        </p:nvSpPr>
        <p:spPr>
          <a:xfrm>
            <a:off x="10359310" y="0"/>
            <a:ext cx="4556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C7A479-FD3A-2145-B820-2CC43370800E}"/>
              </a:ext>
            </a:extLst>
          </p:cNvPr>
          <p:cNvSpPr/>
          <p:nvPr userDrawn="1"/>
        </p:nvSpPr>
        <p:spPr>
          <a:xfrm>
            <a:off x="10815764" y="0"/>
            <a:ext cx="137306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8243B6-6B24-414C-B87D-99E50D922F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8" b="-5722"/>
          <a:stretch/>
        </p:blipFill>
        <p:spPr>
          <a:xfrm>
            <a:off x="273965" y="6215044"/>
            <a:ext cx="1676755" cy="69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9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page Statement or Pull-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218882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5613"/>
            <a:ext cx="11274552" cy="5943600"/>
          </a:xfrm>
        </p:spPr>
        <p:txBody>
          <a:bodyPr anchor="ctr"/>
          <a:lstStyle>
            <a:lvl1pPr algn="l">
              <a:lnSpc>
                <a:spcPct val="80000"/>
              </a:lnSpc>
              <a:defRPr sz="4800" b="1" i="0">
                <a:solidFill>
                  <a:schemeClr val="bg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r>
              <a:rPr lang="en-US" dirty="0"/>
              <a:t>Statement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B3BE98BB-9677-8E43-BD1A-7B7F4818F9BE}"/>
              </a:ext>
            </a:extLst>
          </p:cNvPr>
          <p:cNvSpPr txBox="1">
            <a:spLocks/>
          </p:cNvSpPr>
          <p:nvPr userDrawn="1"/>
        </p:nvSpPr>
        <p:spPr>
          <a:xfrm>
            <a:off x="11454523" y="6418626"/>
            <a:ext cx="734302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fld id="{38743595-4496-5147-A886-7D133864DF76}" type="slidenum">
              <a:rPr lang="en-US" sz="800" b="0" i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8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36FBB9-070C-164B-B11C-3D098B0AA7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8" b="-5722"/>
          <a:stretch/>
        </p:blipFill>
        <p:spPr>
          <a:xfrm>
            <a:off x="273965" y="6215044"/>
            <a:ext cx="1676755" cy="693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454896" cy="73161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0" y="1371600"/>
            <a:ext cx="9450388" cy="4838700"/>
          </a:xfrm>
        </p:spPr>
        <p:txBody>
          <a:bodyPr/>
          <a:lstStyle>
            <a:lvl1pPr marL="201168" indent="-201168"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</a:defRPr>
            </a:lvl1pPr>
            <a:lvl2pPr marL="402336" indent="-200025">
              <a:buClr>
                <a:schemeClr val="bg2"/>
              </a:buClr>
              <a:buFont typeface="System Font Regular"/>
              <a:buChar char="–"/>
              <a:defRPr sz="1800">
                <a:solidFill>
                  <a:schemeClr val="bg2"/>
                </a:solidFill>
              </a:defRPr>
            </a:lvl2pPr>
            <a:lvl3pPr marL="603504" indent="-200025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Second item</a:t>
            </a:r>
          </a:p>
          <a:p>
            <a:pPr lvl="0"/>
            <a:r>
              <a:rPr lang="en-US" dirty="0"/>
              <a:t>Third item</a:t>
            </a:r>
          </a:p>
          <a:p>
            <a:pPr lvl="0"/>
            <a:r>
              <a:rPr lang="en-US" dirty="0"/>
              <a:t>Fourth item</a:t>
            </a:r>
          </a:p>
          <a:p>
            <a:pPr lvl="0"/>
            <a:r>
              <a:rPr lang="en-US" dirty="0"/>
              <a:t>Fifth Item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D24C745-186F-104A-B6ED-04E32A388D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5A1096B2-335B-1D41-BC75-5FBAD9330E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1148" y="6480869"/>
            <a:ext cx="23034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09724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454896" cy="73161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0" y="1371600"/>
            <a:ext cx="9450388" cy="4838700"/>
          </a:xfrm>
        </p:spPr>
        <p:txBody>
          <a:bodyPr/>
          <a:lstStyle>
            <a:lvl1pPr marL="347472" indent="-347472">
              <a:buClr>
                <a:schemeClr val="tx2"/>
              </a:buClr>
              <a:buFont typeface="+mj-lt"/>
              <a:buAutoNum type="arabicPeriod"/>
              <a:defRPr sz="2000">
                <a:solidFill>
                  <a:schemeClr val="bg2"/>
                </a:solidFill>
              </a:defRPr>
            </a:lvl1pPr>
            <a:lvl2pPr marL="548640" indent="-201168">
              <a:buClr>
                <a:schemeClr val="bg2"/>
              </a:buClr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2pPr>
            <a:lvl3pPr marL="822960" indent="-201168">
              <a:buClr>
                <a:schemeClr val="bg2"/>
              </a:buClr>
              <a:buFont typeface="System Font Regular"/>
              <a:buChar char="–"/>
              <a:defRPr sz="1600">
                <a:solidFill>
                  <a:schemeClr val="bg2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en-US" dirty="0"/>
              <a:t>Section Title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r>
              <a:rPr lang="en-US" dirty="0"/>
              <a:t>Section Title Two</a:t>
            </a:r>
          </a:p>
          <a:p>
            <a:r>
              <a:rPr lang="en-US" dirty="0"/>
              <a:t>Section Title Three</a:t>
            </a:r>
          </a:p>
          <a:p>
            <a:r>
              <a:rPr lang="en-US" dirty="0"/>
              <a:t>Section Title Four</a:t>
            </a:r>
          </a:p>
          <a:p>
            <a:r>
              <a:rPr lang="en-US" dirty="0"/>
              <a:t>Section Title Five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6953AED-3DCA-2349-9DB3-C3F1E923BD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257579B-306E-F442-BBBA-CF9F0AEA51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1148" y="6480869"/>
            <a:ext cx="23034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9061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6013" cy="457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11276013" cy="48322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8"/>
          <p:cNvSpPr txBox="1">
            <a:spLocks/>
          </p:cNvSpPr>
          <p:nvPr userDrawn="1"/>
        </p:nvSpPr>
        <p:spPr>
          <a:xfrm>
            <a:off x="11454523" y="6418626"/>
            <a:ext cx="734302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fld id="{38743595-4496-5147-A886-7D133864DF76}" type="slidenum">
              <a:rPr lang="en-US" sz="800" b="0" i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800" b="0" i="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" t="-15502" r="-13612" b="-18252"/>
          <a:stretch/>
        </p:blipFill>
        <p:spPr>
          <a:xfrm>
            <a:off x="457200" y="6356196"/>
            <a:ext cx="1490546" cy="37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1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40" r:id="rId2"/>
    <p:sldLayoutId id="2147483716" r:id="rId3"/>
    <p:sldLayoutId id="2147483736" r:id="rId4"/>
    <p:sldLayoutId id="2147483735" r:id="rId5"/>
    <p:sldLayoutId id="2147483661" r:id="rId6"/>
    <p:sldLayoutId id="2147483734" r:id="rId7"/>
    <p:sldLayoutId id="2147483744" r:id="rId8"/>
    <p:sldLayoutId id="2147483745" r:id="rId9"/>
    <p:sldLayoutId id="2147483705" r:id="rId10"/>
    <p:sldLayoutId id="2147483751" r:id="rId11"/>
    <p:sldLayoutId id="2147483707" r:id="rId12"/>
    <p:sldLayoutId id="2147483748" r:id="rId13"/>
    <p:sldLayoutId id="2147483722" r:id="rId14"/>
    <p:sldLayoutId id="2147483694" r:id="rId15"/>
    <p:sldLayoutId id="2147483737" r:id="rId16"/>
    <p:sldLayoutId id="2147483742" r:id="rId17"/>
    <p:sldLayoutId id="2147483695" r:id="rId18"/>
    <p:sldLayoutId id="2147483696" r:id="rId19"/>
    <p:sldLayoutId id="2147483698" r:id="rId20"/>
    <p:sldLayoutId id="2147483743" r:id="rId21"/>
    <p:sldLayoutId id="2147483701" r:id="rId22"/>
    <p:sldLayoutId id="2147483729" r:id="rId23"/>
    <p:sldLayoutId id="2147483749" r:id="rId24"/>
    <p:sldLayoutId id="2147483750" r:id="rId25"/>
    <p:sldLayoutId id="2147483655" r:id="rId26"/>
    <p:sldLayoutId id="2147483746" r:id="rId27"/>
    <p:sldLayoutId id="2147483747" r:id="rId28"/>
    <p:sldLayoutId id="2147483703" r:id="rId29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accent1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Tx/>
        <a:buFontTx/>
        <a:buNone/>
        <a:tabLst>
          <a:tab pos="1201738" algn="l"/>
        </a:tabLst>
        <a:defRPr sz="2000" b="0" i="0" kern="1200">
          <a:solidFill>
            <a:schemeClr val="bg2"/>
          </a:solidFill>
          <a:latin typeface="+mn-lt"/>
          <a:ea typeface="Arial" charset="0"/>
          <a:cs typeface="Arial" charset="0"/>
        </a:defRPr>
      </a:lvl1pPr>
      <a:lvl2pPr marL="200025" indent="-200025" algn="l" defTabSz="914400" rtl="0" eaLnBrk="1" latinLnBrk="0" hangingPunct="1">
        <a:spcBef>
          <a:spcPts val="600"/>
        </a:spcBef>
        <a:spcAft>
          <a:spcPts val="0"/>
        </a:spcAft>
        <a:buClrTx/>
        <a:buFont typeface="Arial" pitchFamily="34" charset="0"/>
        <a:buChar char="•"/>
        <a:tabLst>
          <a:tab pos="1201738" algn="l"/>
        </a:tabLst>
        <a:defRPr sz="1800" b="0" i="0" kern="1200">
          <a:solidFill>
            <a:schemeClr val="bg2"/>
          </a:solidFill>
          <a:latin typeface="+mn-lt"/>
          <a:ea typeface="Arial" charset="0"/>
          <a:cs typeface="Arial" charset="0"/>
        </a:defRPr>
      </a:lvl2pPr>
      <a:lvl3pPr marL="398463" indent="-200025" algn="l" defTabSz="914400" rtl="0" eaLnBrk="1" latinLnBrk="0" hangingPunct="1">
        <a:spcBef>
          <a:spcPts val="300"/>
        </a:spcBef>
        <a:spcAft>
          <a:spcPts val="0"/>
        </a:spcAft>
        <a:buClrTx/>
        <a:buFont typeface="Lucida Grande"/>
        <a:buChar char="-"/>
        <a:tabLst>
          <a:tab pos="1201738" algn="l"/>
        </a:tabLst>
        <a:defRPr sz="1600" b="0" i="0" kern="1200">
          <a:solidFill>
            <a:schemeClr val="bg2"/>
          </a:solidFill>
          <a:latin typeface="+mn-lt"/>
          <a:ea typeface="Arial" charset="0"/>
          <a:cs typeface="Arial" charset="0"/>
        </a:defRPr>
      </a:lvl3pPr>
      <a:lvl4pPr marL="622300" indent="-200025" algn="l" defTabSz="914400" rtl="0" eaLnBrk="1" latinLnBrk="0" hangingPunct="1">
        <a:spcBef>
          <a:spcPts val="300"/>
        </a:spcBef>
        <a:spcAft>
          <a:spcPts val="0"/>
        </a:spcAft>
        <a:buClrTx/>
        <a:buFont typeface="Arial" pitchFamily="34" charset="0"/>
        <a:buChar char="•"/>
        <a:tabLst>
          <a:tab pos="1201738" algn="l"/>
        </a:tabLst>
        <a:defRPr sz="1600" b="0" i="0" kern="1200">
          <a:solidFill>
            <a:schemeClr val="bg2"/>
          </a:solidFill>
          <a:latin typeface="+mn-lt"/>
          <a:ea typeface="Arial" charset="0"/>
          <a:cs typeface="Arial" charset="0"/>
        </a:defRPr>
      </a:lvl4pPr>
      <a:lvl5pPr marL="806450" indent="-182563" algn="l" defTabSz="914400" rtl="0" eaLnBrk="1" latinLnBrk="0" hangingPunct="1">
        <a:spcBef>
          <a:spcPts val="300"/>
        </a:spcBef>
        <a:spcAft>
          <a:spcPts val="0"/>
        </a:spcAft>
        <a:buClrTx/>
        <a:buFont typeface="Lucida Grande"/>
        <a:buChar char="-"/>
        <a:tabLst>
          <a:tab pos="1201738" algn="l"/>
        </a:tabLst>
        <a:defRPr sz="1600" b="0" i="0" kern="1200">
          <a:solidFill>
            <a:schemeClr val="bg2"/>
          </a:solidFill>
          <a:latin typeface="+mn-lt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3" orient="horz" pos="3912" userDrawn="1">
          <p15:clr>
            <a:srgbClr val="F26B43"/>
          </p15:clr>
        </p15:guide>
        <p15:guide id="4" pos="7391" userDrawn="1">
          <p15:clr>
            <a:srgbClr val="F26B43"/>
          </p15:clr>
        </p15:guide>
        <p15:guide id="5" pos="287" userDrawn="1">
          <p15:clr>
            <a:srgbClr val="F26B43"/>
          </p15:clr>
        </p15:guide>
        <p15:guide id="6" orient="horz" pos="288" userDrawn="1">
          <p15:clr>
            <a:srgbClr val="F26B43"/>
          </p15:clr>
        </p15:guide>
        <p15:guide id="7" pos="791" userDrawn="1">
          <p15:clr>
            <a:srgbClr val="F26B43"/>
          </p15:clr>
        </p15:guide>
        <p15:guide id="8" pos="887" userDrawn="1">
          <p15:clr>
            <a:srgbClr val="F26B43"/>
          </p15:clr>
        </p15:guide>
        <p15:guide id="9" pos="1391" userDrawn="1">
          <p15:clr>
            <a:srgbClr val="F26B43"/>
          </p15:clr>
        </p15:guide>
        <p15:guide id="10" pos="1487" userDrawn="1">
          <p15:clr>
            <a:srgbClr val="F26B43"/>
          </p15:clr>
        </p15:guide>
        <p15:guide id="11" pos="1991" userDrawn="1">
          <p15:clr>
            <a:srgbClr val="F26B43"/>
          </p15:clr>
        </p15:guide>
        <p15:guide id="12" pos="2087" userDrawn="1">
          <p15:clr>
            <a:srgbClr val="F26B43"/>
          </p15:clr>
        </p15:guide>
        <p15:guide id="13" pos="2591" userDrawn="1">
          <p15:clr>
            <a:srgbClr val="F26B43"/>
          </p15:clr>
        </p15:guide>
        <p15:guide id="14" pos="2687" userDrawn="1">
          <p15:clr>
            <a:srgbClr val="F26B43"/>
          </p15:clr>
        </p15:guide>
        <p15:guide id="15" pos="3191" userDrawn="1">
          <p15:clr>
            <a:srgbClr val="F26B43"/>
          </p15:clr>
        </p15:guide>
        <p15:guide id="16" pos="3263" userDrawn="1">
          <p15:clr>
            <a:srgbClr val="F26B43"/>
          </p15:clr>
        </p15:guide>
        <p15:guide id="17" pos="3791" userDrawn="1">
          <p15:clr>
            <a:srgbClr val="F26B43"/>
          </p15:clr>
        </p15:guide>
        <p15:guide id="18" pos="3863" userDrawn="1">
          <p15:clr>
            <a:srgbClr val="F26B43"/>
          </p15:clr>
        </p15:guide>
        <p15:guide id="19" pos="4391" userDrawn="1">
          <p15:clr>
            <a:srgbClr val="F26B43"/>
          </p15:clr>
        </p15:guide>
        <p15:guide id="20" pos="4487" userDrawn="1">
          <p15:clr>
            <a:srgbClr val="F26B43"/>
          </p15:clr>
        </p15:guide>
        <p15:guide id="21" pos="4991" userDrawn="1">
          <p15:clr>
            <a:srgbClr val="F26B43"/>
          </p15:clr>
        </p15:guide>
        <p15:guide id="22" pos="5087" userDrawn="1">
          <p15:clr>
            <a:srgbClr val="F26B43"/>
          </p15:clr>
        </p15:guide>
        <p15:guide id="23" pos="5591" userDrawn="1">
          <p15:clr>
            <a:srgbClr val="F26B43"/>
          </p15:clr>
        </p15:guide>
        <p15:guide id="24" pos="5663" userDrawn="1">
          <p15:clr>
            <a:srgbClr val="F26B43"/>
          </p15:clr>
        </p15:guide>
        <p15:guide id="25" pos="6191" userDrawn="1">
          <p15:clr>
            <a:srgbClr val="F26B43"/>
          </p15:clr>
        </p15:guide>
        <p15:guide id="26" pos="6263" userDrawn="1">
          <p15:clr>
            <a:srgbClr val="F26B43"/>
          </p15:clr>
        </p15:guide>
        <p15:guide id="27" pos="6791" userDrawn="1">
          <p15:clr>
            <a:srgbClr val="F26B43"/>
          </p15:clr>
        </p15:guide>
        <p15:guide id="28" pos="6863" userDrawn="1">
          <p15:clr>
            <a:srgbClr val="F26B43"/>
          </p15:clr>
        </p15:guide>
        <p15:guide id="29" orient="horz" pos="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etlife.com/content/dam/metlifecom/us/homepage/metlife-resources-plan-sponsor/enroll-now/pdf/EnrollNow_Employee_Flyer.pdf" TargetMode="External"/><Relationship Id="rId3" Type="http://schemas.openxmlformats.org/officeDocument/2006/relationships/hyperlink" Target="https://www.metlife.com/planresources/" TargetMode="External"/><Relationship Id="rId7" Type="http://schemas.openxmlformats.org/officeDocument/2006/relationships/hyperlink" Target="https://www.metlife.com/content/dam/metlifecom/us/homepage/metlife-resources-plan-sponsor/enroll-now/pdf/MlR01022020_EnrollNow_Employee_Poster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metlife.com/content/dam/metlifecom/us/homepage/metlife-resources-plan-sponsor/enroll-now/pdf/EnrollNow_Social_Media_Posts.docx" TargetMode="External"/><Relationship Id="rId11" Type="http://schemas.openxmlformats.org/officeDocument/2006/relationships/hyperlink" Target="https://www.metlife.com/content/dam/metlifecom/us/homepage/metlife-resources-plan-sponsor/enroll-now/pdf/EnrollNow_Video_Email_Template.zip" TargetMode="External"/><Relationship Id="rId5" Type="http://schemas.openxmlformats.org/officeDocument/2006/relationships/hyperlink" Target="https://www.metlife.com/content/dam/metlifecom/us/homepage/metlife-resources-plan-sponsor/enroll-now/pdf/EnrollNow_Newsletter_Content.pdf" TargetMode="External"/><Relationship Id="rId10" Type="http://schemas.openxmlformats.org/officeDocument/2006/relationships/hyperlink" Target="https://www.metlife.com/content/dam/metlifecom/us/homepage/metlife-resources-plan-sponsor/enroll-now/pdf/EnrollNow_Email_Template.zip" TargetMode="External"/><Relationship Id="rId4" Type="http://schemas.openxmlformats.org/officeDocument/2006/relationships/hyperlink" Target="https://www.metlife.com/enrollnowvideo" TargetMode="External"/><Relationship Id="rId9" Type="http://schemas.openxmlformats.org/officeDocument/2006/relationships/hyperlink" Target="https://www.metlife.com/content/dam/metlifecom/us/homepage/metlife-resources-plan-sponsor/enroll-now/pdf/EnrollNow_Employee_Flyer_2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players.brightcove.net/64298592001/default_default/index.html?videoId=6100745462001" TargetMode="External"/><Relationship Id="rId3" Type="http://schemas.openxmlformats.org/officeDocument/2006/relationships/hyperlink" Target="https://www.metlife.com/content/dam/metlifecom/us/homepage/metlife-resources-plan-sponsor/participant-materials/What-is-a-403b.pdf" TargetMode="External"/><Relationship Id="rId7" Type="http://schemas.openxmlformats.org/officeDocument/2006/relationships/hyperlink" Target="https://www.metlife.com/content/dam/metlifecom/us/homepage/metlife-resources-plan-sponsor/enroll-now/pdf/EnrollNow_Email_Template.zip" TargetMode="External"/><Relationship Id="rId12" Type="http://schemas.openxmlformats.org/officeDocument/2006/relationships/hyperlink" Target="https://enrollment.online.metlife.com/enrollment/?cid=q85eg&amp;utm_id=q85eg&amp;utm_source=vanity&amp;utm_medium=vanity&amp;utm_campaign=ho_mlr_1q20_MetLife&amp;utm_content=vanity_vanity_variou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metlife.com/content/dam/metlifecom/us/homepage/metlife-resources-plan-sponsor/enroll-now/pdf/EnrollNow_WhyMetLife_Flyer.pdf" TargetMode="External"/><Relationship Id="rId11" Type="http://schemas.openxmlformats.org/officeDocument/2006/relationships/hyperlink" Target="https://www.metlife.com/content/dam/metlifecom/us/homepage/metlife-resources-plan-sponsor/enroll-now/pdf/EnrollNow_Online_Enrollment_Brochure.pdf" TargetMode="External"/><Relationship Id="rId5" Type="http://schemas.openxmlformats.org/officeDocument/2006/relationships/hyperlink" Target="https://www.metlife.com/content/dam/metlifecom/us/homepage/metlife-resources-plan-sponsor/participant-materials/10_Reasons_to_Contribute_Flyer.pdf" TargetMode="External"/><Relationship Id="rId10" Type="http://schemas.openxmlformats.org/officeDocument/2006/relationships/hyperlink" Target="https://www.metlife.com/content/dam/metlifecom/us/homepage/metlife-resources-plan-sponsor/enroll-now/pdf/MlR01022020_EnrollNow_Employee_Poster.pdf" TargetMode="External"/><Relationship Id="rId4" Type="http://schemas.openxmlformats.org/officeDocument/2006/relationships/hyperlink" Target="https://www.metlife.com/retireready/" TargetMode="External"/><Relationship Id="rId9" Type="http://schemas.openxmlformats.org/officeDocument/2006/relationships/hyperlink" Target="https://www.metlife.com/content/dam/metlifecom/us/homepage/metlife-resources-plan-sponsor/enroll-now/pdf/EnrollNow_Employee_Flyer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1" b="5001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5612" y="3987483"/>
            <a:ext cx="7787239" cy="1215588"/>
          </a:xfrm>
        </p:spPr>
        <p:txBody>
          <a:bodyPr/>
          <a:lstStyle/>
          <a:p>
            <a:r>
              <a:rPr lang="en-US" sz="4000" dirty="0"/>
              <a:t>5 Steps for a Successful Retirement Plan Enrollment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Month XX, Year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A95349A-E4C9-42BC-B007-68491070CCE7}"/>
              </a:ext>
            </a:extLst>
          </p:cNvPr>
          <p:cNvSpPr txBox="1">
            <a:spLocks/>
          </p:cNvSpPr>
          <p:nvPr/>
        </p:nvSpPr>
        <p:spPr>
          <a:xfrm>
            <a:off x="9143999" y="6485134"/>
            <a:ext cx="2376301" cy="207379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60003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55"/>
            <a:ext cx="12188825" cy="62178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5615" y="1371600"/>
            <a:ext cx="3474267" cy="3017127"/>
          </a:xfrm>
          <a:prstGeom prst="rect">
            <a:avLst/>
          </a:prstGeom>
          <a:solidFill>
            <a:schemeClr val="accent2">
              <a:alpha val="90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013" dirty="0"/>
          </a:p>
        </p:txBody>
      </p:sp>
      <p:sp>
        <p:nvSpPr>
          <p:cNvPr id="4" name="TextBox 3"/>
          <p:cNvSpPr txBox="1"/>
          <p:nvPr/>
        </p:nvSpPr>
        <p:spPr>
          <a:xfrm>
            <a:off x="455613" y="1485901"/>
            <a:ext cx="3474267" cy="1168248"/>
          </a:xfrm>
          <a:prstGeom prst="rect">
            <a:avLst/>
          </a:prstGeom>
          <a:noFill/>
        </p:spPr>
        <p:txBody>
          <a:bodyPr wrap="square" lIns="137160" tIns="137160" rIns="137160" bIns="137160" rtlCol="0" anchor="t">
            <a:noAutofit/>
          </a:bodyPr>
          <a:lstStyle/>
          <a:p>
            <a:r>
              <a:rPr lang="en-US" sz="5400" b="1" dirty="0">
                <a:solidFill>
                  <a:srgbClr val="FFFFFF"/>
                </a:solidFill>
                <a:latin typeface="+mj-lt"/>
                <a:ea typeface="Georgia Bold" charset="0"/>
                <a:cs typeface="Georgia Bold" charset="0"/>
              </a:rPr>
              <a:t>Step 5</a:t>
            </a:r>
            <a:endParaRPr lang="en-US" sz="4400" b="1" dirty="0">
              <a:solidFill>
                <a:srgbClr val="FFFFFF"/>
              </a:solidFill>
              <a:latin typeface="+mj-lt"/>
              <a:ea typeface="Georgia Bold" charset="0"/>
              <a:cs typeface="Georgia 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618" y="2371726"/>
            <a:ext cx="3474266" cy="1447611"/>
          </a:xfrm>
          <a:prstGeom prst="rect">
            <a:avLst/>
          </a:prstGeom>
          <a:noFill/>
        </p:spPr>
        <p:txBody>
          <a:bodyPr wrap="square" lIns="137160" tIns="137160" rIns="137160" bIns="13716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en-US" sz="2000" dirty="0">
                <a:solidFill>
                  <a:srgbClr val="FFFFFF"/>
                </a:solidFill>
              </a:rPr>
              <a:t>Follow Up, Follow Up, Follow Up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A585AD7-BADB-4265-9080-58C0094AC8D4}"/>
              </a:ext>
            </a:extLst>
          </p:cNvPr>
          <p:cNvSpPr txBox="1">
            <a:spLocks/>
          </p:cNvSpPr>
          <p:nvPr/>
        </p:nvSpPr>
        <p:spPr>
          <a:xfrm>
            <a:off x="9143999" y="6485134"/>
            <a:ext cx="2376301" cy="207379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1766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5613"/>
            <a:ext cx="9285316" cy="5368717"/>
          </a:xfrm>
        </p:spPr>
        <p:txBody>
          <a:bodyPr/>
          <a:lstStyle/>
          <a:p>
            <a:r>
              <a:rPr lang="en-US" sz="4000" dirty="0"/>
              <a:t>Be the influence your employees need to retire ready.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857" y="1290615"/>
            <a:ext cx="880867" cy="496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55613" y="4472364"/>
            <a:ext cx="880867" cy="49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1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these 5 Steps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5613" y="3582259"/>
            <a:ext cx="1879600" cy="107079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en-US" sz="2000" dirty="0">
                <a:solidFill>
                  <a:schemeClr val="bg2"/>
                </a:solidFill>
              </a:rPr>
              <a:t>Set reminders for employees' eligibility date</a:t>
            </a:r>
            <a:endParaRPr lang="en-US" sz="2000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7392" y="3586327"/>
            <a:ext cx="2013649" cy="107079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en-US" sz="2000" dirty="0">
                <a:solidFill>
                  <a:schemeClr val="bg2"/>
                </a:solidFill>
              </a:rPr>
              <a:t>Access resources to encourage participation</a:t>
            </a:r>
            <a:endParaRPr lang="en-US" sz="2000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4116" y="3595511"/>
            <a:ext cx="1879600" cy="107079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en-US" sz="2000" dirty="0">
                <a:solidFill>
                  <a:schemeClr val="bg2"/>
                </a:solidFill>
              </a:rPr>
              <a:t>Collect Salary Deferral Forms</a:t>
            </a:r>
            <a:endParaRPr lang="en-US" sz="2000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4214" y="3590001"/>
            <a:ext cx="1879600" cy="107079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en-US" sz="2000" dirty="0">
                <a:solidFill>
                  <a:schemeClr val="bg2"/>
                </a:solidFill>
              </a:rPr>
              <a:t>Be available for questions</a:t>
            </a:r>
            <a:endParaRPr lang="en-US" sz="2000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455613" y="2286000"/>
            <a:ext cx="1143000" cy="1143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Georgia Bold" charset="0"/>
                <a:cs typeface="Georgia Bold" charset="0"/>
              </a:rPr>
              <a:t>1</a:t>
            </a: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2514375" y="2280490"/>
            <a:ext cx="1143000" cy="1143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200" b="1" dirty="0">
                <a:solidFill>
                  <a:schemeClr val="tx1"/>
                </a:solidFill>
                <a:latin typeface="+mj-lt"/>
                <a:ea typeface="Georgia Bold" charset="0"/>
                <a:cs typeface="Georgia Bold" charset="0"/>
              </a:rPr>
              <a:t>2</a:t>
            </a: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4879998" y="2286000"/>
            <a:ext cx="1143000" cy="1143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Georgia Bold" charset="0"/>
                <a:cs typeface="Georgia Bold" charset="0"/>
              </a:rPr>
              <a:t>3</a:t>
            </a: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7144214" y="2280490"/>
            <a:ext cx="1143000" cy="1143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Georgia Bold" charset="0"/>
                <a:cs typeface="Georgia Bold" charset="0"/>
              </a:rPr>
              <a:t>4</a:t>
            </a:r>
          </a:p>
        </p:txBody>
      </p:sp>
      <p:sp>
        <p:nvSpPr>
          <p:cNvPr id="23" name="Triangle 22"/>
          <p:cNvSpPr/>
          <p:nvPr/>
        </p:nvSpPr>
        <p:spPr>
          <a:xfrm rot="5400000">
            <a:off x="1847971" y="2703740"/>
            <a:ext cx="356723" cy="307520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4" name="Triangle 23"/>
          <p:cNvSpPr/>
          <p:nvPr/>
        </p:nvSpPr>
        <p:spPr>
          <a:xfrm rot="5400000">
            <a:off x="3966396" y="2644559"/>
            <a:ext cx="356723" cy="307520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5" name="Triangle 24"/>
          <p:cNvSpPr/>
          <p:nvPr/>
        </p:nvSpPr>
        <p:spPr>
          <a:xfrm rot="5400000">
            <a:off x="6319512" y="2639049"/>
            <a:ext cx="356723" cy="307520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04C624-EA89-4515-A4D5-ABF7074BC8FF}"/>
              </a:ext>
            </a:extLst>
          </p:cNvPr>
          <p:cNvSpPr txBox="1"/>
          <p:nvPr/>
        </p:nvSpPr>
        <p:spPr>
          <a:xfrm>
            <a:off x="9509837" y="3576749"/>
            <a:ext cx="1879600" cy="107079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en-US" sz="2000" dirty="0">
                <a:solidFill>
                  <a:schemeClr val="bg2"/>
                </a:solidFill>
              </a:rPr>
              <a:t>Follow up with employees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84AE28-8F2B-4DA5-A7D5-D58410BA023E}"/>
              </a:ext>
            </a:extLst>
          </p:cNvPr>
          <p:cNvSpPr>
            <a:spLocks noChangeAspect="1"/>
          </p:cNvSpPr>
          <p:nvPr/>
        </p:nvSpPr>
        <p:spPr>
          <a:xfrm>
            <a:off x="9509837" y="2267238"/>
            <a:ext cx="1143000" cy="1143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Georgia Bold" charset="0"/>
                <a:cs typeface="Georgia Bold" charset="0"/>
              </a:rPr>
              <a:t>5</a:t>
            </a:r>
          </a:p>
        </p:txBody>
      </p:sp>
      <p:sp>
        <p:nvSpPr>
          <p:cNvPr id="18" name="Triangle 24">
            <a:extLst>
              <a:ext uri="{FF2B5EF4-FFF2-40B4-BE49-F238E27FC236}">
                <a16:creationId xmlns:a16="http://schemas.microsoft.com/office/drawing/2014/main" id="{F7EB0EE1-7F35-4D1C-A464-CC6A7626F1E1}"/>
              </a:ext>
            </a:extLst>
          </p:cNvPr>
          <p:cNvSpPr/>
          <p:nvPr/>
        </p:nvSpPr>
        <p:spPr>
          <a:xfrm rot="5400000">
            <a:off x="8685135" y="2625797"/>
            <a:ext cx="356723" cy="307520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09D08B3D-A480-4D51-87C7-EE58214FFDF2}"/>
              </a:ext>
            </a:extLst>
          </p:cNvPr>
          <p:cNvSpPr txBox="1">
            <a:spLocks/>
          </p:cNvSpPr>
          <p:nvPr/>
        </p:nvSpPr>
        <p:spPr>
          <a:xfrm>
            <a:off x="9143999" y="6485134"/>
            <a:ext cx="2376301" cy="207379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91016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E311A-D58A-9646-9CFD-67151A7C8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667172-7A18-414D-8417-435AA5A130FB}"/>
              </a:ext>
            </a:extLst>
          </p:cNvPr>
          <p:cNvSpPr txBox="1"/>
          <p:nvPr/>
        </p:nvSpPr>
        <p:spPr>
          <a:xfrm>
            <a:off x="871671" y="-58111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456758" fontAlgn="base">
              <a:spcBef>
                <a:spcPts val="1200"/>
              </a:spcBef>
            </a:pPr>
            <a:endParaRPr lang="en-US" dirty="0">
              <a:solidFill>
                <a:schemeClr val="bg2"/>
              </a:solidFill>
              <a:ea typeface="MetLife Circular Light" charset="0"/>
              <a:cs typeface="MetLife Circular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64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E311A-D58A-9646-9CFD-67151A7C8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427566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42BBA8-6FEA-4B43-8F75-23EF5D374488}"/>
              </a:ext>
            </a:extLst>
          </p:cNvPr>
          <p:cNvSpPr txBox="1"/>
          <p:nvPr/>
        </p:nvSpPr>
        <p:spPr>
          <a:xfrm>
            <a:off x="4572000" y="6103140"/>
            <a:ext cx="720050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 defTabSz="456758" fontAlgn="base">
              <a:spcBef>
                <a:spcPts val="1200"/>
              </a:spcBef>
            </a:pPr>
            <a:r>
              <a:rPr lang="en-US" sz="1200" dirty="0"/>
              <a:t>Metropolitan Life Insurance Company | 200 Park Avenue, New York, NY 10166 </a:t>
            </a:r>
            <a:br>
              <a:rPr lang="en-US" sz="1200" dirty="0"/>
            </a:br>
            <a:r>
              <a:rPr lang="en-US" sz="1200" dirty="0"/>
              <a:t>MLR11012020-2 L1024044425[exp1025][All States][DC] © 2024 MetLife Services and Solutions, LLC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391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Helping you make the process of enrolling employees as easy as possible for you and your employees.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>
            <a:fillRect/>
          </a:stretch>
        </p:blipFill>
        <p:spPr/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CBAEF1B3-059F-4B53-A20D-99485BA27EC0}"/>
              </a:ext>
            </a:extLst>
          </p:cNvPr>
          <p:cNvSpPr txBox="1">
            <a:spLocks/>
          </p:cNvSpPr>
          <p:nvPr/>
        </p:nvSpPr>
        <p:spPr>
          <a:xfrm>
            <a:off x="9143999" y="6485134"/>
            <a:ext cx="2376301" cy="207379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96487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55"/>
            <a:ext cx="12188825" cy="62178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5615" y="1371600"/>
            <a:ext cx="3474267" cy="3017127"/>
          </a:xfrm>
          <a:prstGeom prst="rect">
            <a:avLst/>
          </a:prstGeom>
          <a:solidFill>
            <a:schemeClr val="accent2">
              <a:alpha val="90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013" dirty="0"/>
          </a:p>
        </p:txBody>
      </p:sp>
      <p:sp>
        <p:nvSpPr>
          <p:cNvPr id="4" name="TextBox 3"/>
          <p:cNvSpPr txBox="1"/>
          <p:nvPr/>
        </p:nvSpPr>
        <p:spPr>
          <a:xfrm>
            <a:off x="455613" y="1485901"/>
            <a:ext cx="3474267" cy="1168248"/>
          </a:xfrm>
          <a:prstGeom prst="rect">
            <a:avLst/>
          </a:prstGeom>
          <a:noFill/>
        </p:spPr>
        <p:txBody>
          <a:bodyPr wrap="square" lIns="137160" tIns="137160" rIns="137160" bIns="137160" rtlCol="0" anchor="t">
            <a:noAutofit/>
          </a:bodyPr>
          <a:lstStyle/>
          <a:p>
            <a:r>
              <a:rPr lang="en-US" sz="5400" b="1" dirty="0">
                <a:solidFill>
                  <a:srgbClr val="FFFFFF"/>
                </a:solidFill>
                <a:latin typeface="+mj-lt"/>
                <a:ea typeface="Georgia Bold" charset="0"/>
                <a:cs typeface="Georgia Bold" charset="0"/>
              </a:rPr>
              <a:t>Step 1</a:t>
            </a:r>
            <a:endParaRPr lang="en-US" sz="4400" b="1" dirty="0">
              <a:solidFill>
                <a:srgbClr val="FFFFFF"/>
              </a:solidFill>
              <a:latin typeface="+mj-lt"/>
              <a:ea typeface="Georgia Bold" charset="0"/>
              <a:cs typeface="Georgia 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618" y="2371726"/>
            <a:ext cx="3474266" cy="1447611"/>
          </a:xfrm>
          <a:prstGeom prst="rect">
            <a:avLst/>
          </a:prstGeom>
          <a:noFill/>
        </p:spPr>
        <p:txBody>
          <a:bodyPr wrap="square" lIns="137160" tIns="137160" rIns="137160" bIns="13716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en-US" sz="2000" dirty="0">
                <a:solidFill>
                  <a:srgbClr val="FFFFFF"/>
                </a:solidFill>
              </a:rPr>
              <a:t>Set a reminder for employee’s eligibility date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52366AFC-58BA-4535-B3F9-4A77515B3E58}"/>
              </a:ext>
            </a:extLst>
          </p:cNvPr>
          <p:cNvSpPr txBox="1">
            <a:spLocks/>
          </p:cNvSpPr>
          <p:nvPr/>
        </p:nvSpPr>
        <p:spPr>
          <a:xfrm>
            <a:off x="9143999" y="6485134"/>
            <a:ext cx="2376301" cy="207379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09370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Communicate early and often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57200" y="1858023"/>
            <a:ext cx="11274938" cy="3606760"/>
            <a:chOff x="458275" y="1485900"/>
            <a:chExt cx="8227457" cy="2631896"/>
          </a:xfrm>
        </p:grpSpPr>
        <p:sp>
          <p:nvSpPr>
            <p:cNvPr id="4" name="Pentagon 3"/>
            <p:cNvSpPr/>
            <p:nvPr/>
          </p:nvSpPr>
          <p:spPr>
            <a:xfrm>
              <a:off x="458275" y="1543052"/>
              <a:ext cx="8227457" cy="293356"/>
            </a:xfrm>
            <a:prstGeom prst="homePlate">
              <a:avLst>
                <a:gd name="adj" fmla="val 46855"/>
              </a:avLst>
            </a:prstGeom>
            <a:solidFill>
              <a:schemeClr val="bg2">
                <a:lumMod val="60000"/>
                <a:lumOff val="40000"/>
                <a:alpha val="50000"/>
              </a:schemeClr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013" dirty="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162853" y="1658517"/>
              <a:ext cx="321906" cy="706794"/>
            </a:xfrm>
            <a:custGeom>
              <a:avLst/>
              <a:gdLst>
                <a:gd name="connsiteX0" fmla="*/ 429208 w 429208"/>
                <a:gd name="connsiteY0" fmla="*/ 942392 h 942392"/>
                <a:gd name="connsiteX1" fmla="*/ 0 w 429208"/>
                <a:gd name="connsiteY1" fmla="*/ 942392 h 942392"/>
                <a:gd name="connsiteX2" fmla="*/ 0 w 429208"/>
                <a:gd name="connsiteY2" fmla="*/ 0 h 94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9208" h="942392">
                  <a:moveTo>
                    <a:pt x="429208" y="942392"/>
                  </a:moveTo>
                  <a:lnTo>
                    <a:pt x="0" y="942392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chemeClr val="accent2"/>
              </a:solidFill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68573" tIns="34287" rIns="68573" bIns="34287" anchor="ctr"/>
            <a:lstStyle/>
            <a:p>
              <a:endParaRPr lang="en-US" sz="1124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1085852" y="1485900"/>
              <a:ext cx="157153" cy="195860"/>
            </a:xfrm>
            <a:custGeom>
              <a:avLst/>
              <a:gdLst>
                <a:gd name="connsiteX0" fmla="*/ 457200 w 914400"/>
                <a:gd name="connsiteY0" fmla="*/ 0 h 1342165"/>
                <a:gd name="connsiteX1" fmla="*/ 914400 w 914400"/>
                <a:gd name="connsiteY1" fmla="*/ 457200 h 1342165"/>
                <a:gd name="connsiteX2" fmla="*/ 836318 w 914400"/>
                <a:gd name="connsiteY2" fmla="*/ 712825 h 1342165"/>
                <a:gd name="connsiteX3" fmla="*/ 832704 w 914400"/>
                <a:gd name="connsiteY3" fmla="*/ 717205 h 1342165"/>
                <a:gd name="connsiteX4" fmla="*/ 457200 w 914400"/>
                <a:gd name="connsiteY4" fmla="*/ 1342165 h 1342165"/>
                <a:gd name="connsiteX5" fmla="*/ 81696 w 914400"/>
                <a:gd name="connsiteY5" fmla="*/ 717205 h 1342165"/>
                <a:gd name="connsiteX6" fmla="*/ 78083 w 914400"/>
                <a:gd name="connsiteY6" fmla="*/ 712825 h 1342165"/>
                <a:gd name="connsiteX7" fmla="*/ 0 w 914400"/>
                <a:gd name="connsiteY7" fmla="*/ 457200 h 1342165"/>
                <a:gd name="connsiteX8" fmla="*/ 457200 w 914400"/>
                <a:gd name="connsiteY8" fmla="*/ 0 h 1342165"/>
                <a:gd name="connsiteX0" fmla="*/ 457200 w 914400"/>
                <a:gd name="connsiteY0" fmla="*/ 0 h 1139615"/>
                <a:gd name="connsiteX1" fmla="*/ 914400 w 914400"/>
                <a:gd name="connsiteY1" fmla="*/ 457200 h 1139615"/>
                <a:gd name="connsiteX2" fmla="*/ 836318 w 914400"/>
                <a:gd name="connsiteY2" fmla="*/ 712825 h 1139615"/>
                <a:gd name="connsiteX3" fmla="*/ 832704 w 914400"/>
                <a:gd name="connsiteY3" fmla="*/ 717205 h 1139615"/>
                <a:gd name="connsiteX4" fmla="*/ 457200 w 914400"/>
                <a:gd name="connsiteY4" fmla="*/ 1139615 h 1139615"/>
                <a:gd name="connsiteX5" fmla="*/ 81696 w 914400"/>
                <a:gd name="connsiteY5" fmla="*/ 717205 h 1139615"/>
                <a:gd name="connsiteX6" fmla="*/ 78083 w 914400"/>
                <a:gd name="connsiteY6" fmla="*/ 712825 h 1139615"/>
                <a:gd name="connsiteX7" fmla="*/ 0 w 914400"/>
                <a:gd name="connsiteY7" fmla="*/ 457200 h 1139615"/>
                <a:gd name="connsiteX8" fmla="*/ 457200 w 914400"/>
                <a:gd name="connsiteY8" fmla="*/ 0 h 113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4400" h="1139615">
                  <a:moveTo>
                    <a:pt x="457200" y="0"/>
                  </a:move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551890"/>
                    <a:pt x="885615" y="639856"/>
                    <a:pt x="836318" y="712825"/>
                  </a:cubicBezTo>
                  <a:lnTo>
                    <a:pt x="832704" y="717205"/>
                  </a:lnTo>
                  <a:lnTo>
                    <a:pt x="457200" y="1139615"/>
                  </a:lnTo>
                  <a:lnTo>
                    <a:pt x="81696" y="717205"/>
                  </a:lnTo>
                  <a:lnTo>
                    <a:pt x="78083" y="712825"/>
                  </a:lnTo>
                  <a:cubicBezTo>
                    <a:pt x="28785" y="639856"/>
                    <a:pt x="0" y="551890"/>
                    <a:pt x="0" y="457200"/>
                  </a:cubicBezTo>
                  <a:cubicBezTo>
                    <a:pt x="0" y="204695"/>
                    <a:pt x="204695" y="0"/>
                    <a:pt x="457200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8580" tIns="205740" rIns="68580" bIns="68580" rtlCol="0" anchor="t" anchorCtr="0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388668" y="2193860"/>
              <a:ext cx="1601342" cy="342900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2000" b="1" dirty="0">
                  <a:ea typeface="Arial" charset="0"/>
                  <a:cs typeface="Arial"/>
                </a:rPr>
                <a:t>3 weeks prior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3563153" y="1658517"/>
              <a:ext cx="321906" cy="706794"/>
            </a:xfrm>
            <a:custGeom>
              <a:avLst/>
              <a:gdLst>
                <a:gd name="connsiteX0" fmla="*/ 429208 w 429208"/>
                <a:gd name="connsiteY0" fmla="*/ 942392 h 942392"/>
                <a:gd name="connsiteX1" fmla="*/ 0 w 429208"/>
                <a:gd name="connsiteY1" fmla="*/ 942392 h 942392"/>
                <a:gd name="connsiteX2" fmla="*/ 0 w 429208"/>
                <a:gd name="connsiteY2" fmla="*/ 0 h 94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9208" h="942392">
                  <a:moveTo>
                    <a:pt x="429208" y="942392"/>
                  </a:moveTo>
                  <a:lnTo>
                    <a:pt x="0" y="942392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chemeClr val="accent3"/>
              </a:solidFill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68573" tIns="34287" rIns="68573" bIns="34287" anchor="ctr"/>
            <a:lstStyle/>
            <a:p>
              <a:endParaRPr lang="en-US" sz="1124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3486154" y="1485900"/>
              <a:ext cx="157153" cy="195860"/>
            </a:xfrm>
            <a:custGeom>
              <a:avLst/>
              <a:gdLst>
                <a:gd name="connsiteX0" fmla="*/ 457200 w 914400"/>
                <a:gd name="connsiteY0" fmla="*/ 0 h 1342165"/>
                <a:gd name="connsiteX1" fmla="*/ 914400 w 914400"/>
                <a:gd name="connsiteY1" fmla="*/ 457200 h 1342165"/>
                <a:gd name="connsiteX2" fmla="*/ 836318 w 914400"/>
                <a:gd name="connsiteY2" fmla="*/ 712825 h 1342165"/>
                <a:gd name="connsiteX3" fmla="*/ 832704 w 914400"/>
                <a:gd name="connsiteY3" fmla="*/ 717205 h 1342165"/>
                <a:gd name="connsiteX4" fmla="*/ 457200 w 914400"/>
                <a:gd name="connsiteY4" fmla="*/ 1342165 h 1342165"/>
                <a:gd name="connsiteX5" fmla="*/ 81696 w 914400"/>
                <a:gd name="connsiteY5" fmla="*/ 717205 h 1342165"/>
                <a:gd name="connsiteX6" fmla="*/ 78083 w 914400"/>
                <a:gd name="connsiteY6" fmla="*/ 712825 h 1342165"/>
                <a:gd name="connsiteX7" fmla="*/ 0 w 914400"/>
                <a:gd name="connsiteY7" fmla="*/ 457200 h 1342165"/>
                <a:gd name="connsiteX8" fmla="*/ 457200 w 914400"/>
                <a:gd name="connsiteY8" fmla="*/ 0 h 1342165"/>
                <a:gd name="connsiteX0" fmla="*/ 457200 w 914400"/>
                <a:gd name="connsiteY0" fmla="*/ 0 h 1139615"/>
                <a:gd name="connsiteX1" fmla="*/ 914400 w 914400"/>
                <a:gd name="connsiteY1" fmla="*/ 457200 h 1139615"/>
                <a:gd name="connsiteX2" fmla="*/ 836318 w 914400"/>
                <a:gd name="connsiteY2" fmla="*/ 712825 h 1139615"/>
                <a:gd name="connsiteX3" fmla="*/ 832704 w 914400"/>
                <a:gd name="connsiteY3" fmla="*/ 717205 h 1139615"/>
                <a:gd name="connsiteX4" fmla="*/ 457200 w 914400"/>
                <a:gd name="connsiteY4" fmla="*/ 1139615 h 1139615"/>
                <a:gd name="connsiteX5" fmla="*/ 81696 w 914400"/>
                <a:gd name="connsiteY5" fmla="*/ 717205 h 1139615"/>
                <a:gd name="connsiteX6" fmla="*/ 78083 w 914400"/>
                <a:gd name="connsiteY6" fmla="*/ 712825 h 1139615"/>
                <a:gd name="connsiteX7" fmla="*/ 0 w 914400"/>
                <a:gd name="connsiteY7" fmla="*/ 457200 h 1139615"/>
                <a:gd name="connsiteX8" fmla="*/ 457200 w 914400"/>
                <a:gd name="connsiteY8" fmla="*/ 0 h 113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4400" h="1139615">
                  <a:moveTo>
                    <a:pt x="457200" y="0"/>
                  </a:move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551890"/>
                    <a:pt x="885615" y="639856"/>
                    <a:pt x="836318" y="712825"/>
                  </a:cubicBezTo>
                  <a:lnTo>
                    <a:pt x="832704" y="717205"/>
                  </a:lnTo>
                  <a:lnTo>
                    <a:pt x="457200" y="1139615"/>
                  </a:lnTo>
                  <a:lnTo>
                    <a:pt x="81696" y="717205"/>
                  </a:lnTo>
                  <a:lnTo>
                    <a:pt x="78083" y="712825"/>
                  </a:lnTo>
                  <a:cubicBezTo>
                    <a:pt x="28785" y="639856"/>
                    <a:pt x="0" y="551890"/>
                    <a:pt x="0" y="457200"/>
                  </a:cubicBezTo>
                  <a:cubicBezTo>
                    <a:pt x="0" y="204695"/>
                    <a:pt x="204695" y="0"/>
                    <a:pt x="457200" y="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8580" tIns="205740" rIns="68580" bIns="68580" rtlCol="0" anchor="t" anchorCtr="0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788968" y="2193860"/>
              <a:ext cx="1601342" cy="342900"/>
            </a:xfrm>
            <a:prstGeom prst="rect">
              <a:avLst/>
            </a:prstGeom>
            <a:solidFill>
              <a:schemeClr val="accent3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2000" b="1" dirty="0">
                  <a:solidFill>
                    <a:schemeClr val="tx1"/>
                  </a:solidFill>
                  <a:ea typeface="Arial" charset="0"/>
                  <a:cs typeface="Arial"/>
                </a:rPr>
                <a:t>2 weeks prior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984447" y="1658517"/>
              <a:ext cx="321906" cy="706794"/>
            </a:xfrm>
            <a:custGeom>
              <a:avLst/>
              <a:gdLst>
                <a:gd name="connsiteX0" fmla="*/ 429208 w 429208"/>
                <a:gd name="connsiteY0" fmla="*/ 942392 h 942392"/>
                <a:gd name="connsiteX1" fmla="*/ 0 w 429208"/>
                <a:gd name="connsiteY1" fmla="*/ 942392 h 942392"/>
                <a:gd name="connsiteX2" fmla="*/ 0 w 429208"/>
                <a:gd name="connsiteY2" fmla="*/ 0 h 94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9208" h="942392">
                  <a:moveTo>
                    <a:pt x="429208" y="942392"/>
                  </a:moveTo>
                  <a:lnTo>
                    <a:pt x="0" y="942392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chemeClr val="accent1"/>
              </a:solidFill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68573" tIns="34287" rIns="68573" bIns="34287" anchor="ctr"/>
            <a:lstStyle/>
            <a:p>
              <a:endParaRPr lang="en-US" sz="1124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907448" y="1485900"/>
              <a:ext cx="157153" cy="195860"/>
            </a:xfrm>
            <a:custGeom>
              <a:avLst/>
              <a:gdLst>
                <a:gd name="connsiteX0" fmla="*/ 457200 w 914400"/>
                <a:gd name="connsiteY0" fmla="*/ 0 h 1342165"/>
                <a:gd name="connsiteX1" fmla="*/ 914400 w 914400"/>
                <a:gd name="connsiteY1" fmla="*/ 457200 h 1342165"/>
                <a:gd name="connsiteX2" fmla="*/ 836318 w 914400"/>
                <a:gd name="connsiteY2" fmla="*/ 712825 h 1342165"/>
                <a:gd name="connsiteX3" fmla="*/ 832704 w 914400"/>
                <a:gd name="connsiteY3" fmla="*/ 717205 h 1342165"/>
                <a:gd name="connsiteX4" fmla="*/ 457200 w 914400"/>
                <a:gd name="connsiteY4" fmla="*/ 1342165 h 1342165"/>
                <a:gd name="connsiteX5" fmla="*/ 81696 w 914400"/>
                <a:gd name="connsiteY5" fmla="*/ 717205 h 1342165"/>
                <a:gd name="connsiteX6" fmla="*/ 78083 w 914400"/>
                <a:gd name="connsiteY6" fmla="*/ 712825 h 1342165"/>
                <a:gd name="connsiteX7" fmla="*/ 0 w 914400"/>
                <a:gd name="connsiteY7" fmla="*/ 457200 h 1342165"/>
                <a:gd name="connsiteX8" fmla="*/ 457200 w 914400"/>
                <a:gd name="connsiteY8" fmla="*/ 0 h 1342165"/>
                <a:gd name="connsiteX0" fmla="*/ 457200 w 914400"/>
                <a:gd name="connsiteY0" fmla="*/ 0 h 1139615"/>
                <a:gd name="connsiteX1" fmla="*/ 914400 w 914400"/>
                <a:gd name="connsiteY1" fmla="*/ 457200 h 1139615"/>
                <a:gd name="connsiteX2" fmla="*/ 836318 w 914400"/>
                <a:gd name="connsiteY2" fmla="*/ 712825 h 1139615"/>
                <a:gd name="connsiteX3" fmla="*/ 832704 w 914400"/>
                <a:gd name="connsiteY3" fmla="*/ 717205 h 1139615"/>
                <a:gd name="connsiteX4" fmla="*/ 457200 w 914400"/>
                <a:gd name="connsiteY4" fmla="*/ 1139615 h 1139615"/>
                <a:gd name="connsiteX5" fmla="*/ 81696 w 914400"/>
                <a:gd name="connsiteY5" fmla="*/ 717205 h 1139615"/>
                <a:gd name="connsiteX6" fmla="*/ 78083 w 914400"/>
                <a:gd name="connsiteY6" fmla="*/ 712825 h 1139615"/>
                <a:gd name="connsiteX7" fmla="*/ 0 w 914400"/>
                <a:gd name="connsiteY7" fmla="*/ 457200 h 1139615"/>
                <a:gd name="connsiteX8" fmla="*/ 457200 w 914400"/>
                <a:gd name="connsiteY8" fmla="*/ 0 h 113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4400" h="1139615">
                  <a:moveTo>
                    <a:pt x="457200" y="0"/>
                  </a:move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551890"/>
                    <a:pt x="885615" y="639856"/>
                    <a:pt x="836318" y="712825"/>
                  </a:cubicBezTo>
                  <a:lnTo>
                    <a:pt x="832704" y="717205"/>
                  </a:lnTo>
                  <a:lnTo>
                    <a:pt x="457200" y="1139615"/>
                  </a:lnTo>
                  <a:lnTo>
                    <a:pt x="81696" y="717205"/>
                  </a:lnTo>
                  <a:lnTo>
                    <a:pt x="78083" y="712825"/>
                  </a:lnTo>
                  <a:cubicBezTo>
                    <a:pt x="28785" y="639856"/>
                    <a:pt x="0" y="551890"/>
                    <a:pt x="0" y="457200"/>
                  </a:cubicBezTo>
                  <a:cubicBezTo>
                    <a:pt x="0" y="204695"/>
                    <a:pt x="204695" y="0"/>
                    <a:pt x="457200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8580" tIns="205740" rIns="68580" bIns="68580" rtlCol="0" anchor="t" anchorCtr="0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210262" y="2193860"/>
              <a:ext cx="1601342" cy="342900"/>
            </a:xfrm>
            <a:prstGeom prst="rect">
              <a:avLst/>
            </a:prstGeom>
            <a:solidFill>
              <a:schemeClr val="accent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2000" b="1" dirty="0">
                  <a:cs typeface="Arial"/>
                </a:rPr>
                <a:t>When Eligible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88668" y="2722768"/>
              <a:ext cx="1400341" cy="1395028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>
              <a:defPPr>
                <a:defRPr lang="en-US"/>
              </a:defPPr>
              <a:lvl1pPr marL="285750" indent="-171450">
                <a:lnSpc>
                  <a:spcPct val="90000"/>
                </a:lnSpc>
                <a:spcBef>
                  <a:spcPts val="1800"/>
                </a:spcBef>
                <a:buClr>
                  <a:schemeClr val="tx1"/>
                </a:buClr>
                <a:buFont typeface="Arial" pitchFamily="34" charset="0"/>
                <a:buChar char="•"/>
                <a:defRPr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128270" indent="-128270">
                <a:buClr>
                  <a:schemeClr val="bg2"/>
                </a:buClr>
              </a:pPr>
              <a:r>
                <a:rPr lang="en-US" dirty="0">
                  <a:solidFill>
                    <a:schemeClr val="bg2"/>
                  </a:solidFill>
                </a:rPr>
                <a:t>Visit </a:t>
              </a:r>
              <a:r>
                <a:rPr lang="en-US" dirty="0">
                  <a:solidFill>
                    <a:schemeClr val="bg2"/>
                  </a:solidFill>
                  <a:hlinkClick r:id="rId3"/>
                </a:rPr>
                <a:t>metlife.com/planresources </a:t>
              </a:r>
              <a:r>
                <a:rPr lang="en-US" dirty="0">
                  <a:solidFill>
                    <a:schemeClr val="bg2"/>
                  </a:solidFill>
                </a:rPr>
                <a:t>to access materials</a:t>
              </a:r>
              <a:endParaRPr lang="en-US" dirty="0">
                <a:solidFill>
                  <a:schemeClr val="bg2"/>
                </a:solidFill>
                <a:cs typeface="Arial"/>
              </a:endParaRPr>
            </a:p>
            <a:p>
              <a:pPr marL="128270" indent="-128270">
                <a:buClr>
                  <a:schemeClr val="bg2"/>
                </a:buClr>
              </a:pPr>
              <a:r>
                <a:rPr lang="en-US" dirty="0">
                  <a:solidFill>
                    <a:schemeClr val="bg2"/>
                  </a:solidFill>
                </a:rPr>
                <a:t>Watch </a:t>
              </a:r>
              <a:r>
                <a:rPr lang="en-US" dirty="0">
                  <a:solidFill>
                    <a:schemeClr val="bg2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video</a:t>
              </a:r>
              <a:endParaRPr lang="en-US" dirty="0">
                <a:solidFill>
                  <a:schemeClr val="bg2"/>
                </a:solidFill>
                <a:cs typeface="Arial"/>
              </a:endParaRPr>
            </a:p>
            <a:p>
              <a:pPr marL="128270" indent="-128270">
                <a:buClr>
                  <a:schemeClr val="bg2"/>
                </a:buClr>
              </a:pPr>
              <a:r>
                <a:rPr lang="en-US" dirty="0">
                  <a:solidFill>
                    <a:schemeClr val="bg2"/>
                  </a:solidFill>
                </a:rPr>
                <a:t>Include content in your employee </a:t>
              </a:r>
              <a:r>
                <a:rPr lang="en-US" dirty="0">
                  <a:solidFill>
                    <a:schemeClr val="bg2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newsletter</a:t>
              </a:r>
              <a:r>
                <a:rPr lang="en-US" dirty="0">
                  <a:solidFill>
                    <a:schemeClr val="bg2"/>
                  </a:solidFill>
                </a:rPr>
                <a:t> and </a:t>
              </a:r>
              <a:r>
                <a:rPr lang="en-US" dirty="0">
                  <a:solidFill>
                    <a:schemeClr val="bg2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social media</a:t>
              </a:r>
              <a:endParaRPr lang="en-US" dirty="0">
                <a:solidFill>
                  <a:schemeClr val="bg2"/>
                </a:solidFill>
                <a:cs typeface="Arial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71331" y="2722768"/>
              <a:ext cx="1685092" cy="1395028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>
              <a:defPPr>
                <a:defRPr lang="en-US"/>
              </a:defPPr>
              <a:lvl1pPr marL="285750" indent="-171450">
                <a:lnSpc>
                  <a:spcPct val="90000"/>
                </a:lnSpc>
                <a:spcBef>
                  <a:spcPts val="1800"/>
                </a:spcBef>
                <a:buClr>
                  <a:schemeClr val="tx1"/>
                </a:buClr>
                <a:buFont typeface="Arial" pitchFamily="34" charset="0"/>
                <a:buChar char="•"/>
                <a:defRPr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128270" indent="-128270">
                <a:buClr>
                  <a:schemeClr val="bg2"/>
                </a:buClr>
              </a:pPr>
              <a:r>
                <a:rPr lang="en-US" dirty="0">
                  <a:solidFill>
                    <a:schemeClr val="bg2"/>
                  </a:solidFill>
                  <a:cs typeface="Arial"/>
                </a:rPr>
                <a:t>Hang posters and handout flyers:</a:t>
              </a:r>
            </a:p>
            <a:p>
              <a:pPr marL="128270" indent="-128270">
                <a:buClr>
                  <a:schemeClr val="bg2"/>
                </a:buClr>
              </a:pPr>
              <a:r>
                <a:rPr lang="en-US" dirty="0">
                  <a:solidFill>
                    <a:schemeClr val="bg2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Poster</a:t>
              </a:r>
              <a:endParaRPr lang="en-US" dirty="0">
                <a:solidFill>
                  <a:schemeClr val="bg2"/>
                </a:solidFill>
                <a:cs typeface="Arial"/>
              </a:endParaRPr>
            </a:p>
            <a:p>
              <a:pPr marL="128270" indent="-128270">
                <a:buClr>
                  <a:schemeClr val="bg2"/>
                </a:buClr>
              </a:pPr>
              <a:r>
                <a:rPr lang="en-US" dirty="0">
                  <a:solidFill>
                    <a:schemeClr val="bg2"/>
                  </a:solidFill>
                  <a:hlinkClick r:id="rId8"/>
                </a:rPr>
                <a:t>Flyer </a:t>
              </a:r>
              <a:r>
                <a:rPr lang="en-US" dirty="0">
                  <a:solidFill>
                    <a:schemeClr val="bg2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#1</a:t>
              </a:r>
              <a:endParaRPr lang="en-US" dirty="0">
                <a:solidFill>
                  <a:schemeClr val="bg2"/>
                </a:solidFill>
                <a:cs typeface="Arial"/>
              </a:endParaRPr>
            </a:p>
            <a:p>
              <a:pPr marL="128270" indent="-128270">
                <a:buClr>
                  <a:schemeClr val="bg2"/>
                </a:buClr>
              </a:pPr>
              <a:r>
                <a:rPr lang="en-US" dirty="0">
                  <a:solidFill>
                    <a:schemeClr val="bg2"/>
                  </a:solidFill>
                  <a:cs typeface="Arial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Flyer #2</a:t>
              </a:r>
              <a:endParaRPr lang="en-US" dirty="0">
                <a:solidFill>
                  <a:schemeClr val="bg2"/>
                </a:solidFill>
                <a:cs typeface="Arial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10262" y="2722768"/>
              <a:ext cx="1601342" cy="1395028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>
              <a:defPPr>
                <a:defRPr lang="en-US"/>
              </a:defPPr>
              <a:lvl1pPr marL="285750" indent="-171450">
                <a:lnSpc>
                  <a:spcPct val="90000"/>
                </a:lnSpc>
                <a:spcBef>
                  <a:spcPts val="1800"/>
                </a:spcBef>
                <a:buClr>
                  <a:schemeClr val="tx1"/>
                </a:buClr>
                <a:buFont typeface="Arial" pitchFamily="34" charset="0"/>
                <a:buChar char="•"/>
                <a:defRPr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128270" indent="-128270">
                <a:buClr>
                  <a:schemeClr val="bg2"/>
                </a:buClr>
              </a:pPr>
              <a:r>
                <a:rPr lang="en-US" dirty="0">
                  <a:solidFill>
                    <a:schemeClr val="bg2"/>
                  </a:solidFill>
                </a:rPr>
                <a:t>Send emails to eligible employees:</a:t>
              </a:r>
              <a:endParaRPr lang="en-US" dirty="0">
                <a:solidFill>
                  <a:schemeClr val="bg2"/>
                </a:solidFill>
                <a:cs typeface="Arial"/>
              </a:endParaRPr>
            </a:p>
            <a:p>
              <a:pPr marL="128270" indent="-128270">
                <a:buClr>
                  <a:schemeClr val="bg2"/>
                </a:buClr>
              </a:pPr>
              <a:r>
                <a:rPr lang="en-US" dirty="0">
                  <a:solidFill>
                    <a:schemeClr val="bg2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EnrollNow email</a:t>
              </a:r>
              <a:endParaRPr lang="en-US" dirty="0">
                <a:solidFill>
                  <a:schemeClr val="bg2"/>
                </a:solidFill>
                <a:cs typeface="Arial"/>
              </a:endParaRPr>
            </a:p>
            <a:p>
              <a:pPr marL="128270" indent="-128270">
                <a:buClr>
                  <a:schemeClr val="bg2"/>
                </a:buClr>
              </a:pPr>
              <a:r>
                <a:rPr lang="en-US" dirty="0">
                  <a:solidFill>
                    <a:schemeClr val="bg2"/>
                  </a:solidFill>
                  <a:hlinkClick r:id="rId11"/>
                </a:rPr>
                <a:t>EnrollNow</a:t>
              </a:r>
              <a:r>
                <a:rPr lang="en-US" dirty="0">
                  <a:solidFill>
                    <a:schemeClr val="bg2"/>
                  </a:solidFill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video email</a:t>
              </a:r>
              <a:endParaRPr lang="en-US" dirty="0">
                <a:solidFill>
                  <a:schemeClr val="bg2"/>
                </a:solidFill>
                <a:cs typeface="Arial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585500" y="100656"/>
            <a:ext cx="202888" cy="272308"/>
            <a:chOff x="-5307681" y="1620736"/>
            <a:chExt cx="562657" cy="755175"/>
          </a:xfrm>
        </p:grpSpPr>
        <p:sp>
          <p:nvSpPr>
            <p:cNvPr id="22" name="AutoShape 6"/>
            <p:cNvSpPr>
              <a:spLocks/>
            </p:cNvSpPr>
            <p:nvPr/>
          </p:nvSpPr>
          <p:spPr bwMode="auto">
            <a:xfrm>
              <a:off x="-5248247" y="1680174"/>
              <a:ext cx="350011" cy="350024"/>
            </a:xfrm>
            <a:custGeom>
              <a:avLst/>
              <a:gdLst>
                <a:gd name="T0" fmla="*/ 252082 w 19999"/>
                <a:gd name="T1" fmla="*/ 148882 h 20000"/>
                <a:gd name="T2" fmla="*/ 105110 w 19999"/>
                <a:gd name="T3" fmla="*/ 252070 h 20000"/>
                <a:gd name="T4" fmla="*/ 1918 w 19999"/>
                <a:gd name="T5" fmla="*/ 105118 h 20000"/>
                <a:gd name="T6" fmla="*/ 148864 w 19999"/>
                <a:gd name="T7" fmla="*/ 1918 h 20000"/>
                <a:gd name="T8" fmla="*/ 252082 w 19999"/>
                <a:gd name="T9" fmla="*/ 148882 h 20000"/>
                <a:gd name="T10" fmla="*/ 252082 w 19999"/>
                <a:gd name="T11" fmla="*/ 148882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999" h="20000">
                  <a:moveTo>
                    <a:pt x="19848" y="11723"/>
                  </a:moveTo>
                  <a:cubicBezTo>
                    <a:pt x="18896" y="17161"/>
                    <a:pt x="13717" y="20800"/>
                    <a:pt x="8276" y="19848"/>
                  </a:cubicBezTo>
                  <a:cubicBezTo>
                    <a:pt x="2838" y="18897"/>
                    <a:pt x="-801" y="13716"/>
                    <a:pt x="151" y="8277"/>
                  </a:cubicBezTo>
                  <a:cubicBezTo>
                    <a:pt x="1103" y="2838"/>
                    <a:pt x="6282" y="-800"/>
                    <a:pt x="11721" y="151"/>
                  </a:cubicBezTo>
                  <a:cubicBezTo>
                    <a:pt x="17161" y="1102"/>
                    <a:pt x="20799" y="6283"/>
                    <a:pt x="19848" y="11723"/>
                  </a:cubicBezTo>
                  <a:close/>
                  <a:moveTo>
                    <a:pt x="19848" y="11723"/>
                  </a:move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571358">
                <a:defRPr/>
              </a:pPr>
              <a:endParaRPr lang="en-US" sz="1499" kern="0" dirty="0">
                <a:solidFill>
                  <a:srgbClr val="373E4D"/>
                </a:solidFill>
              </a:endParaRPr>
            </a:p>
          </p:txBody>
        </p:sp>
        <p:sp>
          <p:nvSpPr>
            <p:cNvPr id="23" name="AutoShape 7"/>
            <p:cNvSpPr>
              <a:spLocks/>
            </p:cNvSpPr>
            <p:nvPr/>
          </p:nvSpPr>
          <p:spPr bwMode="auto">
            <a:xfrm>
              <a:off x="-4972061" y="2035342"/>
              <a:ext cx="227037" cy="340569"/>
            </a:xfrm>
            <a:custGeom>
              <a:avLst/>
              <a:gdLst>
                <a:gd name="T0" fmla="*/ 32550 w 21600"/>
                <a:gd name="T1" fmla="*/ 0 h 21600"/>
                <a:gd name="T2" fmla="*/ 146050 w 21600"/>
                <a:gd name="T3" fmla="*/ 197279 h 21600"/>
                <a:gd name="T4" fmla="*/ 114920 w 21600"/>
                <a:gd name="T5" fmla="*/ 219075 h 21600"/>
                <a:gd name="T6" fmla="*/ 0 w 21600"/>
                <a:gd name="T7" fmla="*/ 1877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4814" y="0"/>
                  </a:moveTo>
                  <a:lnTo>
                    <a:pt x="21600" y="19451"/>
                  </a:lnTo>
                  <a:lnTo>
                    <a:pt x="16996" y="21600"/>
                  </a:lnTo>
                  <a:lnTo>
                    <a:pt x="0" y="1851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571358">
                <a:defRPr/>
              </a:pPr>
              <a:endParaRPr lang="en-US" sz="1499" kern="0" dirty="0">
                <a:solidFill>
                  <a:srgbClr val="373E4D"/>
                </a:solidFill>
              </a:endParaRPr>
            </a:p>
          </p:txBody>
        </p:sp>
        <p:sp>
          <p:nvSpPr>
            <p:cNvPr id="24" name="AutoShape 8"/>
            <p:cNvSpPr>
              <a:spLocks/>
            </p:cNvSpPr>
            <p:nvPr/>
          </p:nvSpPr>
          <p:spPr bwMode="auto">
            <a:xfrm>
              <a:off x="-5307681" y="1620736"/>
              <a:ext cx="468881" cy="468901"/>
            </a:xfrm>
            <a:custGeom>
              <a:avLst/>
              <a:gdLst>
                <a:gd name="T0" fmla="*/ 299348 w 19999"/>
                <a:gd name="T1" fmla="*/ 176782 h 20000"/>
                <a:gd name="T2" fmla="*/ 124834 w 19999"/>
                <a:gd name="T3" fmla="*/ 299348 h 20000"/>
                <a:gd name="T4" fmla="*/ 2292 w 19999"/>
                <a:gd name="T5" fmla="*/ 124843 h 20000"/>
                <a:gd name="T6" fmla="*/ 176791 w 19999"/>
                <a:gd name="T7" fmla="*/ 2277 h 20000"/>
                <a:gd name="T8" fmla="*/ 299348 w 19999"/>
                <a:gd name="T9" fmla="*/ 176782 h 20000"/>
                <a:gd name="T10" fmla="*/ 299348 w 19999"/>
                <a:gd name="T11" fmla="*/ 176782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999" h="20000">
                  <a:moveTo>
                    <a:pt x="19848" y="11722"/>
                  </a:moveTo>
                  <a:cubicBezTo>
                    <a:pt x="18897" y="17162"/>
                    <a:pt x="13716" y="20800"/>
                    <a:pt x="8277" y="19849"/>
                  </a:cubicBezTo>
                  <a:cubicBezTo>
                    <a:pt x="2837" y="18898"/>
                    <a:pt x="-800" y="13717"/>
                    <a:pt x="152" y="8278"/>
                  </a:cubicBezTo>
                  <a:cubicBezTo>
                    <a:pt x="1102" y="2838"/>
                    <a:pt x="6284" y="-800"/>
                    <a:pt x="11722" y="151"/>
                  </a:cubicBezTo>
                  <a:cubicBezTo>
                    <a:pt x="17160" y="1102"/>
                    <a:pt x="20800" y="6283"/>
                    <a:pt x="19848" y="11722"/>
                  </a:cubicBezTo>
                  <a:close/>
                  <a:moveTo>
                    <a:pt x="19848" y="11722"/>
                  </a:move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571358">
                <a:defRPr/>
              </a:pPr>
              <a:endParaRPr lang="en-US" sz="1499" kern="0" dirty="0">
                <a:solidFill>
                  <a:srgbClr val="373E4D"/>
                </a:solidFill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5A9212F7-BF9F-4AF1-BD64-D5B1678BDB76}"/>
              </a:ext>
            </a:extLst>
          </p:cNvPr>
          <p:cNvSpPr/>
          <p:nvPr/>
        </p:nvSpPr>
        <p:spPr>
          <a:xfrm>
            <a:off x="-74074" y="947909"/>
            <a:ext cx="12240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Up to a month before an employee is eligible to enroll, </a:t>
            </a:r>
            <a:br>
              <a:rPr lang="en-US" sz="2000" dirty="0">
                <a:solidFill>
                  <a:srgbClr val="00B0F0"/>
                </a:solidFill>
              </a:rPr>
            </a:br>
            <a:r>
              <a:rPr lang="en-US" sz="2000" dirty="0">
                <a:solidFill>
                  <a:srgbClr val="00B0F0"/>
                </a:solidFill>
              </a:rPr>
              <a:t>start notifications that enrollment is coming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463526E0-7DBE-4571-BBF4-5EF4F5D02BC1}"/>
              </a:ext>
            </a:extLst>
          </p:cNvPr>
          <p:cNvSpPr txBox="1">
            <a:spLocks/>
          </p:cNvSpPr>
          <p:nvPr/>
        </p:nvSpPr>
        <p:spPr>
          <a:xfrm>
            <a:off x="9143999" y="6485134"/>
            <a:ext cx="2376301" cy="207379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03992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55"/>
            <a:ext cx="12188825" cy="62178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5615" y="1371600"/>
            <a:ext cx="3474267" cy="3017127"/>
          </a:xfrm>
          <a:prstGeom prst="rect">
            <a:avLst/>
          </a:prstGeom>
          <a:solidFill>
            <a:schemeClr val="accent2">
              <a:alpha val="90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013" dirty="0"/>
          </a:p>
        </p:txBody>
      </p:sp>
      <p:sp>
        <p:nvSpPr>
          <p:cNvPr id="4" name="TextBox 3"/>
          <p:cNvSpPr txBox="1"/>
          <p:nvPr/>
        </p:nvSpPr>
        <p:spPr>
          <a:xfrm>
            <a:off x="455613" y="1485901"/>
            <a:ext cx="3474267" cy="1168248"/>
          </a:xfrm>
          <a:prstGeom prst="rect">
            <a:avLst/>
          </a:prstGeom>
          <a:noFill/>
        </p:spPr>
        <p:txBody>
          <a:bodyPr wrap="square" lIns="137160" tIns="137160" rIns="137160" bIns="137160" rtlCol="0" anchor="t">
            <a:noAutofit/>
          </a:bodyPr>
          <a:lstStyle/>
          <a:p>
            <a:r>
              <a:rPr lang="en-US" sz="5400" b="1" dirty="0">
                <a:solidFill>
                  <a:srgbClr val="FFFFFF"/>
                </a:solidFill>
                <a:latin typeface="+mj-lt"/>
                <a:ea typeface="Georgia Bold" charset="0"/>
                <a:cs typeface="Georgia Bold" charset="0"/>
              </a:rPr>
              <a:t>Step 2</a:t>
            </a:r>
            <a:endParaRPr lang="en-US" sz="4400" b="1" dirty="0">
              <a:solidFill>
                <a:srgbClr val="FFFFFF"/>
              </a:solidFill>
              <a:latin typeface="+mj-lt"/>
              <a:ea typeface="Georgia Bold" charset="0"/>
              <a:cs typeface="Georgia 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618" y="2371726"/>
            <a:ext cx="3474266" cy="1527414"/>
          </a:xfrm>
          <a:prstGeom prst="rect">
            <a:avLst/>
          </a:prstGeom>
          <a:noFill/>
        </p:spPr>
        <p:txBody>
          <a:bodyPr wrap="square" lIns="137160" tIns="137160" rIns="137160" bIns="13716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en-US" sz="2000" dirty="0">
                <a:solidFill>
                  <a:schemeClr val="bg1"/>
                </a:solidFill>
              </a:rPr>
              <a:t>Inform your employees of the benefits of participation by providing education and enrollment tools and resources. 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DD135ED1-C755-4777-A9EC-70CDB7545181}"/>
              </a:ext>
            </a:extLst>
          </p:cNvPr>
          <p:cNvSpPr txBox="1">
            <a:spLocks/>
          </p:cNvSpPr>
          <p:nvPr/>
        </p:nvSpPr>
        <p:spPr>
          <a:xfrm>
            <a:off x="9143999" y="6485134"/>
            <a:ext cx="2376301" cy="207379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02891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Tools and Resources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7207" y="2949089"/>
            <a:ext cx="3429000" cy="263083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12700">
              <a:lnSpc>
                <a:spcPct val="90000"/>
              </a:lnSpc>
              <a:spcBef>
                <a:spcPts val="1350"/>
              </a:spcBef>
              <a:buClr>
                <a:schemeClr val="bg2"/>
              </a:buClr>
            </a:pPr>
            <a:r>
              <a:rPr lang="en-US" dirty="0">
                <a:solidFill>
                  <a:schemeClr val="bg2"/>
                </a:solidFill>
              </a:rPr>
              <a:t>Show your employees why they should consider enrolling and help them make more informed choices:</a:t>
            </a:r>
          </a:p>
          <a:p>
            <a:pPr marL="355600" indent="-342900">
              <a:lnSpc>
                <a:spcPct val="90000"/>
              </a:lnSpc>
              <a:spcBef>
                <a:spcPts val="135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hlinkClick r:id="rId3"/>
              </a:rPr>
              <a:t>What is a 403(b)?</a:t>
            </a:r>
            <a:endParaRPr lang="en-US" dirty="0">
              <a:solidFill>
                <a:schemeClr val="bg2"/>
              </a:solidFill>
            </a:endParaRPr>
          </a:p>
          <a:p>
            <a:pPr marL="355600" indent="-342900">
              <a:lnSpc>
                <a:spcPct val="90000"/>
              </a:lnSpc>
              <a:spcBef>
                <a:spcPts val="135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hlinkClick r:id="rId4"/>
              </a:rPr>
              <a:t>Website</a:t>
            </a:r>
            <a:endParaRPr lang="en-US" strike="sngStrike" dirty="0">
              <a:solidFill>
                <a:schemeClr val="bg2"/>
              </a:solidFill>
            </a:endParaRPr>
          </a:p>
          <a:p>
            <a:pPr marL="355600" indent="-342900">
              <a:lnSpc>
                <a:spcPct val="90000"/>
              </a:lnSpc>
              <a:spcBef>
                <a:spcPts val="135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hlinkClick r:id="rId5"/>
              </a:rPr>
              <a:t>10 Reasons to Contribute</a:t>
            </a:r>
            <a:endParaRPr lang="en-US" dirty="0">
              <a:solidFill>
                <a:schemeClr val="bg2"/>
              </a:solidFill>
            </a:endParaRPr>
          </a:p>
          <a:p>
            <a:pPr marL="355600" indent="-342900">
              <a:lnSpc>
                <a:spcPct val="90000"/>
              </a:lnSpc>
              <a:spcBef>
                <a:spcPts val="135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hlinkClick r:id="rId6"/>
              </a:rPr>
              <a:t>Why MetLife?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1934488"/>
            <a:ext cx="3429000" cy="822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rial" charset="0"/>
                <a:cs typeface="Arial" charset="0"/>
              </a:rPr>
              <a:t>Retirement Plan Education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343400" y="1934488"/>
            <a:ext cx="3429000" cy="8229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a typeface="Arial" charset="0"/>
                <a:cs typeface="Arial" charset="0"/>
              </a:rPr>
              <a:t>EnrollNow Education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29600" y="1934488"/>
            <a:ext cx="3429000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sz="2000" b="1" dirty="0">
                <a:solidFill>
                  <a:schemeClr val="bg1"/>
                </a:solidFill>
                <a:ea typeface="Arial" charset="0"/>
                <a:cs typeface="Arial" charset="0"/>
              </a:rPr>
            </a:br>
            <a:r>
              <a:rPr lang="en-US" sz="2000" b="1" dirty="0">
                <a:solidFill>
                  <a:schemeClr val="bg1"/>
                </a:solidFill>
                <a:ea typeface="Arial" charset="0"/>
                <a:cs typeface="Arial" charset="0"/>
              </a:rPr>
              <a:t>EnrollNow</a:t>
            </a:r>
          </a:p>
          <a:p>
            <a:pPr algn="ctr"/>
            <a:endParaRPr lang="en-US" sz="2000" b="1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43400" y="2949090"/>
            <a:ext cx="3429000" cy="164929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12700">
              <a:lnSpc>
                <a:spcPct val="90000"/>
              </a:lnSpc>
              <a:spcBef>
                <a:spcPts val="1350"/>
              </a:spcBef>
              <a:buClr>
                <a:schemeClr val="bg2"/>
              </a:buClr>
            </a:pPr>
            <a:r>
              <a:rPr lang="en-US" dirty="0">
                <a:solidFill>
                  <a:schemeClr val="bg2"/>
                </a:solidFill>
              </a:rPr>
              <a:t>Show your employees how easy it is to enroll online:</a:t>
            </a:r>
          </a:p>
          <a:p>
            <a:pPr marL="355600" indent="-342900">
              <a:lnSpc>
                <a:spcPct val="90000"/>
              </a:lnSpc>
              <a:spcBef>
                <a:spcPts val="135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hlinkClick r:id="rId7"/>
              </a:rPr>
              <a:t>Email</a:t>
            </a:r>
            <a:endParaRPr lang="en-US" dirty="0">
              <a:solidFill>
                <a:schemeClr val="bg2"/>
              </a:solidFill>
            </a:endParaRPr>
          </a:p>
          <a:p>
            <a:pPr marL="355600" indent="-342900">
              <a:lnSpc>
                <a:spcPct val="90000"/>
              </a:lnSpc>
              <a:spcBef>
                <a:spcPts val="135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hlinkClick r:id="rId8"/>
              </a:rPr>
              <a:t>Video</a:t>
            </a:r>
            <a:endParaRPr lang="en-US" dirty="0">
              <a:solidFill>
                <a:schemeClr val="bg2"/>
              </a:solidFill>
            </a:endParaRPr>
          </a:p>
          <a:p>
            <a:pPr marL="355600" indent="-342900">
              <a:lnSpc>
                <a:spcPct val="90000"/>
              </a:lnSpc>
              <a:spcBef>
                <a:spcPts val="135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hlinkClick r:id="rId9"/>
              </a:rPr>
              <a:t>Flyer</a:t>
            </a:r>
            <a:endParaRPr lang="en-US" dirty="0">
              <a:solidFill>
                <a:schemeClr val="bg2"/>
              </a:solidFill>
            </a:endParaRPr>
          </a:p>
          <a:p>
            <a:pPr marL="355600" indent="-342900">
              <a:lnSpc>
                <a:spcPct val="90000"/>
              </a:lnSpc>
              <a:spcBef>
                <a:spcPts val="135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hlinkClick r:id="rId10"/>
              </a:rPr>
              <a:t>Poster</a:t>
            </a:r>
            <a:endParaRPr lang="en-US" dirty="0">
              <a:solidFill>
                <a:schemeClr val="bg2"/>
              </a:solidFill>
            </a:endParaRPr>
          </a:p>
          <a:p>
            <a:pPr marL="355600" indent="-342900">
              <a:lnSpc>
                <a:spcPct val="90000"/>
              </a:lnSpc>
              <a:spcBef>
                <a:spcPts val="135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hlinkClick r:id="rId11"/>
              </a:rPr>
              <a:t>Brochure</a:t>
            </a:r>
            <a:br>
              <a:rPr lang="en-US" dirty="0">
                <a:solidFill>
                  <a:schemeClr val="bg2"/>
                </a:solidFill>
              </a:rPr>
            </a:b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229600" y="2949090"/>
            <a:ext cx="3429000" cy="164929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12700">
              <a:lnSpc>
                <a:spcPct val="90000"/>
              </a:lnSpc>
              <a:spcBef>
                <a:spcPts val="1350"/>
              </a:spcBef>
              <a:buClr>
                <a:schemeClr val="bg2"/>
              </a:buClr>
            </a:pPr>
            <a:r>
              <a:rPr lang="en-US" dirty="0">
                <a:solidFill>
                  <a:schemeClr val="bg2"/>
                </a:solidFill>
              </a:rPr>
              <a:t>Your employees can enroll online today:</a:t>
            </a:r>
          </a:p>
          <a:p>
            <a:pPr marL="355600" indent="-342900">
              <a:lnSpc>
                <a:spcPct val="90000"/>
              </a:lnSpc>
              <a:spcBef>
                <a:spcPts val="135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hlinkClick r:id="rId12"/>
              </a:rPr>
              <a:t>EnrollNow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D94CEB-4D23-4AAF-955B-B34DE62AE1DE}"/>
              </a:ext>
            </a:extLst>
          </p:cNvPr>
          <p:cNvSpPr/>
          <p:nvPr/>
        </p:nvSpPr>
        <p:spPr>
          <a:xfrm>
            <a:off x="233650" y="1007075"/>
            <a:ext cx="116484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Access tools and resources to help you inspire your eligible employees to enroll online:</a:t>
            </a:r>
          </a:p>
          <a:p>
            <a:pPr algn="ctr"/>
            <a:r>
              <a:rPr lang="en-US" sz="2000" b="1" dirty="0">
                <a:solidFill>
                  <a:srgbClr val="00B0F0"/>
                </a:solidFill>
              </a:rPr>
              <a:t>metlife.com/planresources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74E1608B-9621-4203-A9EE-1622E4FB9D9A}"/>
              </a:ext>
            </a:extLst>
          </p:cNvPr>
          <p:cNvSpPr txBox="1">
            <a:spLocks/>
          </p:cNvSpPr>
          <p:nvPr/>
        </p:nvSpPr>
        <p:spPr>
          <a:xfrm>
            <a:off x="9143999" y="6485134"/>
            <a:ext cx="2376301" cy="207379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416886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4" b="5014"/>
          <a:stretch>
            <a:fillRect/>
          </a:stretch>
        </p:blipFill>
        <p:spPr/>
      </p:pic>
      <p:sp>
        <p:nvSpPr>
          <p:cNvPr id="10" name="Rectangle 9"/>
          <p:cNvSpPr/>
          <p:nvPr/>
        </p:nvSpPr>
        <p:spPr>
          <a:xfrm>
            <a:off x="0" y="0"/>
            <a:ext cx="8268237" cy="6858000"/>
          </a:xfrm>
          <a:prstGeom prst="rect">
            <a:avLst/>
          </a:prstGeom>
          <a:gradFill>
            <a:gsLst>
              <a:gs pos="0">
                <a:schemeClr val="tx1">
                  <a:alpha val="5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44F538F-BAD2-7E48-BEC0-5B17896856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8" b="-5722"/>
          <a:stretch/>
        </p:blipFill>
        <p:spPr>
          <a:xfrm>
            <a:off x="273965" y="6215044"/>
            <a:ext cx="1676755" cy="69375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CAF858B-0F60-45BF-8476-19517D57B29D}"/>
              </a:ext>
            </a:extLst>
          </p:cNvPr>
          <p:cNvGrpSpPr/>
          <p:nvPr/>
        </p:nvGrpSpPr>
        <p:grpSpPr>
          <a:xfrm>
            <a:off x="455613" y="2296513"/>
            <a:ext cx="5562599" cy="3471727"/>
            <a:chOff x="343359" y="2076450"/>
            <a:chExt cx="3998514" cy="2495551"/>
          </a:xfrm>
        </p:grpSpPr>
        <p:sp>
          <p:nvSpPr>
            <p:cNvPr id="17" name="Title 3">
              <a:extLst>
                <a:ext uri="{FF2B5EF4-FFF2-40B4-BE49-F238E27FC236}">
                  <a16:creationId xmlns:a16="http://schemas.microsoft.com/office/drawing/2014/main" id="{CB664553-C5AD-4E50-8C2D-62F181FBBF83}"/>
                </a:ext>
              </a:extLst>
            </p:cNvPr>
            <p:cNvSpPr txBox="1">
              <a:spLocks/>
            </p:cNvSpPr>
            <p:nvPr/>
          </p:nvSpPr>
          <p:spPr>
            <a:xfrm>
              <a:off x="343359" y="2076450"/>
              <a:ext cx="3998514" cy="409869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</p:spPr>
          <p:txBody>
            <a:bodyPr vert="horz" lIns="0" tIns="0" rIns="0" bIns="0" rtlCol="0" anchor="ctr">
              <a:noAutofit/>
            </a:bodyPr>
            <a:lstStyle>
              <a:lvl1pPr algn="l" defTabSz="128283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500" kern="1200" spc="-64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 algn="ctr" defTabSz="567701">
                <a:lnSpc>
                  <a:spcPct val="90000"/>
                </a:lnSpc>
              </a:pPr>
              <a:r>
                <a:rPr lang="en-US" sz="2000" b="1" spc="0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Be Sure to Bookmark these websites!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F0E8042-0350-4213-AED9-D3ED4E8AADA7}"/>
                </a:ext>
              </a:extLst>
            </p:cNvPr>
            <p:cNvSpPr/>
            <p:nvPr/>
          </p:nvSpPr>
          <p:spPr>
            <a:xfrm>
              <a:off x="1712714" y="2527575"/>
              <a:ext cx="2629159" cy="634834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 w="5715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000" dirty="0">
                  <a:solidFill>
                    <a:schemeClr val="bg2"/>
                  </a:solidFill>
                </a:rPr>
                <a:t>metlife.com/planresources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A5966A2-40E9-404D-BF20-F844CE56B0F3}"/>
                </a:ext>
              </a:extLst>
            </p:cNvPr>
            <p:cNvSpPr/>
            <p:nvPr/>
          </p:nvSpPr>
          <p:spPr>
            <a:xfrm>
              <a:off x="343360" y="2527574"/>
              <a:ext cx="1270115" cy="63483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5715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7128" tIns="57135" rIns="57128" bIns="5713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67701">
                <a:lnSpc>
                  <a:spcPct val="90000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+mj-lt"/>
                  <a:ea typeface="Georgia Bold" charset="0"/>
                  <a:cs typeface="Georgia Bold" charset="0"/>
                </a:rPr>
                <a:t>Plan Resources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DA8244B-3FA1-40CB-BE88-DE97D3E463CB}"/>
                </a:ext>
              </a:extLst>
            </p:cNvPr>
            <p:cNvSpPr/>
            <p:nvPr/>
          </p:nvSpPr>
          <p:spPr>
            <a:xfrm>
              <a:off x="343360" y="3222979"/>
              <a:ext cx="1270115" cy="63483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5715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7128" tIns="57135" rIns="57128" bIns="5713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67701">
                <a:lnSpc>
                  <a:spcPct val="90000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+mj-lt"/>
                </a:rPr>
                <a:t>EnrollNow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3CDB9F3-E005-46FF-BBDD-CDC62844F1AD}"/>
                </a:ext>
              </a:extLst>
            </p:cNvPr>
            <p:cNvSpPr/>
            <p:nvPr/>
          </p:nvSpPr>
          <p:spPr>
            <a:xfrm>
              <a:off x="343360" y="3937167"/>
              <a:ext cx="1270115" cy="63483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5715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7128" tIns="57135" rIns="57128" bIns="5713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67701">
                <a:lnSpc>
                  <a:spcPct val="90000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+mj-lt"/>
                </a:rPr>
                <a:t>Retire Ready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D2014B3-DB2B-4168-B087-C2BDD7099D1D}"/>
                </a:ext>
              </a:extLst>
            </p:cNvPr>
            <p:cNvSpPr/>
            <p:nvPr/>
          </p:nvSpPr>
          <p:spPr>
            <a:xfrm>
              <a:off x="1712714" y="3222979"/>
              <a:ext cx="2629159" cy="634834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 w="5715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000" dirty="0">
                  <a:solidFill>
                    <a:schemeClr val="bg2"/>
                  </a:solidFill>
                </a:rPr>
                <a:t>metlife.com/enrollnow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F286CD-A33B-4F33-9329-FA5BC394F1A5}"/>
                </a:ext>
              </a:extLst>
            </p:cNvPr>
            <p:cNvSpPr/>
            <p:nvPr/>
          </p:nvSpPr>
          <p:spPr>
            <a:xfrm>
              <a:off x="1712714" y="3937167"/>
              <a:ext cx="2629159" cy="634834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 w="5715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000" dirty="0">
                  <a:solidFill>
                    <a:schemeClr val="bg2"/>
                  </a:solidFill>
                </a:rPr>
                <a:t>metlife.com/retireready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828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55"/>
            <a:ext cx="12188825" cy="62178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5615" y="1371600"/>
            <a:ext cx="3474267" cy="3017127"/>
          </a:xfrm>
          <a:prstGeom prst="rect">
            <a:avLst/>
          </a:prstGeom>
          <a:solidFill>
            <a:schemeClr val="accent2">
              <a:alpha val="90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013" dirty="0"/>
          </a:p>
        </p:txBody>
      </p:sp>
      <p:sp>
        <p:nvSpPr>
          <p:cNvPr id="4" name="TextBox 3"/>
          <p:cNvSpPr txBox="1"/>
          <p:nvPr/>
        </p:nvSpPr>
        <p:spPr>
          <a:xfrm>
            <a:off x="455613" y="1485901"/>
            <a:ext cx="3474267" cy="1168248"/>
          </a:xfrm>
          <a:prstGeom prst="rect">
            <a:avLst/>
          </a:prstGeom>
          <a:noFill/>
        </p:spPr>
        <p:txBody>
          <a:bodyPr wrap="square" lIns="137160" tIns="137160" rIns="137160" bIns="137160" rtlCol="0" anchor="t">
            <a:noAutofit/>
          </a:bodyPr>
          <a:lstStyle/>
          <a:p>
            <a:r>
              <a:rPr lang="en-US" sz="5400" b="1" dirty="0">
                <a:solidFill>
                  <a:srgbClr val="FFFFFF"/>
                </a:solidFill>
                <a:latin typeface="+mj-lt"/>
                <a:ea typeface="Georgia Bold" charset="0"/>
                <a:cs typeface="Georgia Bold" charset="0"/>
              </a:rPr>
              <a:t>Step 3</a:t>
            </a:r>
            <a:endParaRPr lang="en-US" sz="4400" b="1" dirty="0">
              <a:solidFill>
                <a:srgbClr val="FFFFFF"/>
              </a:solidFill>
              <a:latin typeface="+mj-lt"/>
              <a:ea typeface="Georgia Bold" charset="0"/>
              <a:cs typeface="Georgia 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618" y="2371726"/>
            <a:ext cx="3474266" cy="1447611"/>
          </a:xfrm>
          <a:prstGeom prst="rect">
            <a:avLst/>
          </a:prstGeom>
          <a:noFill/>
        </p:spPr>
        <p:txBody>
          <a:bodyPr wrap="square" lIns="137160" tIns="137160" rIns="137160" bIns="13716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en-US" sz="2000" dirty="0">
                <a:solidFill>
                  <a:srgbClr val="FFFFFF"/>
                </a:solidFill>
              </a:rPr>
              <a:t>Collect completed Salary Deferral Forms from employees who enrolled online and initiate payroll process.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0DE27634-48E8-43E9-83D1-0DDDDFAF9410}"/>
              </a:ext>
            </a:extLst>
          </p:cNvPr>
          <p:cNvSpPr txBox="1">
            <a:spLocks/>
          </p:cNvSpPr>
          <p:nvPr/>
        </p:nvSpPr>
        <p:spPr>
          <a:xfrm>
            <a:off x="9143999" y="6485134"/>
            <a:ext cx="2376301" cy="207379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90930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55"/>
            <a:ext cx="12188825" cy="62178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5615" y="1371600"/>
            <a:ext cx="3474267" cy="3017127"/>
          </a:xfrm>
          <a:prstGeom prst="rect">
            <a:avLst/>
          </a:prstGeom>
          <a:solidFill>
            <a:schemeClr val="accent2">
              <a:alpha val="90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013" dirty="0"/>
          </a:p>
        </p:txBody>
      </p:sp>
      <p:sp>
        <p:nvSpPr>
          <p:cNvPr id="4" name="TextBox 3"/>
          <p:cNvSpPr txBox="1"/>
          <p:nvPr/>
        </p:nvSpPr>
        <p:spPr>
          <a:xfrm>
            <a:off x="455613" y="1485901"/>
            <a:ext cx="3474267" cy="1168248"/>
          </a:xfrm>
          <a:prstGeom prst="rect">
            <a:avLst/>
          </a:prstGeom>
          <a:noFill/>
        </p:spPr>
        <p:txBody>
          <a:bodyPr wrap="square" lIns="137160" tIns="137160" rIns="137160" bIns="137160" rtlCol="0" anchor="t">
            <a:noAutofit/>
          </a:bodyPr>
          <a:lstStyle/>
          <a:p>
            <a:r>
              <a:rPr lang="en-US" sz="5400" b="1" dirty="0">
                <a:solidFill>
                  <a:srgbClr val="FFFFFF"/>
                </a:solidFill>
                <a:latin typeface="+mj-lt"/>
                <a:ea typeface="Georgia Bold" charset="0"/>
                <a:cs typeface="Georgia Bold" charset="0"/>
              </a:rPr>
              <a:t>Step 4</a:t>
            </a:r>
            <a:endParaRPr lang="en-US" sz="4400" b="1" dirty="0">
              <a:solidFill>
                <a:srgbClr val="FFFFFF"/>
              </a:solidFill>
              <a:latin typeface="+mj-lt"/>
              <a:ea typeface="Georgia Bold" charset="0"/>
              <a:cs typeface="Georgia 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618" y="2371726"/>
            <a:ext cx="3474266" cy="1447611"/>
          </a:xfrm>
          <a:prstGeom prst="rect">
            <a:avLst/>
          </a:prstGeom>
          <a:noFill/>
        </p:spPr>
        <p:txBody>
          <a:bodyPr wrap="square" lIns="137160" tIns="137160" rIns="137160" bIns="13716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en-US" sz="2000" dirty="0">
                <a:solidFill>
                  <a:srgbClr val="FFFFFF"/>
                </a:solidFill>
              </a:rPr>
              <a:t>Be available for questions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66996B2F-CFD0-48AE-95D9-8FDCB8DB8D95}"/>
              </a:ext>
            </a:extLst>
          </p:cNvPr>
          <p:cNvSpPr txBox="1">
            <a:spLocks/>
          </p:cNvSpPr>
          <p:nvPr/>
        </p:nvSpPr>
        <p:spPr>
          <a:xfrm>
            <a:off x="9143999" y="6485134"/>
            <a:ext cx="2376301" cy="207379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94912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Default Theme">
  <a:themeElements>
    <a:clrScheme name="Met Life Main">
      <a:dk1>
        <a:srgbClr val="000000"/>
      </a:dk1>
      <a:lt1>
        <a:srgbClr val="FFFFFF"/>
      </a:lt1>
      <a:dk2>
        <a:srgbClr val="00A3AD"/>
      </a:dk2>
      <a:lt2>
        <a:srgbClr val="75787B"/>
      </a:lt2>
      <a:accent1>
        <a:srgbClr val="0061A0"/>
      </a:accent1>
      <a:accent2>
        <a:srgbClr val="0090DA"/>
      </a:accent2>
      <a:accent3>
        <a:srgbClr val="A3CE4E"/>
      </a:accent3>
      <a:accent4>
        <a:srgbClr val="FFC600"/>
      </a:accent4>
      <a:accent5>
        <a:srgbClr val="6024A9"/>
      </a:accent5>
      <a:accent6>
        <a:srgbClr val="DB0A5B"/>
      </a:accent6>
      <a:hlink>
        <a:srgbClr val="0000FF"/>
      </a:hlink>
      <a:folHlink>
        <a:srgbClr val="CDCBCB"/>
      </a:folHlink>
    </a:clrScheme>
    <a:fontScheme name="MetLife Generic">
      <a:majorFont>
        <a:latin typeface="Georgia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sz="2000" smtClean="0">
            <a:solidFill>
              <a:schemeClr val="bg1"/>
            </a:solidFill>
            <a:cs typeface="Open Sans Bold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2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defTabSz="456758" fontAlgn="base">
          <a:spcBef>
            <a:spcPts val="1200"/>
          </a:spcBef>
          <a:defRPr dirty="0" err="1" smtClean="0">
            <a:solidFill>
              <a:schemeClr val="bg2"/>
            </a:solidFill>
            <a:ea typeface="MetLife Circular Light" charset="0"/>
            <a:cs typeface="MetLife Circular Light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9019AA22-9014-1341-B0EC-4009FC213174}" vid="{70871677-4494-5545-9BD1-9A81449DC1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c3a60732cff4bd6a1032848edf6a57b xmlns="d18c1617-1ac8-4b22-9cef-b2ac240d88cb">
      <Terms xmlns="http://schemas.microsoft.com/office/infopath/2007/PartnerControls"/>
    </pc3a60732cff4bd6a1032848edf6a57b>
    <TaxKeywordTaxHTField xmlns="d18c1617-1ac8-4b22-9cef-b2ac240d88cb">
      <Terms xmlns="http://schemas.microsoft.com/office/infopath/2007/PartnerControls"/>
    </TaxKeywordTaxHTField>
    <aa413b61045448e6bc230aa29a84eb0b xmlns="d18c1617-1ac8-4b22-9cef-b2ac240d88cb">
      <Terms xmlns="http://schemas.microsoft.com/office/infopath/2007/PartnerControls"/>
    </aa413b61045448e6bc230aa29a84eb0b>
    <hae69c9a3b974f6ea09ed5059cd93782 xmlns="d18c1617-1ac8-4b22-9cef-b2ac240d88cb">
      <Terms xmlns="http://schemas.microsoft.com/office/infopath/2007/PartnerControls"/>
    </hae69c9a3b974f6ea09ed5059cd93782>
    <o2a67a7f239d463099c84f831d9f71a7 xmlns="d18c1617-1ac8-4b22-9cef-b2ac240d88cb">
      <Terms xmlns="http://schemas.microsoft.com/office/infopath/2007/PartnerControls"/>
    </o2a67a7f239d463099c84f831d9f71a7>
    <TaxCatchAll xmlns="d18c1617-1ac8-4b22-9cef-b2ac240d88cb" xsi:nil="true"/>
    <lcf76f155ced4ddcb4097134ff3c332f xmlns="f4708e47-97b8-4527-8c8b-e1689201bc3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f5af0f96-557c-40e5-b74f-4de88d247c44" ContentTypeId="0x010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E64083E51283479E5915FDDA45EEDE" ma:contentTypeVersion="13" ma:contentTypeDescription="Create a new document." ma:contentTypeScope="" ma:versionID="e8064b5e9b081fcb7cd4a18de1977ba6">
  <xsd:schema xmlns:xsd="http://www.w3.org/2001/XMLSchema" xmlns:xs="http://www.w3.org/2001/XMLSchema" xmlns:p="http://schemas.microsoft.com/office/2006/metadata/properties" xmlns:ns2="d18c1617-1ac8-4b22-9cef-b2ac240d88cb" xmlns:ns3="f4708e47-97b8-4527-8c8b-e1689201bc32" xmlns:ns4="ab2ddffd-a6eb-4a26-988a-2b72c84cea40" targetNamespace="http://schemas.microsoft.com/office/2006/metadata/properties" ma:root="true" ma:fieldsID="eef48c15ec8f48204fa8e61f38395a25" ns2:_="" ns3:_="" ns4:_="">
    <xsd:import namespace="d18c1617-1ac8-4b22-9cef-b2ac240d88cb"/>
    <xsd:import namespace="f4708e47-97b8-4527-8c8b-e1689201bc32"/>
    <xsd:import namespace="ab2ddffd-a6eb-4a26-988a-2b72c84cea40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2:hae69c9a3b974f6ea09ed5059cd93782" minOccurs="0"/>
                <xsd:element ref="ns2:aa413b61045448e6bc230aa29a84eb0b" minOccurs="0"/>
                <xsd:element ref="ns2:o2a67a7f239d463099c84f831d9f71a7" minOccurs="0"/>
                <xsd:element ref="ns2:pc3a60732cff4bd6a1032848edf6a57b" minOccurs="0"/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4:SharedWithUsers" minOccurs="0"/>
                <xsd:element ref="ns4:SharedWithDetails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8c1617-1ac8-4b22-9cef-b2ac240d88cb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Enterprise Keywords" ma:fieldId="{23f27201-bee3-471e-b2e7-b64fd8b7ca38}" ma:taxonomyMulti="true" ma:sspId="f5af0f96-557c-40e5-b74f-4de88d247c44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2a345b4e-23b7-4b62-b98b-5179f97c0219}" ma:internalName="TaxCatchAll" ma:showField="CatchAllData" ma:web="ab2ddffd-a6eb-4a26-988a-2b72c84cea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2a345b4e-23b7-4b62-b98b-5179f97c0219}" ma:internalName="TaxCatchAllLabel" ma:readOnly="true" ma:showField="CatchAllDataLabel" ma:web="ab2ddffd-a6eb-4a26-988a-2b72c84cea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ae69c9a3b974f6ea09ed5059cd93782" ma:index="12" nillable="true" ma:taxonomy="true" ma:internalName="hae69c9a3b974f6ea09ed5059cd93782" ma:taxonomyFieldName="ML_Geography" ma:displayName="Geography" ma:fieldId="{1ae69c9a-3b97-4f6e-a09e-d5059cd93782}" ma:taxonomyMulti="true" ma:sspId="f5af0f96-557c-40e5-b74f-4de88d247c44" ma:termSetId="f4bc552d-80e9-412b-b8d4-dc34d9eb86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a413b61045448e6bc230aa29a84eb0b" ma:index="14" nillable="true" ma:taxonomy="true" ma:internalName="aa413b61045448e6bc230aa29a84eb0b" ma:taxonomyFieldName="ML_LineOfBusiness" ma:displayName="Line of Business" ma:fieldId="{aa413b61-0454-48e6-bc23-0aa29a84eb0b}" ma:taxonomyMulti="true" ma:sspId="f5af0f96-557c-40e5-b74f-4de88d247c44" ma:termSetId="46c83da5-9adb-4a6d-91e4-77f5077fc76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2a67a7f239d463099c84f831d9f71a7" ma:index="16" nillable="true" ma:taxonomy="true" ma:internalName="o2a67a7f239d463099c84f831d9f71a7" ma:taxonomyFieldName="ML_OfficeLocation" ma:displayName="Office Location" ma:fieldId="{82a67a7f-239d-4630-99c8-4f831d9f71a7}" ma:taxonomyMulti="true" ma:sspId="f5af0f96-557c-40e5-b74f-4de88d247c44" ma:termSetId="441ea418-53ba-4ba6-ade2-cf7ca33080f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c3a60732cff4bd6a1032848edf6a57b" ma:index="18" nillable="true" ma:taxonomy="true" ma:internalName="pc3a60732cff4bd6a1032848edf6a57b" ma:taxonomyFieldName="ML_Roles" ma:displayName="Roles" ma:fieldId="{9c3a6073-2cff-4bd6-a103-2848edf6a57b}" ma:taxonomyMulti="true" ma:sspId="f5af0f96-557c-40e5-b74f-4de88d247c44" ma:termSetId="79b653d6-6741-48c0-b5a8-f7c31de24a4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08e47-97b8-4527-8c8b-e1689201bc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24" nillable="true" ma:displayName="Tags" ma:internalName="MediaServiceAutoTags" ma:readOnly="true">
      <xsd:simpleType>
        <xsd:restriction base="dms:Text"/>
      </xsd:simpleType>
    </xsd:element>
    <xsd:element name="MediaServiceDateTaken" ma:index="2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32" nillable="true" ma:taxonomy="true" ma:internalName="lcf76f155ced4ddcb4097134ff3c332f" ma:taxonomyFieldName="MediaServiceImageTags" ma:displayName="Image Tags" ma:readOnly="false" ma:fieldId="{5cf76f15-5ced-4ddc-b409-7134ff3c332f}" ma:taxonomyMulti="true" ma:sspId="f5af0f96-557c-40e5-b74f-4de88d247c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ddffd-a6eb-4a26-988a-2b72c84cea40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5450CE-1824-429C-A1B9-D4AA5F4611BE}">
  <ds:schemaRefs>
    <ds:schemaRef ds:uri="d18c1617-1ac8-4b22-9cef-b2ac240d88cb"/>
    <ds:schemaRef ds:uri="f4708e47-97b8-4527-8c8b-e1689201bc32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45877DE-0231-4287-BEE8-8DA2592D68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4C8BD9-2574-4C63-AF27-25D7B237A4A2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A96663BB-94EF-466C-A965-E300839D4E99}">
  <ds:schemaRefs>
    <ds:schemaRef ds:uri="ab2ddffd-a6eb-4a26-988a-2b72c84cea40"/>
    <ds:schemaRef ds:uri="d18c1617-1ac8-4b22-9cef-b2ac240d88cb"/>
    <ds:schemaRef ds:uri="f4708e47-97b8-4527-8c8b-e1689201bc3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1069</TotalTime>
  <Words>924</Words>
  <Application>Microsoft Office PowerPoint</Application>
  <PresentationFormat>Custom</PresentationFormat>
  <Paragraphs>121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Georgia</vt:lpstr>
      <vt:lpstr>Lucida Grande</vt:lpstr>
      <vt:lpstr>MetLife Circular</vt:lpstr>
      <vt:lpstr>MetLife Circular Light</vt:lpstr>
      <vt:lpstr>Open Sans Bold</vt:lpstr>
      <vt:lpstr>System Font Regular</vt:lpstr>
      <vt:lpstr>Default Theme</vt:lpstr>
      <vt:lpstr>5 Steps for a Successful Retirement Plan Enrollment</vt:lpstr>
      <vt:lpstr>Helping you make the process of enrolling employees as easy as possible for you and your employees.</vt:lpstr>
      <vt:lpstr>PowerPoint Presentation</vt:lpstr>
      <vt:lpstr>Communicate early and often</vt:lpstr>
      <vt:lpstr>PowerPoint Presentation</vt:lpstr>
      <vt:lpstr>Enrollment Tools and Resources</vt:lpstr>
      <vt:lpstr>PowerPoint Presentation</vt:lpstr>
      <vt:lpstr>PowerPoint Presentation</vt:lpstr>
      <vt:lpstr>PowerPoint Presentation</vt:lpstr>
      <vt:lpstr>PowerPoint Presentation</vt:lpstr>
      <vt:lpstr>Be the influence your employees need to retire ready. </vt:lpstr>
      <vt:lpstr>Follow these 5 Steps</vt:lpstr>
      <vt:lpstr>Questions?</vt:lpstr>
      <vt:lpstr>Thank you.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MetLife Widescreen Template</dc:title>
  <dc:creator>Zubkoff, David</dc:creator>
  <cp:lastModifiedBy>Mayo, Rhonda</cp:lastModifiedBy>
  <cp:revision>182</cp:revision>
  <cp:lastPrinted>2017-12-21T22:19:51Z</cp:lastPrinted>
  <dcterms:created xsi:type="dcterms:W3CDTF">2019-04-22T22:14:51Z</dcterms:created>
  <dcterms:modified xsi:type="dcterms:W3CDTF">2024-10-24T04:08:59Z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0x01010098E64083E51283479E5915FDDA45EEDE</vt:lpwstr>
  </property>
  <property fmtid="{D5CDD505-2E9C-101B-9397-08002B2CF9AE}" pid="3" name="ML_LineOfBusiness">
    <vt:lpwstr/>
  </property>
  <property fmtid="{D5CDD505-2E9C-101B-9397-08002B2CF9AE}" pid="4" name="TaxKeyword">
    <vt:lpwstr/>
  </property>
  <property fmtid="{D5CDD505-2E9C-101B-9397-08002B2CF9AE}" pid="5" name="ML_OfficeLocation">
    <vt:lpwstr/>
  </property>
  <property fmtid="{D5CDD505-2E9C-101B-9397-08002B2CF9AE}" pid="6" name="ML_Geography">
    <vt:lpwstr/>
  </property>
  <property fmtid="{D5CDD505-2E9C-101B-9397-08002B2CF9AE}" pid="7" name="ML_Roles">
    <vt:lpwstr/>
  </property>
  <property fmtid="{D5CDD505-2E9C-101B-9397-08002B2CF9AE}" pid="8" name="MediaServiceImageTags">
    <vt:lpwstr/>
  </property>
</Properties>
</file>