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4.jpg" ContentType="image/jpg"/>
  <Override PartName="/ppt/notesSlides/notesSlide14.xml" ContentType="application/vnd.openxmlformats-officedocument.presentationml.notesSlide+xml"/>
  <Override PartName="/ppt/media/image35.jpg" ContentType="image/jpg"/>
  <Override PartName="/ppt/notesSlides/notesSlide15.xml" ContentType="application/vnd.openxmlformats-officedocument.presentationml.notesSlide+xml"/>
  <Override PartName="/ppt/media/image36.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38.jpg" ContentType="image/jpg"/>
  <Override PartName="/ppt/notesSlides/notesSlide18.xml" ContentType="application/vnd.openxmlformats-officedocument.presentationml.notesSlide+xml"/>
  <Override PartName="/ppt/media/image39.jpg" ContentType="image/jpg"/>
  <Override PartName="/ppt/notesSlides/notesSlide19.xml" ContentType="application/vnd.openxmlformats-officedocument.presentationml.notesSlide+xml"/>
  <Override PartName="/ppt/media/image40.jpg" ContentType="image/jp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handoutMasterIdLst>
    <p:handoutMasterId r:id="rId29"/>
  </p:handoutMasterIdLst>
  <p:sldIdLst>
    <p:sldId id="716" r:id="rId6"/>
    <p:sldId id="580" r:id="rId7"/>
    <p:sldId id="582" r:id="rId8"/>
    <p:sldId id="590" r:id="rId9"/>
    <p:sldId id="572" r:id="rId10"/>
    <p:sldId id="612" r:id="rId11"/>
    <p:sldId id="595" r:id="rId12"/>
    <p:sldId id="730" r:id="rId13"/>
    <p:sldId id="577" r:id="rId14"/>
    <p:sldId id="634" r:id="rId15"/>
    <p:sldId id="635" r:id="rId16"/>
    <p:sldId id="632" r:id="rId17"/>
    <p:sldId id="624" r:id="rId18"/>
    <p:sldId id="626" r:id="rId19"/>
    <p:sldId id="627" r:id="rId20"/>
    <p:sldId id="628" r:id="rId21"/>
    <p:sldId id="629" r:id="rId22"/>
    <p:sldId id="630" r:id="rId23"/>
    <p:sldId id="631" r:id="rId24"/>
    <p:sldId id="623" r:id="rId25"/>
    <p:sldId id="665" r:id="rId26"/>
    <p:sldId id="703" r:id="rId27"/>
  </p:sldIdLst>
  <p:sldSz cx="12188825"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375FA5-BC5D-8469-4AD3-2DA69095A7C9}" name="Gould, Peter" initials="GP" userId="S::pgould@metlife.com::27f9db4b-21ba-469e-af28-d6664670f940" providerId="AD"/>
  <p188:author id="{397FDAC6-E0E3-4FB8-5D82-4CE8AA26C29F}" name="Mayo, Rhonda" initials="MR" userId="S::rmayo1@metlife.com::823addaa-5dfa-4230-8043-2d047673ea72" providerId="AD"/>
  <p188:author id="{EF95D5F8-2DA5-76E4-9D86-9CD617EE2396}" name="Sarkisyan, Anush" initials="AS" userId="S::adjaniants@metlife.com::f7552fe1-cf8c-454b-8918-09278dcca78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799"/>
    <a:srgbClr val="95C436"/>
    <a:srgbClr val="000000"/>
    <a:srgbClr val="EAEAEA"/>
    <a:srgbClr val="A7A7A7"/>
    <a:srgbClr val="EBEBEB"/>
    <a:srgbClr val="ECECEC"/>
    <a:srgbClr val="F2F2F2"/>
    <a:srgbClr val="E6E8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2" autoAdjust="0"/>
  </p:normalViewPr>
  <p:slideViewPr>
    <p:cSldViewPr snapToGrid="0">
      <p:cViewPr varScale="1">
        <p:scale>
          <a:sx n="105" d="100"/>
          <a:sy n="105" d="100"/>
        </p:scale>
        <p:origin x="798" y="30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kisyan, Anush" userId="f7552fe1-cf8c-454b-8918-09278dcca780" providerId="ADAL" clId="{83656A96-3995-460C-940B-33BB7A443655}"/>
    <pc:docChg chg="modSld">
      <pc:chgData name="Sarkisyan, Anush" userId="f7552fe1-cf8c-454b-8918-09278dcca780" providerId="ADAL" clId="{83656A96-3995-460C-940B-33BB7A443655}" dt="2024-11-19T21:14:06.497" v="2" actId="20577"/>
      <pc:docMkLst>
        <pc:docMk/>
      </pc:docMkLst>
      <pc:sldChg chg="modSp mod">
        <pc:chgData name="Sarkisyan, Anush" userId="f7552fe1-cf8c-454b-8918-09278dcca780" providerId="ADAL" clId="{83656A96-3995-460C-940B-33BB7A443655}" dt="2024-11-19T21:12:08.200" v="1" actId="20577"/>
        <pc:sldMkLst>
          <pc:docMk/>
          <pc:sldMk cId="3411442473" sldId="624"/>
        </pc:sldMkLst>
        <pc:spChg chg="mod">
          <ac:chgData name="Sarkisyan, Anush" userId="f7552fe1-cf8c-454b-8918-09278dcca780" providerId="ADAL" clId="{83656A96-3995-460C-940B-33BB7A443655}" dt="2024-11-19T21:12:08.200" v="1" actId="20577"/>
          <ac:spMkLst>
            <pc:docMk/>
            <pc:sldMk cId="3411442473" sldId="624"/>
            <ac:spMk id="40" creationId="{633D57B5-6A68-F415-0991-DEA6E0A8F065}"/>
          </ac:spMkLst>
        </pc:spChg>
      </pc:sldChg>
      <pc:sldChg chg="modSp mod">
        <pc:chgData name="Sarkisyan, Anush" userId="f7552fe1-cf8c-454b-8918-09278dcca780" providerId="ADAL" clId="{83656A96-3995-460C-940B-33BB7A443655}" dt="2024-11-19T21:14:06.497" v="2" actId="20577"/>
        <pc:sldMkLst>
          <pc:docMk/>
          <pc:sldMk cId="619859074" sldId="703"/>
        </pc:sldMkLst>
        <pc:spChg chg="mod">
          <ac:chgData name="Sarkisyan, Anush" userId="f7552fe1-cf8c-454b-8918-09278dcca780" providerId="ADAL" clId="{83656A96-3995-460C-940B-33BB7A443655}" dt="2024-11-19T21:14:06.497" v="2" actId="20577"/>
          <ac:spMkLst>
            <pc:docMk/>
            <pc:sldMk cId="619859074" sldId="703"/>
            <ac:spMk id="3" creationId="{7D14BA33-700E-AFD5-3273-5F01E19596E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091294483487398E-2"/>
          <c:y val="0.20397237299009899"/>
          <c:w val="0.68571467133473096"/>
          <c:h val="0.67033237154706604"/>
        </c:manualLayout>
      </c:layout>
      <c:barChart>
        <c:barDir val="col"/>
        <c:grouping val="clustered"/>
        <c:varyColors val="0"/>
        <c:ser>
          <c:idx val="0"/>
          <c:order val="0"/>
          <c:spPr>
            <a:noFill/>
            <a:ln>
              <a:noFill/>
            </a:ln>
            <a:effectLst/>
          </c:spPr>
          <c:invertIfNegative val="0"/>
          <c:val>
            <c:numRef>
              <c:f>Sheet1!$B$2:$B$5</c:f>
              <c:numCache>
                <c:formatCode>General</c:formatCode>
                <c:ptCount val="4"/>
                <c:pt idx="0">
                  <c:v>22000</c:v>
                </c:pt>
                <c:pt idx="2">
                  <c:v>66000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Contribution</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Mary</c:v>
                      </c:pt>
                      <c:pt idx="2">
                        <c:v>Bill</c:v>
                      </c:pt>
                    </c:strCache>
                  </c:strRef>
                </c15:cat>
              </c15:filteredCategoryTitle>
            </c:ext>
            <c:ext xmlns:c16="http://schemas.microsoft.com/office/drawing/2014/chart" uri="{C3380CC4-5D6E-409C-BE32-E72D297353CC}">
              <c16:uniqueId val="{00000000-9E0A-477C-BD6C-68D29C912134}"/>
            </c:ext>
          </c:extLst>
        </c:ser>
        <c:ser>
          <c:idx val="1"/>
          <c:order val="1"/>
          <c:spPr>
            <a:noFill/>
            <a:ln>
              <a:noFill/>
            </a:ln>
            <a:effectLst/>
          </c:spPr>
          <c:invertIfNegative val="0"/>
          <c:val>
            <c:numRef>
              <c:f>Sheet1!$C$2:$C$5</c:f>
              <c:numCache>
                <c:formatCode>General</c:formatCode>
                <c:ptCount val="4"/>
                <c:pt idx="0">
                  <c:v>160298</c:v>
                </c:pt>
                <c:pt idx="2">
                  <c:v>113780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Compounding</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Mary</c:v>
                      </c:pt>
                      <c:pt idx="2">
                        <c:v>Bill</c:v>
                      </c:pt>
                    </c:strCache>
                  </c:strRef>
                </c15:cat>
              </c15:filteredCategoryTitle>
            </c:ext>
            <c:ext xmlns:c16="http://schemas.microsoft.com/office/drawing/2014/chart" uri="{C3380CC4-5D6E-409C-BE32-E72D297353CC}">
              <c16:uniqueId val="{00000001-9E0A-477C-BD6C-68D29C912134}"/>
            </c:ext>
          </c:extLst>
        </c:ser>
        <c:ser>
          <c:idx val="2"/>
          <c:order val="2"/>
          <c:spPr>
            <a:noFill/>
            <a:ln>
              <a:noFill/>
            </a:ln>
            <a:effectLst/>
          </c:spPr>
          <c:invertIfNegative val="0"/>
          <c:val>
            <c:numRef>
              <c:f>Sheet1!$D$2:$D$5</c:f>
              <c:numCache>
                <c:formatCode>General</c:formatCode>
                <c:ptCount val="4"/>
                <c:pt idx="0">
                  <c:v>182298</c:v>
                </c:pt>
                <c:pt idx="2">
                  <c:v>179780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Account Balance</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Mary</c:v>
                      </c:pt>
                      <c:pt idx="2">
                        <c:v>Bill</c:v>
                      </c:pt>
                    </c:strCache>
                  </c:strRef>
                </c15:cat>
              </c15:filteredCategoryTitle>
            </c:ext>
            <c:ext xmlns:c16="http://schemas.microsoft.com/office/drawing/2014/chart" uri="{C3380CC4-5D6E-409C-BE32-E72D297353CC}">
              <c16:uniqueId val="{00000002-9E0A-477C-BD6C-68D29C912134}"/>
            </c:ext>
          </c:extLst>
        </c:ser>
        <c:dLbls>
          <c:showLegendKey val="0"/>
          <c:showVal val="0"/>
          <c:showCatName val="0"/>
          <c:showSerName val="0"/>
          <c:showPercent val="0"/>
          <c:showBubbleSize val="0"/>
        </c:dLbls>
        <c:gapWidth val="0"/>
        <c:overlap val="-10"/>
        <c:axId val="250678272"/>
        <c:axId val="250684160"/>
      </c:barChart>
      <c:catAx>
        <c:axId val="250678272"/>
        <c:scaling>
          <c:orientation val="minMax"/>
        </c:scaling>
        <c:delete val="0"/>
        <c:axPos val="b"/>
        <c:numFmt formatCode="General" sourceLinked="1"/>
        <c:majorTickMark val="none"/>
        <c:minorTickMark val="none"/>
        <c:tickLblPos val="nextTo"/>
        <c:spPr>
          <a:noFill/>
          <a:ln w="9525" cap="flat" cmpd="sng" algn="ctr">
            <a:solidFill>
              <a:srgbClr val="D9D9D6"/>
            </a:solidFill>
            <a:round/>
          </a:ln>
          <a:effectLst/>
        </c:spPr>
        <c:txPr>
          <a:bodyPr rot="-60000000" spcFirstLastPara="1" vertOverflow="ellipsis" vert="horz" wrap="square" anchor="t" anchorCtr="1"/>
          <a:lstStyle/>
          <a:p>
            <a:pPr>
              <a:defRPr sz="1197" b="1" i="0" u="none" strike="noStrike" kern="1200" baseline="0">
                <a:solidFill>
                  <a:schemeClr val="accent2"/>
                </a:solidFill>
                <a:latin typeface="+mn-lt"/>
                <a:ea typeface="+mn-ea"/>
                <a:cs typeface="+mn-cs"/>
              </a:defRPr>
            </a:pPr>
            <a:endParaRPr lang="en-US"/>
          </a:p>
        </c:txPr>
        <c:crossAx val="250684160"/>
        <c:crosses val="autoZero"/>
        <c:auto val="1"/>
        <c:lblAlgn val="ctr"/>
        <c:lblOffset val="100"/>
        <c:noMultiLvlLbl val="0"/>
      </c:catAx>
      <c:valAx>
        <c:axId val="250684160"/>
        <c:scaling>
          <c:orientation val="minMax"/>
        </c:scaling>
        <c:delete val="0"/>
        <c:axPos val="l"/>
        <c:majorGridlines>
          <c:spPr>
            <a:ln w="9525" cap="flat" cmpd="sng" algn="ctr">
              <a:solidFill>
                <a:schemeClr val="accent4"/>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crossAx val="2506782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0.85081</cdr:x>
      <cdr:y>0.82436</cdr:y>
    </cdr:from>
    <cdr:to>
      <cdr:x>0.95579</cdr:x>
      <cdr:y>0.87999</cdr:y>
    </cdr:to>
    <cdr:sp macro="" textlink="">
      <cdr:nvSpPr>
        <cdr:cNvPr id="5" name="TextBox 23">
          <a:extLst xmlns:a="http://schemas.openxmlformats.org/drawingml/2006/main">
            <a:ext uri="{FF2B5EF4-FFF2-40B4-BE49-F238E27FC236}">
              <a16:creationId xmlns:a16="http://schemas.microsoft.com/office/drawing/2014/main" id="{EAFF00BE-8EDD-4E2F-9B21-1FF7523F4084}"/>
            </a:ext>
          </a:extLst>
        </cdr:cNvPr>
        <cdr:cNvSpPr txBox="1"/>
      </cdr:nvSpPr>
      <cdr:spPr>
        <a:xfrm xmlns:a="http://schemas.openxmlformats.org/drawingml/2006/main">
          <a:off x="7015845" y="2052213"/>
          <a:ext cx="865622" cy="1384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chemeClr val="bg1">
                  <a:lumMod val="50000"/>
                </a:schemeClr>
              </a:solidFill>
            </a:rPr>
            <a:t>Account Balance</a:t>
          </a:r>
        </a:p>
      </cdr:txBody>
    </cdr:sp>
  </cdr:relSizeAnchor>
  <cdr:relSizeAnchor xmlns:cdr="http://schemas.openxmlformats.org/drawingml/2006/chartDrawing">
    <cdr:from>
      <cdr:x>0.85081</cdr:x>
      <cdr:y>0.72674</cdr:y>
    </cdr:from>
    <cdr:to>
      <cdr:x>0.9379</cdr:x>
      <cdr:y>0.78237</cdr:y>
    </cdr:to>
    <cdr:sp macro="" textlink="">
      <cdr:nvSpPr>
        <cdr:cNvPr id="6" name="TextBox 9">
          <a:extLst xmlns:a="http://schemas.openxmlformats.org/drawingml/2006/main">
            <a:ext uri="{FF2B5EF4-FFF2-40B4-BE49-F238E27FC236}">
              <a16:creationId xmlns:a16="http://schemas.microsoft.com/office/drawing/2014/main" id="{A90C9C3F-7A51-4F7B-B975-5935BC49285C}"/>
            </a:ext>
          </a:extLst>
        </cdr:cNvPr>
        <cdr:cNvSpPr txBox="1"/>
      </cdr:nvSpPr>
      <cdr:spPr>
        <a:xfrm xmlns:a="http://schemas.openxmlformats.org/drawingml/2006/main">
          <a:off x="7015845" y="1809185"/>
          <a:ext cx="718145" cy="1384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chemeClr val="bg1">
                  <a:lumMod val="50000"/>
                </a:schemeClr>
              </a:solidFill>
            </a:rPr>
            <a:t>Compounding</a:t>
          </a:r>
        </a:p>
      </cdr:txBody>
    </cdr:sp>
  </cdr:relSizeAnchor>
  <cdr:relSizeAnchor xmlns:cdr="http://schemas.openxmlformats.org/drawingml/2006/chartDrawing">
    <cdr:from>
      <cdr:x>0.85081</cdr:x>
      <cdr:y>0.64412</cdr:y>
    </cdr:from>
    <cdr:to>
      <cdr:x>0.93617</cdr:x>
      <cdr:y>0.69975</cdr:y>
    </cdr:to>
    <cdr:sp macro="" textlink="">
      <cdr:nvSpPr>
        <cdr:cNvPr id="7" name="TextBox 8">
          <a:extLst xmlns:a="http://schemas.openxmlformats.org/drawingml/2006/main">
            <a:ext uri="{FF2B5EF4-FFF2-40B4-BE49-F238E27FC236}">
              <a16:creationId xmlns:a16="http://schemas.microsoft.com/office/drawing/2014/main" id="{D1C96952-22C8-4163-807F-1F8FA2925336}"/>
            </a:ext>
          </a:extLst>
        </cdr:cNvPr>
        <cdr:cNvSpPr txBox="1"/>
      </cdr:nvSpPr>
      <cdr:spPr>
        <a:xfrm xmlns:a="http://schemas.openxmlformats.org/drawingml/2006/main">
          <a:off x="7015845" y="1603514"/>
          <a:ext cx="703856"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chemeClr val="bg1">
                  <a:lumMod val="50000"/>
                </a:schemeClr>
              </a:solidFill>
            </a:rPr>
            <a:t>Contribution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sz="1100">
              <a:latin typeface="Arial" charset="0"/>
              <a:cs typeface="Arial" charset="0"/>
            </a:endParaRPr>
          </a:p>
        </p:txBody>
      </p:sp>
      <p:sp>
        <p:nvSpPr>
          <p:cNvPr id="3" name="Date Placeholder 2"/>
          <p:cNvSpPr>
            <a:spLocks noGrp="1"/>
          </p:cNvSpPr>
          <p:nvPr>
            <p:ph type="dt" sz="quarter" idx="1"/>
          </p:nvPr>
        </p:nvSpPr>
        <p:spPr>
          <a:xfrm>
            <a:off x="5439014" y="0"/>
            <a:ext cx="4160520" cy="365760"/>
          </a:xfrm>
          <a:prstGeom prst="rect">
            <a:avLst/>
          </a:prstGeom>
        </p:spPr>
        <p:txBody>
          <a:bodyPr vert="horz" lIns="96661" tIns="48331" rIns="96661" bIns="48331" rtlCol="0"/>
          <a:lstStyle>
            <a:lvl1pPr algn="r">
              <a:defRPr sz="1300"/>
            </a:lvl1pPr>
          </a:lstStyle>
          <a:p>
            <a:fld id="{82541AEF-3112-6549-914A-E0D9B60F40EA}" type="datetimeFigureOut">
              <a:rPr lang="en-US" sz="1100">
                <a:latin typeface="Arial" charset="0"/>
                <a:cs typeface="Arial" charset="0"/>
              </a:rPr>
              <a:t>11/19/2024</a:t>
            </a:fld>
            <a:endParaRPr lang="en-US" sz="1100">
              <a:latin typeface="Arial" charset="0"/>
              <a:cs typeface="Arial" charset="0"/>
            </a:endParaRPr>
          </a:p>
        </p:txBody>
      </p:sp>
      <p:sp>
        <p:nvSpPr>
          <p:cNvPr id="4" name="Footer Placeholder 3"/>
          <p:cNvSpPr>
            <a:spLocks noGrp="1"/>
          </p:cNvSpPr>
          <p:nvPr>
            <p:ph type="ftr" sz="quarter" idx="2"/>
          </p:nvPr>
        </p:nvSpPr>
        <p:spPr>
          <a:xfrm>
            <a:off x="0" y="6947747"/>
            <a:ext cx="4160520" cy="365760"/>
          </a:xfrm>
          <a:prstGeom prst="rect">
            <a:avLst/>
          </a:prstGeom>
        </p:spPr>
        <p:txBody>
          <a:bodyPr vert="horz" lIns="96661" tIns="48331" rIns="96661" bIns="48331" rtlCol="0" anchor="b"/>
          <a:lstStyle>
            <a:lvl1pPr algn="l">
              <a:defRPr sz="1300"/>
            </a:lvl1pPr>
          </a:lstStyle>
          <a:p>
            <a:endParaRPr lang="en-US" sz="1100">
              <a:latin typeface="Arial" charset="0"/>
              <a:cs typeface="Arial" charset="0"/>
            </a:endParaRPr>
          </a:p>
        </p:txBody>
      </p:sp>
      <p:sp>
        <p:nvSpPr>
          <p:cNvPr id="5" name="Slide Number Placeholder 4"/>
          <p:cNvSpPr>
            <a:spLocks noGrp="1"/>
          </p:cNvSpPr>
          <p:nvPr>
            <p:ph type="sldNum" sz="quarter" idx="3"/>
          </p:nvPr>
        </p:nvSpPr>
        <p:spPr>
          <a:xfrm>
            <a:off x="5439014" y="6947747"/>
            <a:ext cx="4160520" cy="365760"/>
          </a:xfrm>
          <a:prstGeom prst="rect">
            <a:avLst/>
          </a:prstGeom>
        </p:spPr>
        <p:txBody>
          <a:bodyPr vert="horz" lIns="96661" tIns="48331" rIns="96661" bIns="48331" rtlCol="0" anchor="b"/>
          <a:lstStyle>
            <a:lvl1pPr algn="r">
              <a:defRPr sz="1300"/>
            </a:lvl1pPr>
          </a:lstStyle>
          <a:p>
            <a:fld id="{BF293638-C25A-9844-8D5B-B0309EC5F961}" type="slidenum">
              <a:rPr lang="en-US" sz="1100">
                <a:latin typeface="Arial" charset="0"/>
                <a:cs typeface="Arial" charset="0"/>
              </a:rPr>
              <a:t>‹#›</a:t>
            </a:fld>
            <a:endParaRPr lang="en-US" sz="1100">
              <a:latin typeface="Arial" charset="0"/>
              <a:cs typeface="Arial"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100" b="0" i="0">
                <a:latin typeface="Arial" charset="0"/>
                <a:cs typeface="Arial" charset="0"/>
              </a:defRPr>
            </a:lvl1pPr>
          </a:lstStyle>
          <a:p>
            <a:endParaRPr lang="en-US"/>
          </a:p>
        </p:txBody>
      </p:sp>
      <p:sp>
        <p:nvSpPr>
          <p:cNvPr id="3" name="Date Placeholder 2"/>
          <p:cNvSpPr>
            <a:spLocks noGrp="1"/>
          </p:cNvSpPr>
          <p:nvPr>
            <p:ph type="dt" idx="1"/>
          </p:nvPr>
        </p:nvSpPr>
        <p:spPr>
          <a:xfrm>
            <a:off x="5439014" y="0"/>
            <a:ext cx="4160520" cy="365760"/>
          </a:xfrm>
          <a:prstGeom prst="rect">
            <a:avLst/>
          </a:prstGeom>
        </p:spPr>
        <p:txBody>
          <a:bodyPr vert="horz" lIns="96661" tIns="48331" rIns="96661" bIns="48331" rtlCol="0"/>
          <a:lstStyle>
            <a:lvl1pPr algn="r">
              <a:defRPr sz="1100" b="0" i="0">
                <a:latin typeface="Arial" charset="0"/>
                <a:cs typeface="Arial" charset="0"/>
              </a:defRPr>
            </a:lvl1pPr>
          </a:lstStyle>
          <a:p>
            <a:fld id="{EC2C7003-A6A9-A249-88AD-8CFDA7DED64B}" type="datetimeFigureOut">
              <a:rPr lang="en-US" smtClean="0"/>
              <a:pPr/>
              <a:t>11/19/2024</a:t>
            </a:fld>
            <a:endParaRPr lang="en-US"/>
          </a:p>
        </p:txBody>
      </p:sp>
      <p:sp>
        <p:nvSpPr>
          <p:cNvPr id="4" name="Slide Image Placeholder 3"/>
          <p:cNvSpPr>
            <a:spLocks noGrp="1" noRot="1" noChangeAspect="1"/>
          </p:cNvSpPr>
          <p:nvPr>
            <p:ph type="sldImg" idx="2"/>
          </p:nvPr>
        </p:nvSpPr>
        <p:spPr>
          <a:xfrm>
            <a:off x="2363788" y="549275"/>
            <a:ext cx="4873625"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7"/>
            <a:ext cx="4160520" cy="365760"/>
          </a:xfrm>
          <a:prstGeom prst="rect">
            <a:avLst/>
          </a:prstGeom>
        </p:spPr>
        <p:txBody>
          <a:bodyPr vert="horz" lIns="96661" tIns="48331" rIns="96661" bIns="48331" rtlCol="0" anchor="b"/>
          <a:lstStyle>
            <a:lvl1pPr algn="l">
              <a:defRPr sz="1100" b="0" i="0">
                <a:latin typeface="Arial" charset="0"/>
                <a:cs typeface="Arial" charset="0"/>
              </a:defRPr>
            </a:lvl1pPr>
          </a:lstStyle>
          <a:p>
            <a:endParaRPr lang="en-US"/>
          </a:p>
        </p:txBody>
      </p:sp>
      <p:sp>
        <p:nvSpPr>
          <p:cNvPr id="7" name="Slide Number Placeholder 6"/>
          <p:cNvSpPr>
            <a:spLocks noGrp="1"/>
          </p:cNvSpPr>
          <p:nvPr>
            <p:ph type="sldNum" sz="quarter" idx="5"/>
          </p:nvPr>
        </p:nvSpPr>
        <p:spPr>
          <a:xfrm>
            <a:off x="5439014" y="6947747"/>
            <a:ext cx="4160520" cy="365760"/>
          </a:xfrm>
          <a:prstGeom prst="rect">
            <a:avLst/>
          </a:prstGeom>
        </p:spPr>
        <p:txBody>
          <a:bodyPr vert="horz" lIns="96661" tIns="48331" rIns="96661" bIns="48331" rtlCol="0" anchor="b"/>
          <a:lstStyle>
            <a:lvl1pPr algn="r">
              <a:defRPr sz="1100" b="0" i="0">
                <a:latin typeface="Arial" charset="0"/>
                <a:cs typeface="Arial" charset="0"/>
              </a:defRPr>
            </a:lvl1pPr>
          </a:lstStyle>
          <a:p>
            <a:fld id="{50AD15A5-6128-B84F-818D-8AA5BDD9AF9D}" type="slidenum">
              <a:rPr lang="en-US" smtClean="0"/>
              <a:pPr/>
              <a:t>‹#›</a:t>
            </a:fld>
            <a:endParaRPr lang="en-US"/>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Arial" charset="0"/>
      </a:defRPr>
    </a:lvl1pPr>
    <a:lvl2pPr marL="457200" algn="l" defTabSz="457200" rtl="0" eaLnBrk="1" latinLnBrk="0" hangingPunct="1">
      <a:defRPr sz="1200" b="0" i="0" kern="1200">
        <a:solidFill>
          <a:schemeClr val="tx1"/>
        </a:solidFill>
        <a:latin typeface="Arial" charset="0"/>
        <a:ea typeface="+mn-ea"/>
        <a:cs typeface="Arial" charset="0"/>
      </a:defRPr>
    </a:lvl2pPr>
    <a:lvl3pPr marL="914400" algn="l" defTabSz="457200" rtl="0" eaLnBrk="1" latinLnBrk="0" hangingPunct="1">
      <a:defRPr sz="1200" b="0" i="0" kern="1200">
        <a:solidFill>
          <a:schemeClr val="tx1"/>
        </a:solidFill>
        <a:latin typeface="Arial" charset="0"/>
        <a:ea typeface="+mn-ea"/>
        <a:cs typeface="Arial" charset="0"/>
      </a:defRPr>
    </a:lvl3pPr>
    <a:lvl4pPr marL="1371600" algn="l" defTabSz="457200" rtl="0" eaLnBrk="1" latinLnBrk="0" hangingPunct="1">
      <a:defRPr sz="1200" b="0" i="0" kern="1200">
        <a:solidFill>
          <a:schemeClr val="tx1"/>
        </a:solidFill>
        <a:latin typeface="Arial" charset="0"/>
        <a:ea typeface="+mn-ea"/>
        <a:cs typeface="Arial" charset="0"/>
      </a:defRPr>
    </a:lvl4pPr>
    <a:lvl5pPr marL="1828800" algn="l" defTabSz="457200" rtl="0" eaLnBrk="1" latinLnBrk="0" hangingPunct="1">
      <a:defRPr sz="1200" b="0" i="0" kern="1200">
        <a:solidFill>
          <a:schemeClr val="tx1"/>
        </a:solidFill>
        <a:latin typeface="Arial" charset="0"/>
        <a:ea typeface="+mn-ea"/>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etlife.com/retireread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Welcome to your employer-sponsored retirement plan, brought to you by MetLife. We hope this presentation gives you an overview of important concepts regarding your employer-sponsored retirement plan. The choices you make today can have a big impact on your family’s financial security.</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a:t>
            </a:fld>
            <a:endParaRPr lang="en-US"/>
          </a:p>
        </p:txBody>
      </p:sp>
    </p:spTree>
    <p:extLst>
      <p:ext uri="{BB962C8B-B14F-4D97-AF65-F5344CB8AC3E}">
        <p14:creationId xmlns:p14="http://schemas.microsoft.com/office/powerpoint/2010/main" val="140769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is Diversification &amp; Asset Allocation?</a:t>
            </a:r>
            <a:endParaRPr lang="en-US" sz="1200" baseline="30000" dirty="0"/>
          </a:p>
          <a:p>
            <a:r>
              <a:rPr lang="en-US" sz="1200" dirty="0"/>
              <a:t>After you've decided </a:t>
            </a:r>
            <a:r>
              <a:rPr lang="en-US" sz="1200" b="1" i="1" dirty="0"/>
              <a:t>how much</a:t>
            </a:r>
            <a:r>
              <a:rPr lang="en-US" sz="1200" dirty="0"/>
              <a:t> to contribute, you need to choose </a:t>
            </a:r>
            <a:r>
              <a:rPr lang="en-US" sz="1200" b="1" i="1" dirty="0"/>
              <a:t>where</a:t>
            </a:r>
            <a:r>
              <a:rPr lang="en-US" sz="1200" dirty="0"/>
              <a:t> those dollars will be invested. Investors typically diversify by allocating certain percentages of their accounts to one or more of the three major asset classes: stocks, bonds, and cash equivalents. Each asset class has its own risk and return characteristics.</a:t>
            </a:r>
          </a:p>
          <a:p>
            <a:endParaRPr lang="en-US" dirty="0"/>
          </a:p>
          <a:p>
            <a:pPr lvl="0"/>
            <a:r>
              <a:rPr lang="en-US" sz="1200" b="1" dirty="0"/>
              <a:t>Stock funds</a:t>
            </a:r>
            <a:r>
              <a:rPr lang="en-US" sz="1200" dirty="0"/>
              <a:t>—Have historically over periods of time offered the most growth potential—but also the most volatility.</a:t>
            </a:r>
          </a:p>
          <a:p>
            <a:pPr lvl="0"/>
            <a:r>
              <a:rPr lang="en-US" sz="1200" b="1" dirty="0"/>
              <a:t>Bond funds</a:t>
            </a:r>
            <a:r>
              <a:rPr lang="en-US" sz="1200" dirty="0"/>
              <a:t>—May provide some growth and income, though typically not as much as stocks.</a:t>
            </a:r>
          </a:p>
          <a:p>
            <a:pPr lvl="0"/>
            <a:r>
              <a:rPr lang="en-US" sz="1200" b="1" dirty="0"/>
              <a:t>Cash equivalents</a:t>
            </a:r>
            <a:r>
              <a:rPr lang="en-US" sz="1200" dirty="0"/>
              <a:t>—Offer the most stability, but typically generate little to no growth.</a:t>
            </a:r>
          </a:p>
          <a:p>
            <a:pPr lvl="0"/>
            <a:endParaRPr lang="en-US" sz="1200" dirty="0"/>
          </a:p>
          <a:p>
            <a:r>
              <a:rPr lang="en-US" sz="1200" dirty="0"/>
              <a:t>Asset allocation is a simple strategy. By spreading your money among various types of investments, you take advantage of their respective strengths without exposing all of your account to an investment in one concentrated area. </a:t>
            </a:r>
          </a:p>
          <a:p>
            <a:endParaRPr lang="en-US" sz="1200" dirty="0"/>
          </a:p>
          <a:p>
            <a:r>
              <a:rPr lang="en-US" sz="1200" dirty="0"/>
              <a:t>Your </a:t>
            </a:r>
            <a:r>
              <a:rPr lang="en-US" sz="1200" b="1" i="1" dirty="0"/>
              <a:t>risk tolerance</a:t>
            </a:r>
            <a:r>
              <a:rPr lang="en-US" sz="1200" dirty="0"/>
              <a:t> depends on your comfort level with ups and downs in the value of your investments, proximity to retirement, and your willingness to accept greater risk.</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10</a:t>
            </a:fld>
            <a:endParaRPr lang="en-US"/>
          </a:p>
        </p:txBody>
      </p:sp>
    </p:spTree>
    <p:extLst>
      <p:ext uri="{BB962C8B-B14F-4D97-AF65-F5344CB8AC3E}">
        <p14:creationId xmlns:p14="http://schemas.microsoft.com/office/powerpoint/2010/main" val="2347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You may already know about mutual funds because they are one of the most popular investment vehicles. Mutual funds pool money from many different individual investors then invest in a variety of securities depending on the mutual fund’s objectives. It’s important to understand the characteristics and objectives of each fund type, so you can maintain a balanced portfolio.</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11</a:t>
            </a:fld>
            <a:endParaRPr lang="en-US"/>
          </a:p>
        </p:txBody>
      </p:sp>
    </p:spTree>
    <p:extLst>
      <p:ext uri="{BB962C8B-B14F-4D97-AF65-F5344CB8AC3E}">
        <p14:creationId xmlns:p14="http://schemas.microsoft.com/office/powerpoint/2010/main" val="64170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 target date fund invests in a set of underlying mutual funds with different investment styles which invest in different asset classes, such as stocks, bonds and cash. The "target date" refers to a potential retirement date or the date when you plan to begin withdrawing money. Typically, the investments within a target date fund are weighted more towards stocks, also known as equities, when the target date is far away and adjusts over time, so that it becomes more heavily weighted towards bonds as the target date approaches.</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12</a:t>
            </a:fld>
            <a:endParaRPr lang="en-US"/>
          </a:p>
        </p:txBody>
      </p:sp>
    </p:spTree>
    <p:extLst>
      <p:ext uri="{BB962C8B-B14F-4D97-AF65-F5344CB8AC3E}">
        <p14:creationId xmlns:p14="http://schemas.microsoft.com/office/powerpoint/2010/main" val="205976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13</a:t>
            </a:fld>
            <a:endParaRPr lang="en-US"/>
          </a:p>
        </p:txBody>
      </p:sp>
    </p:spTree>
    <p:extLst>
      <p:ext uri="{BB962C8B-B14F-4D97-AF65-F5344CB8AC3E}">
        <p14:creationId xmlns:p14="http://schemas.microsoft.com/office/powerpoint/2010/main" val="222615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14</a:t>
            </a:fld>
            <a:endParaRPr lang="en-US"/>
          </a:p>
        </p:txBody>
      </p:sp>
    </p:spTree>
    <p:extLst>
      <p:ext uri="{BB962C8B-B14F-4D97-AF65-F5344CB8AC3E}">
        <p14:creationId xmlns:p14="http://schemas.microsoft.com/office/powerpoint/2010/main" val="326149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15</a:t>
            </a:fld>
            <a:endParaRPr lang="en-US"/>
          </a:p>
        </p:txBody>
      </p:sp>
    </p:spTree>
    <p:extLst>
      <p:ext uri="{BB962C8B-B14F-4D97-AF65-F5344CB8AC3E}">
        <p14:creationId xmlns:p14="http://schemas.microsoft.com/office/powerpoint/2010/main" val="368371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16</a:t>
            </a:fld>
            <a:endParaRPr lang="en-US"/>
          </a:p>
        </p:txBody>
      </p:sp>
    </p:spTree>
    <p:extLst>
      <p:ext uri="{BB962C8B-B14F-4D97-AF65-F5344CB8AC3E}">
        <p14:creationId xmlns:p14="http://schemas.microsoft.com/office/powerpoint/2010/main" val="16622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17</a:t>
            </a:fld>
            <a:endParaRPr lang="en-US"/>
          </a:p>
        </p:txBody>
      </p:sp>
    </p:spTree>
    <p:extLst>
      <p:ext uri="{BB962C8B-B14F-4D97-AF65-F5344CB8AC3E}">
        <p14:creationId xmlns:p14="http://schemas.microsoft.com/office/powerpoint/2010/main" val="852330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18</a:t>
            </a:fld>
            <a:endParaRPr lang="en-US"/>
          </a:p>
        </p:txBody>
      </p:sp>
    </p:spTree>
    <p:extLst>
      <p:ext uri="{BB962C8B-B14F-4D97-AF65-F5344CB8AC3E}">
        <p14:creationId xmlns:p14="http://schemas.microsoft.com/office/powerpoint/2010/main" val="1959708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19</a:t>
            </a:fld>
            <a:endParaRPr lang="en-US"/>
          </a:p>
        </p:txBody>
      </p:sp>
    </p:spTree>
    <p:extLst>
      <p:ext uri="{BB962C8B-B14F-4D97-AF65-F5344CB8AC3E}">
        <p14:creationId xmlns:p14="http://schemas.microsoft.com/office/powerpoint/2010/main" val="178753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Will your current savings meet your basic needs in retirement—food, shelter, healthcare? Now think about how you </a:t>
            </a:r>
            <a:r>
              <a:rPr lang="en-US" sz="1200" b="1" i="1" dirty="0"/>
              <a:t>actually</a:t>
            </a:r>
            <a:r>
              <a:rPr lang="en-US" sz="1200" dirty="0"/>
              <a:t> would like to spend your retirement. What quality of life do you envision? </a:t>
            </a:r>
          </a:p>
          <a:p>
            <a:endParaRPr lang="en-US" sz="1200" dirty="0"/>
          </a:p>
          <a:p>
            <a:r>
              <a:rPr lang="en-US" sz="1200" dirty="0"/>
              <a:t>The standard of living that you will enjoy depends—in part—on how you save and invest </a:t>
            </a:r>
            <a:r>
              <a:rPr lang="en-US" sz="1200" b="1" i="1" dirty="0"/>
              <a:t>right now</a:t>
            </a:r>
            <a:r>
              <a:rPr lang="en-US" sz="1200" dirty="0"/>
              <a:t>. Keep those dreams in mind as you put money aside, a little at a time. Whether you hope to spend your time travelling, relaxing with family, or exploring new hobbies, these goals will help keep you motivated as you continue to save for your retirement goals.</a:t>
            </a:r>
          </a:p>
          <a:p>
            <a:endParaRPr lang="en-US" sz="1200" dirty="0"/>
          </a:p>
          <a:p>
            <a:r>
              <a:rPr lang="en-US" sz="1200" dirty="0"/>
              <a:t>And if you’re viewing this, your employer provides one of the best ways to save for your future. Get started today!</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a:t>
            </a:fld>
            <a:endParaRPr lang="en-US"/>
          </a:p>
        </p:txBody>
      </p:sp>
    </p:spTree>
    <p:extLst>
      <p:ext uri="{BB962C8B-B14F-4D97-AF65-F5344CB8AC3E}">
        <p14:creationId xmlns:p14="http://schemas.microsoft.com/office/powerpoint/2010/main" val="125948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20</a:t>
            </a:fld>
            <a:endParaRPr lang="en-US"/>
          </a:p>
        </p:txBody>
      </p:sp>
    </p:spTree>
    <p:extLst>
      <p:ext uri="{BB962C8B-B14F-4D97-AF65-F5344CB8AC3E}">
        <p14:creationId xmlns:p14="http://schemas.microsoft.com/office/powerpoint/2010/main" val="2221671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21</a:t>
            </a:fld>
            <a:endParaRPr lang="en-US"/>
          </a:p>
        </p:txBody>
      </p:sp>
    </p:spTree>
    <p:extLst>
      <p:ext uri="{BB962C8B-B14F-4D97-AF65-F5344CB8AC3E}">
        <p14:creationId xmlns:p14="http://schemas.microsoft.com/office/powerpoint/2010/main" val="372025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22</a:t>
            </a:fld>
            <a:endParaRPr lang="en-US"/>
          </a:p>
        </p:txBody>
      </p:sp>
    </p:spTree>
    <p:extLst>
      <p:ext uri="{BB962C8B-B14F-4D97-AF65-F5344CB8AC3E}">
        <p14:creationId xmlns:p14="http://schemas.microsoft.com/office/powerpoint/2010/main" val="316927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take a look at some of the potential sources of retirement income:</a:t>
            </a:r>
          </a:p>
          <a:p>
            <a:endParaRPr lang="en-US" sz="1200" dirty="0"/>
          </a:p>
          <a:p>
            <a:r>
              <a:rPr lang="en-US" sz="1200" b="1" dirty="0"/>
              <a:t>Social Security</a:t>
            </a:r>
            <a:endParaRPr lang="en-US" sz="1200" dirty="0"/>
          </a:p>
          <a:p>
            <a:r>
              <a:rPr lang="en-US" sz="1200" dirty="0"/>
              <a:t>The amount of income supplied by Social Security will depend on several factors, like earnings history and when you begin receiving benefits.</a:t>
            </a:r>
          </a:p>
          <a:p>
            <a:endParaRPr lang="en-US" sz="1200" dirty="0"/>
          </a:p>
          <a:p>
            <a:r>
              <a:rPr lang="en-US" sz="1200" b="1" dirty="0"/>
              <a:t>Personal Savings</a:t>
            </a:r>
            <a:endParaRPr lang="en-US" sz="1200" dirty="0"/>
          </a:p>
          <a:p>
            <a:r>
              <a:rPr lang="en-US" sz="1200" dirty="0"/>
              <a:t>A savings account is one of the simplest and most common bank accounts. It allows you to store your cash securely and earn interest on your money. They provide quick and easy </a:t>
            </a:r>
            <a:r>
              <a:rPr lang="en-US" sz="1200" dirty="0" err="1"/>
              <a:t>acces,s</a:t>
            </a:r>
            <a:r>
              <a:rPr lang="en-US" sz="1200" dirty="0"/>
              <a:t>, but may provide a low rate of return.</a:t>
            </a:r>
          </a:p>
          <a:p>
            <a:endParaRPr lang="en-US" sz="1200" dirty="0"/>
          </a:p>
          <a:p>
            <a:r>
              <a:rPr lang="en-US" sz="1200" b="1" dirty="0"/>
              <a:t>Individual Retirement Accounts (IRAs)</a:t>
            </a:r>
            <a:endParaRPr lang="en-US" sz="1200" dirty="0"/>
          </a:p>
          <a:p>
            <a:r>
              <a:rPr lang="en-US" sz="1200" dirty="0"/>
              <a:t>An IRA is an account used to place retirement savings for potential greater return than a traditional savings account. IRAs can consist of a range of financial products such as stocks, bonds, or mutual funds. </a:t>
            </a:r>
          </a:p>
          <a:p>
            <a:endParaRPr lang="en-US" sz="1200" dirty="0"/>
          </a:p>
          <a:p>
            <a:r>
              <a:rPr lang="en-US" sz="1200" b="1" dirty="0"/>
              <a:t>Pensions</a:t>
            </a:r>
            <a:endParaRPr lang="en-US" sz="1200" dirty="0"/>
          </a:p>
          <a:p>
            <a:r>
              <a:rPr lang="en-US" sz="1200" dirty="0"/>
              <a:t>With pension plans—which are becoming less common—employers contribute money to the plan while you are working. The money will be paid to you—usually as a monthly check in retirement—after you reach a specific retirement age.</a:t>
            </a:r>
          </a:p>
          <a:p>
            <a:endParaRPr lang="en-US" sz="1200" dirty="0"/>
          </a:p>
          <a:p>
            <a:r>
              <a:rPr lang="en-US" sz="1200" b="1" dirty="0"/>
              <a:t>Annuities</a:t>
            </a:r>
            <a:endParaRPr lang="en-US" sz="1200" dirty="0"/>
          </a:p>
          <a:p>
            <a:r>
              <a:rPr lang="en-US" sz="1200" dirty="0"/>
              <a:t>Annuities are a tax-deferred contract issued by an insurance company that can provide income for a specified time period—such as a number of years or for life. </a:t>
            </a:r>
          </a:p>
          <a:p>
            <a:endParaRPr lang="en-US" dirty="0"/>
          </a:p>
          <a:p>
            <a:pPr defTabSz="483306">
              <a:defRPr/>
            </a:pPr>
            <a:r>
              <a:rPr lang="en-US" sz="1200" b="1" dirty="0"/>
              <a:t>These sources may not be enough. Your employer-sponsored retirement plan is a great way to help bridge the gap.</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3</a:t>
            </a:fld>
            <a:endParaRPr lang="en-US"/>
          </a:p>
        </p:txBody>
      </p:sp>
    </p:spTree>
    <p:extLst>
      <p:ext uri="{BB962C8B-B14F-4D97-AF65-F5344CB8AC3E}">
        <p14:creationId xmlns:p14="http://schemas.microsoft.com/office/powerpoint/2010/main" val="144566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403(b), 457, and 401(k) may not be very descriptive names, but these plans offer strong incentives to save for retirement. Named after a section of the federal tax code—these plans are employer-established and generally funded with your before-tax salary contributions. </a:t>
            </a:r>
          </a:p>
          <a:p>
            <a:endParaRPr lang="en-US" sz="1200" dirty="0"/>
          </a:p>
          <a:p>
            <a:r>
              <a:rPr lang="en-US" sz="1200" dirty="0"/>
              <a:t>And, whether it’s a 403(b), 457, or 401(k), the concepts are similar. You choose how to allocate your money with the vehicles included in your plan, and you control how much to invest in each of the plan’s investment options. Contributions and any growth in your account are tax-deferred until you withdraw the money. Once money is in your account, you generally cannot make withdrawals before age 59½ —except for special circumstances. </a:t>
            </a:r>
          </a:p>
          <a:p>
            <a:endParaRPr lang="en-US" sz="1200" dirty="0"/>
          </a:p>
          <a:p>
            <a:r>
              <a:rPr lang="en-US" sz="1200" dirty="0"/>
              <a:t>Your employer, as the Plan Sponsor, determines plan features, participant investment choices, and — in some cases — makes contributions. Plan Sponsors typically select the funding vehicles where participants allocate their contributions and outsource certain administrative and recordkeeping functions to one or more third parties.</a:t>
            </a:r>
          </a:p>
          <a:p>
            <a:endParaRPr lang="en-US" sz="1200" dirty="0"/>
          </a:p>
          <a:p>
            <a:r>
              <a:rPr lang="en-US" sz="1200" dirty="0"/>
              <a:t>Whether it’s a fixed annuity, variable annuity, or a mutual fund platform, salary deferral plans give you a degree of control over your money. And by participating in a plan, you receive tax benefits while giving your money the opportunity to grow.</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4</a:t>
            </a:fld>
            <a:endParaRPr lang="en-US"/>
          </a:p>
        </p:txBody>
      </p:sp>
    </p:spTree>
    <p:extLst>
      <p:ext uri="{BB962C8B-B14F-4D97-AF65-F5344CB8AC3E}">
        <p14:creationId xmlns:p14="http://schemas.microsoft.com/office/powerpoint/2010/main" val="271793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are just a few of the many reasons to start contributing to your plan.</a:t>
            </a:r>
          </a:p>
          <a:p>
            <a:endParaRPr lang="en-US" sz="1200" dirty="0"/>
          </a:p>
          <a:p>
            <a:r>
              <a:rPr lang="en-US" sz="1200" b="1" dirty="0"/>
              <a:t>It’s Easy</a:t>
            </a:r>
            <a:r>
              <a:rPr lang="en-US" sz="1200" dirty="0"/>
              <a:t>—Your contributions are deducted from your pay and deposited directly into your account—this way you aren’t tempted to spend the money.</a:t>
            </a:r>
          </a:p>
          <a:p>
            <a:endParaRPr lang="en-US" sz="1200" dirty="0"/>
          </a:p>
          <a:p>
            <a:r>
              <a:rPr lang="en-US" sz="1200" b="1" dirty="0"/>
              <a:t>It Reduces Your Current Taxes</a:t>
            </a:r>
            <a:r>
              <a:rPr lang="en-US" sz="1200" dirty="0"/>
              <a:t>—Your contributions are made to your account before taxes are taken out. That means you have the opportunity to put more money towards retirement.</a:t>
            </a:r>
          </a:p>
          <a:p>
            <a:endParaRPr lang="en-US" sz="1200" dirty="0"/>
          </a:p>
          <a:p>
            <a:r>
              <a:rPr lang="en-US" sz="1200" b="1" dirty="0"/>
              <a:t>It Grows Tax-Deferred</a:t>
            </a:r>
            <a:r>
              <a:rPr lang="en-US" sz="1200" dirty="0"/>
              <a:t>—Pre-tax contributions and earnings are not subject to taxes until funds are withdrawn. Then they are treated as ordinary income. Taxes don’t go away with retirement and may even be your most expensive obligation. State income taxes may also apply. Always consult your tax advisor or investment professional about the income tax consequences of any withdrawals. </a:t>
            </a:r>
          </a:p>
          <a:p>
            <a:endParaRPr lang="en-US" sz="1200" dirty="0"/>
          </a:p>
          <a:p>
            <a:r>
              <a:rPr lang="en-US" sz="1200" b="1" dirty="0"/>
              <a:t>It’s Never Too Early</a:t>
            </a:r>
            <a:r>
              <a:rPr lang="en-US" sz="1200" dirty="0"/>
              <a:t>—The younger you are, the longer you can take advantage of the power of tax-deferred compounding of your contributions. Compounding is simply the concept of earning on your contributions and earnings.</a:t>
            </a:r>
          </a:p>
          <a:p>
            <a:endParaRPr lang="en-US" sz="1200" dirty="0"/>
          </a:p>
          <a:p>
            <a:pPr defTabSz="483306">
              <a:defRPr/>
            </a:pPr>
            <a:r>
              <a:rPr lang="en-US" sz="1200" b="1" dirty="0"/>
              <a:t>It’s Never Too Late</a:t>
            </a:r>
            <a:r>
              <a:rPr lang="en-US" sz="1200" dirty="0"/>
              <a:t>—Even if you didn’t start early, don’t despair. If you’re over age 50, you may be eligible to make special catch-up contributions. If permitted by your plan, these catch-up contributions let employees save more pre-tax money for retirement, beyond the normal maximum contribution limits.</a:t>
            </a:r>
            <a:endParaRPr lang="en-US" sz="1200" baseline="30000" dirty="0"/>
          </a:p>
          <a:p>
            <a:endParaRPr lang="en-US" sz="1200" dirty="0"/>
          </a:p>
          <a:p>
            <a:r>
              <a:rPr lang="en-US" sz="1200" b="1" dirty="0"/>
              <a:t>It’s Your Choice</a:t>
            </a:r>
            <a:r>
              <a:rPr lang="en-US" sz="1200" dirty="0"/>
              <a:t>—You decide how much—and where—you want to contribute based on the investment options available in your plan, subject to plan limits and the Internal Revenue Code (IRC) maximum contribution limits. Review your options to avoid contributing over the maximum allowable limit and having to pay an additional penalty tax on the excess contributions.</a:t>
            </a:r>
          </a:p>
          <a:p>
            <a:endParaRPr lang="en-US" sz="1200" dirty="0"/>
          </a:p>
          <a:p>
            <a:r>
              <a:rPr lang="en-US" sz="1200" b="1" dirty="0"/>
              <a:t>It May be Matched by Your Employer</a:t>
            </a:r>
            <a:r>
              <a:rPr lang="en-US" sz="1200" dirty="0"/>
              <a:t>—Some employers make contributions based on employee deferrals—referred to as matching contributions.  If your Employer makes matching contributions, make sure you’re contributing enough to receive the full employer match or you may be leaving money on the table.</a:t>
            </a:r>
          </a:p>
          <a:p>
            <a:endParaRPr lang="en-US" sz="1200" dirty="0"/>
          </a:p>
          <a:p>
            <a:r>
              <a:rPr lang="en-US" sz="1200" b="1" dirty="0"/>
              <a:t>It’s There in an Emergency</a:t>
            </a:r>
            <a:r>
              <a:rPr lang="en-US" sz="1200" dirty="0"/>
              <a:t>—Loan, hardship, or unforeseeable emergency withdrawal provisions differ among plans.  The provisions that apply to you are based on your specific plan.</a:t>
            </a:r>
            <a:br>
              <a:rPr lang="en-US" sz="1200" dirty="0"/>
            </a:br>
            <a:endParaRPr lang="en-US" sz="1200" dirty="0"/>
          </a:p>
          <a:p>
            <a:r>
              <a:rPr lang="en-US" sz="1200" b="1" dirty="0"/>
              <a:t>MetLife Makes Access to Your Account Convenient</a:t>
            </a:r>
            <a:r>
              <a:rPr lang="en-US" sz="1200" dirty="0"/>
              <a:t>—You have the ability to keep track of your account by either managing your account online via your plan’s website or calling the toll-free phone number and speaking with a Customer Service Representative.</a:t>
            </a:r>
            <a:br>
              <a:rPr lang="en-US" sz="1200" dirty="0"/>
            </a:br>
            <a:endParaRPr lang="en-US" sz="1200" dirty="0"/>
          </a:p>
          <a:p>
            <a:r>
              <a:rPr lang="en-US" sz="1200" b="1" dirty="0"/>
              <a:t>Contact your employer to learn the features of your plan.</a:t>
            </a:r>
            <a:endParaRPr lang="en-US" sz="120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5</a:t>
            </a:fld>
            <a:endParaRPr lang="en-US"/>
          </a:p>
        </p:txBody>
      </p:sp>
    </p:spTree>
    <p:extLst>
      <p:ext uri="{BB962C8B-B14F-4D97-AF65-F5344CB8AC3E}">
        <p14:creationId xmlns:p14="http://schemas.microsoft.com/office/powerpoint/2010/main" val="108837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What’s the difference between saving and investing? Saving puts money aside in a safe place for short-term needs—like a bank account or a money market. Investing puts money aside for long-term growth in an effort to realize potential higher returns. </a:t>
            </a:r>
          </a:p>
          <a:p>
            <a:endParaRPr lang="en-US" sz="1200" dirty="0"/>
          </a:p>
          <a:p>
            <a:r>
              <a:rPr lang="en-US" sz="1800" dirty="0"/>
              <a:t>• Not a Deposit • Not FDIC-Insured • Not Insured By Any Federal Government Agency • Not Guaranteed By Any Bank Or Credit Union • May Go Down In Value</a:t>
            </a:r>
            <a:endParaRPr lang="en-US" sz="120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6</a:t>
            </a:fld>
            <a:endParaRPr lang="en-US"/>
          </a:p>
        </p:txBody>
      </p:sp>
    </p:spTree>
    <p:extLst>
      <p:ext uri="{BB962C8B-B14F-4D97-AF65-F5344CB8AC3E}">
        <p14:creationId xmlns:p14="http://schemas.microsoft.com/office/powerpoint/2010/main" val="239754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when’s the best time for me to start saving? Now! </a:t>
            </a:r>
          </a:p>
          <a:p>
            <a:endParaRPr lang="en-US" sz="1200" dirty="0"/>
          </a:p>
          <a:p>
            <a:r>
              <a:rPr lang="en-US" sz="1200" dirty="0"/>
              <a:t>Everyone has heard the phrase “Pay yourself first,” and when it comes to saving and investing for retirement, time is your best friend. The power of compounding can be impressive, but it takes time for it to do its work. If you wait, you may miss a great opportunity and have to make much larger annual contributions later to help reach your retirement savings goal. Don’t procrastinate! </a:t>
            </a:r>
          </a:p>
          <a:p>
            <a:endParaRPr lang="en-US" sz="1200" dirty="0"/>
          </a:p>
          <a:p>
            <a:pPr defTabSz="483306">
              <a:defRPr/>
            </a:pPr>
            <a:r>
              <a:rPr lang="en-US" sz="1200" b="1" i="1" dirty="0"/>
              <a:t>And it’s never too late to start; tiny steps can make a big difference. </a:t>
            </a:r>
            <a:r>
              <a:rPr lang="en-US" sz="1200" dirty="0"/>
              <a:t>Every dollar helps in the long run.</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7</a:t>
            </a:fld>
            <a:endParaRPr lang="en-US"/>
          </a:p>
        </p:txBody>
      </p:sp>
    </p:spTree>
    <p:extLst>
      <p:ext uri="{BB962C8B-B14F-4D97-AF65-F5344CB8AC3E}">
        <p14:creationId xmlns:p14="http://schemas.microsoft.com/office/powerpoint/2010/main" val="5322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compare two investors in this </a:t>
            </a:r>
            <a:r>
              <a:rPr lang="en-US" sz="1200" b="1" dirty="0"/>
              <a:t>Hypothetical Example</a:t>
            </a:r>
            <a:r>
              <a:rPr lang="en-US" sz="1200" dirty="0"/>
              <a:t>:</a:t>
            </a:r>
          </a:p>
          <a:p>
            <a:endParaRPr lang="en-US" sz="1200" dirty="0"/>
          </a:p>
          <a:p>
            <a:r>
              <a:rPr lang="en-US" sz="1200" b="1" i="1" kern="1200" dirty="0">
                <a:solidFill>
                  <a:schemeClr val="tx1"/>
                </a:solidFill>
                <a:effectLst/>
                <a:latin typeface="+mn-lt"/>
                <a:ea typeface="+mn-ea"/>
                <a:cs typeface="+mn-cs"/>
              </a:rPr>
              <a:t>CLICK </a:t>
            </a:r>
            <a:r>
              <a:rPr lang="en-US" sz="1200" b="0" i="1" dirty="0"/>
              <a:t>Mary gets an early start</a:t>
            </a:r>
            <a:r>
              <a:rPr lang="en-US" sz="1200" dirty="0"/>
              <a:t>. At 25, she starts investing $2,000 a year in her plan, and then invests nothing after age 35. By age 65, the total amount she has contributed to her account is $22,000. </a:t>
            </a:r>
          </a:p>
          <a:p>
            <a:endParaRPr lang="en-US" sz="1200" dirty="0"/>
          </a:p>
          <a:p>
            <a:r>
              <a:rPr lang="en-US" sz="1200" b="1" i="1" kern="1200" dirty="0">
                <a:solidFill>
                  <a:schemeClr val="tx1"/>
                </a:solidFill>
                <a:effectLst/>
                <a:latin typeface="+mn-lt"/>
                <a:ea typeface="+mn-ea"/>
                <a:cs typeface="+mn-cs"/>
              </a:rPr>
              <a:t>CLICK </a:t>
            </a:r>
            <a:r>
              <a:rPr lang="en-US" sz="1200" b="0" i="1" dirty="0"/>
              <a:t>Bill starts later. </a:t>
            </a:r>
            <a:r>
              <a:rPr lang="en-US" sz="1200" dirty="0"/>
              <a:t>He waits until he's 35 to invest the same $2,000 a year and contributes </a:t>
            </a:r>
            <a:r>
              <a:rPr lang="en-US" sz="1200" b="0" i="1" dirty="0"/>
              <a:t>every year</a:t>
            </a:r>
            <a:r>
              <a:rPr lang="en-US" sz="1200" b="0" dirty="0"/>
              <a:t> </a:t>
            </a:r>
            <a:r>
              <a:rPr lang="en-US" sz="1200" dirty="0"/>
              <a:t>through age 65. By 65, the total amount he has contributed to his account is $62,000. </a:t>
            </a:r>
          </a:p>
          <a:p>
            <a:endParaRPr lang="en-US" sz="1200" dirty="0"/>
          </a:p>
          <a:p>
            <a:r>
              <a:rPr lang="en-US" sz="1200" b="1" i="1" kern="1200" dirty="0">
                <a:solidFill>
                  <a:schemeClr val="tx1"/>
                </a:solidFill>
                <a:effectLst/>
                <a:latin typeface="+mn-lt"/>
                <a:ea typeface="+mn-ea"/>
                <a:cs typeface="+mn-cs"/>
              </a:rPr>
              <a:t>CLICK </a:t>
            </a:r>
            <a:r>
              <a:rPr lang="en-US" sz="1200" dirty="0"/>
              <a:t>Assuming both Mary and Bill earned a 6% annual rate of return, </a:t>
            </a:r>
            <a:r>
              <a:rPr lang="en-US" sz="1200" b="1" i="1" kern="1200" dirty="0">
                <a:solidFill>
                  <a:schemeClr val="tx1"/>
                </a:solidFill>
                <a:effectLst/>
                <a:latin typeface="+mn-lt"/>
                <a:ea typeface="+mn-ea"/>
                <a:cs typeface="+mn-cs"/>
              </a:rPr>
              <a:t>CLICK </a:t>
            </a:r>
            <a:r>
              <a:rPr lang="en-US" sz="1200" i="1" dirty="0"/>
              <a:t>by age 65, </a:t>
            </a:r>
            <a:r>
              <a:rPr lang="en-US" sz="1200" dirty="0"/>
              <a:t>Mary’s account will have accumulated </a:t>
            </a:r>
            <a:r>
              <a:rPr lang="en-US" sz="1200" b="1" dirty="0"/>
              <a:t>$182,298 </a:t>
            </a:r>
            <a:r>
              <a:rPr lang="en-US" sz="1200" dirty="0"/>
              <a:t>and Bill’s </a:t>
            </a:r>
            <a:r>
              <a:rPr lang="en-US" sz="1200" b="1" dirty="0"/>
              <a:t>$179,780</a:t>
            </a:r>
            <a:r>
              <a:rPr lang="en-US" sz="1200" dirty="0"/>
              <a:t>. </a:t>
            </a:r>
            <a:r>
              <a:rPr lang="en-US" sz="1200" i="1" dirty="0"/>
              <a:t>Mary's nest egg will be over </a:t>
            </a:r>
            <a:r>
              <a:rPr lang="en-US" sz="1200" b="1" i="1" dirty="0"/>
              <a:t>$2,500</a:t>
            </a:r>
            <a:r>
              <a:rPr lang="en-US" sz="1200" i="1" dirty="0"/>
              <a:t> dollars more than Bill's</a:t>
            </a:r>
            <a:r>
              <a:rPr lang="en-US" sz="1200" dirty="0"/>
              <a:t>.</a:t>
            </a:r>
            <a:r>
              <a:rPr lang="en-US" sz="1200" baseline="30000" dirty="0"/>
              <a:t>4</a:t>
            </a:r>
            <a:endParaRPr lang="en-US" sz="1200" dirty="0"/>
          </a:p>
          <a:p>
            <a:endParaRPr lang="en-US" sz="1200" dirty="0"/>
          </a:p>
          <a:p>
            <a:r>
              <a:rPr lang="en-US" sz="1200" dirty="0"/>
              <a:t>Bill has contributed more than Mary, but due to compounding, he will have less in retirement savings. Mary’s early start put compound earnings to work for her sooner.</a:t>
            </a:r>
          </a:p>
          <a:p>
            <a:endParaRPr lang="en-US" sz="1200" dirty="0"/>
          </a:p>
          <a:p>
            <a:r>
              <a:rPr lang="en-US" sz="1200" dirty="0"/>
              <a:t>You may ask “How much should I be saving?” </a:t>
            </a:r>
          </a:p>
          <a:p>
            <a:br>
              <a:rPr lang="en-US" sz="1200" dirty="0"/>
            </a:br>
            <a:r>
              <a:rPr lang="en-US" sz="1200" dirty="0"/>
              <a:t>Consider the following answers:</a:t>
            </a:r>
          </a:p>
          <a:p>
            <a:r>
              <a:rPr lang="en-US" sz="1200" dirty="0"/>
              <a:t> </a:t>
            </a:r>
            <a:br>
              <a:rPr lang="en-US" sz="1200" dirty="0"/>
            </a:br>
            <a:r>
              <a:rPr lang="en-US" sz="1200" b="1" i="1" dirty="0"/>
              <a:t>1)</a:t>
            </a:r>
            <a:r>
              <a:rPr lang="en-US" sz="1200" dirty="0"/>
              <a:t> as much as you comfortably can, and </a:t>
            </a:r>
            <a:br>
              <a:rPr lang="en-US" sz="1200" dirty="0"/>
            </a:br>
            <a:r>
              <a:rPr lang="en-US" sz="1200" b="1" i="1" dirty="0"/>
              <a:t>2)</a:t>
            </a:r>
            <a:r>
              <a:rPr lang="en-US" sz="1200" dirty="0"/>
              <a:t> something is better that nothing. </a:t>
            </a:r>
          </a:p>
          <a:p>
            <a:endParaRPr lang="en-US" sz="1200" dirty="0"/>
          </a:p>
          <a:p>
            <a:r>
              <a:rPr lang="en-US" sz="1200" dirty="0"/>
              <a:t>But how will you replace a portion of your annual pre-retirement income throughout retirement?</a:t>
            </a:r>
            <a:br>
              <a:rPr lang="en-US" sz="1200" dirty="0"/>
            </a:br>
            <a:endParaRPr lang="en-US" sz="1200" b="1" i="1" dirty="0"/>
          </a:p>
          <a:p>
            <a:r>
              <a:rPr lang="en-US" sz="1200" b="1" i="1" dirty="0"/>
              <a:t>It’s important to know your current financial situation. </a:t>
            </a:r>
          </a:p>
          <a:p>
            <a:endParaRPr lang="en-US" sz="120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8</a:t>
            </a:fld>
            <a:endParaRPr lang="en-US"/>
          </a:p>
        </p:txBody>
      </p:sp>
    </p:spTree>
    <p:extLst>
      <p:ext uri="{BB962C8B-B14F-4D97-AF65-F5344CB8AC3E}">
        <p14:creationId xmlns:p14="http://schemas.microsoft.com/office/powerpoint/2010/main" val="389167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How much will I need in retirement? </a:t>
            </a:r>
            <a:endParaRPr lang="en-US" sz="1200" dirty="0"/>
          </a:p>
          <a:p>
            <a:r>
              <a:rPr lang="en-US" sz="1200" dirty="0"/>
              <a:t>While your day-to-day expenses may be lower in retirement, there are several that are likely to increase, such as insurance, healthcare, and prescription medicine. Extending your working life just a few more years may enable you to achieve your goals and retire comfortably. A retirement savings calculator can help give you an idea about how to reach your savings goal. These calculators are readily available on </a:t>
            </a:r>
            <a:r>
              <a:rPr lang="en-US" sz="1200" dirty="0">
                <a:hlinkClick r:id="rId3"/>
              </a:rPr>
              <a:t>metlife.com/retireready</a:t>
            </a:r>
            <a:r>
              <a:rPr lang="en-US" sz="1200" dirty="0"/>
              <a:t> as well as most retirement planning websites.</a:t>
            </a:r>
          </a:p>
          <a:p>
            <a:endParaRPr lang="en-US" sz="1200" dirty="0"/>
          </a:p>
          <a:p>
            <a:r>
              <a:rPr lang="en-US" sz="1200" b="1" dirty="0"/>
              <a:t>What is Dollar Cost Averaging?</a:t>
            </a:r>
            <a:endParaRPr lang="en-US" sz="1200" dirty="0"/>
          </a:p>
          <a:p>
            <a:r>
              <a:rPr lang="en-US" sz="1200" dirty="0"/>
              <a:t>Employee-sponsored retirement plans benefit from Dollar Cost Averaging. Dollar Cost Averaging is the process of investing a set amount of money at regular intervals over a long period of time — regardless of the share price. This approach can potentially reduce the risk of investing a large amount in a single investment when the cost per share is inflated. Basically, you purchase more shares when prices are low and fewer shares when prices are high. </a:t>
            </a:r>
            <a:r>
              <a:rPr lang="en-US" sz="1800" dirty="0"/>
              <a:t>Dollar cost averaging does not ensure a profit nor does it protect against a loss in declining markets. It involves continuous investment in securities regardless of fluctuating price levels. You should consider your ability to continue purchases in periods of low or fluctuating price levels. </a:t>
            </a:r>
            <a:endParaRPr lang="en-US" sz="1200" dirty="0"/>
          </a:p>
          <a:p>
            <a:endParaRPr lang="en-US" sz="1200" dirty="0"/>
          </a:p>
          <a:p>
            <a:r>
              <a:rPr lang="en-US" sz="1200" b="1" dirty="0"/>
              <a:t>How does vesting work?</a:t>
            </a:r>
            <a:endParaRPr lang="en-US" sz="1200" dirty="0"/>
          </a:p>
          <a:p>
            <a:r>
              <a:rPr lang="en-US" sz="1200" dirty="0"/>
              <a:t>Anything you contribute—including rollover contributions and any earnings on that money—is always 100 percent vested. </a:t>
            </a:r>
          </a:p>
          <a:p>
            <a:endParaRPr lang="en-US" sz="1200" dirty="0"/>
          </a:p>
          <a:p>
            <a:r>
              <a:rPr lang="en-US" sz="1200" dirty="0"/>
              <a:t>Your employer’s contributions may be subject to a vesting schedule—meaning you will vest in a certain percentage of your account each year of employment. Check with your employer for the specific vesting schedule for your plan. </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9</a:t>
            </a:fld>
            <a:endParaRPr lang="en-US"/>
          </a:p>
        </p:txBody>
      </p:sp>
    </p:spTree>
    <p:extLst>
      <p:ext uri="{BB962C8B-B14F-4D97-AF65-F5344CB8AC3E}">
        <p14:creationId xmlns:p14="http://schemas.microsoft.com/office/powerpoint/2010/main" val="108299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0357338"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10"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Presentation Title</a:t>
            </a:r>
          </a:p>
        </p:txBody>
      </p:sp>
      <p:sp>
        <p:nvSpPr>
          <p:cNvPr id="9" name="Subtitle 2"/>
          <p:cNvSpPr>
            <a:spLocks noGrp="1"/>
          </p:cNvSpPr>
          <p:nvPr>
            <p:ph type="subTitle" idx="1" hasCustomPrompt="1"/>
          </p:nvPr>
        </p:nvSpPr>
        <p:spPr bwMode="white">
          <a:xfrm>
            <a:off x="455613" y="5345291"/>
            <a:ext cx="5193792"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Presentation subtitle</a:t>
            </a:r>
          </a:p>
        </p:txBody>
      </p:sp>
      <p:sp>
        <p:nvSpPr>
          <p:cNvPr id="11" name="Rectangle 10"/>
          <p:cNvSpPr/>
          <p:nvPr userDrawn="1"/>
        </p:nvSpPr>
        <p:spPr>
          <a:xfrm>
            <a:off x="10357338" y="0"/>
            <a:ext cx="455612" cy="621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2" name="Rectangle 11"/>
          <p:cNvSpPr/>
          <p:nvPr userDrawn="1"/>
        </p:nvSpPr>
        <p:spPr>
          <a:xfrm>
            <a:off x="10815764" y="0"/>
            <a:ext cx="1373061" cy="62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3" name="Text Placeholder 3">
            <a:extLst>
              <a:ext uri="{FF2B5EF4-FFF2-40B4-BE49-F238E27FC236}">
                <a16:creationId xmlns:a16="http://schemas.microsoft.com/office/drawing/2014/main" id="{FD90EA2B-7FD5-2347-BBDF-C0FF05C887F8}"/>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Tree>
    <p:extLst>
      <p:ext uri="{BB962C8B-B14F-4D97-AF65-F5344CB8AC3E}">
        <p14:creationId xmlns:p14="http://schemas.microsoft.com/office/powerpoint/2010/main" val="246150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9450388" cy="48387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First Level</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4507D7FB-EACF-674A-9B8F-AC3AFA372E7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D32E2AC8-1423-6D47-BA55-E53A67175C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3776279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9450388" cy="48387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First Level</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4507D7FB-EACF-674A-9B8F-AC3AFA372E7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D32E2AC8-1423-6D47-BA55-E53A67175C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934576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9442450" cy="48387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Header</a:t>
            </a:r>
          </a:p>
          <a:p>
            <a:pPr lvl="1"/>
            <a:r>
              <a:rPr lang="en-US"/>
              <a:t>First Level </a:t>
            </a:r>
          </a:p>
          <a:p>
            <a:pPr lvl="2"/>
            <a:r>
              <a:rPr lang="en-US"/>
              <a:t>Second Level</a:t>
            </a:r>
          </a:p>
          <a:p>
            <a:pPr lvl="3"/>
            <a:r>
              <a:rPr lang="en-US"/>
              <a:t>Third Level</a:t>
            </a:r>
          </a:p>
        </p:txBody>
      </p:sp>
      <p:sp>
        <p:nvSpPr>
          <p:cNvPr id="6" name="Text Placeholder 3">
            <a:extLst>
              <a:ext uri="{FF2B5EF4-FFF2-40B4-BE49-F238E27FC236}">
                <a16:creationId xmlns:a16="http://schemas.microsoft.com/office/drawing/2014/main" id="{795B4020-BA1B-424F-8B93-3B8A415B57B3}"/>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42594215-73D0-6E42-BBFD-7FE2B8C87FA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228868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1371600"/>
            <a:ext cx="9442450" cy="48387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Header</a:t>
            </a:r>
          </a:p>
          <a:p>
            <a:pPr lvl="1"/>
            <a:r>
              <a:rPr lang="en-US"/>
              <a:t>SUBHEADER</a:t>
            </a:r>
          </a:p>
          <a:p>
            <a:pPr lvl="2"/>
            <a:r>
              <a:rPr lang="en-US"/>
              <a:t>First Level </a:t>
            </a:r>
          </a:p>
          <a:p>
            <a:pPr lvl="3"/>
            <a:r>
              <a:rPr lang="en-US"/>
              <a:t>Second Level</a:t>
            </a:r>
          </a:p>
          <a:p>
            <a:pPr lvl="4"/>
            <a:r>
              <a:rPr lang="en-US"/>
              <a:t>Third Level</a:t>
            </a:r>
          </a:p>
        </p:txBody>
      </p:sp>
      <p:sp>
        <p:nvSpPr>
          <p:cNvPr id="7" name="Text Placeholder 3">
            <a:extLst>
              <a:ext uri="{FF2B5EF4-FFF2-40B4-BE49-F238E27FC236}">
                <a16:creationId xmlns:a16="http://schemas.microsoft.com/office/drawing/2014/main" id="{8DC2CE65-1FD0-BA43-A7EB-393335A154BC}"/>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8" name="Text Placeholder 6">
            <a:extLst>
              <a:ext uri="{FF2B5EF4-FFF2-40B4-BE49-F238E27FC236}">
                <a16:creationId xmlns:a16="http://schemas.microsoft.com/office/drawing/2014/main" id="{FEB393E3-9446-D449-9B0B-979D8F7A013B}"/>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842067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6075981" y="0"/>
            <a:ext cx="6112843"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2" name="Title 1"/>
          <p:cNvSpPr>
            <a:spLocks noGrp="1"/>
          </p:cNvSpPr>
          <p:nvPr>
            <p:ph type="title" hasCustomPrompt="1"/>
          </p:nvPr>
        </p:nvSpPr>
        <p:spPr>
          <a:xfrm>
            <a:off x="457200" y="457200"/>
            <a:ext cx="5394960"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5394960" cy="4838700"/>
          </a:xfrm>
        </p:spPr>
        <p:txBody>
          <a:bodyPr/>
          <a:lstStyle>
            <a:lvl1pPr>
              <a:defRPr sz="2000"/>
            </a:lvl1pPr>
            <a:lvl2pPr>
              <a:defRPr sz="1800"/>
            </a:lvl2pPr>
            <a:lvl3pPr>
              <a:defRPr sz="1600"/>
            </a:lvl3pPr>
            <a:lvl4pPr>
              <a:defRPr sz="1800"/>
            </a:lvl4pPr>
            <a:lvl5pPr>
              <a:defRPr sz="1800"/>
            </a:lvl5pPr>
          </a:lstStyle>
          <a:p>
            <a:pPr lvl="0"/>
            <a:r>
              <a:rPr lang="en-US"/>
              <a:t>First Level</a:t>
            </a:r>
          </a:p>
          <a:p>
            <a:pPr lvl="1"/>
            <a:r>
              <a:rPr lang="en-US"/>
              <a:t>Second level</a:t>
            </a:r>
          </a:p>
          <a:p>
            <a:pPr lvl="2"/>
            <a:r>
              <a:rPr lang="en-US"/>
              <a:t>Third level</a:t>
            </a:r>
          </a:p>
        </p:txBody>
      </p:sp>
      <p:sp>
        <p:nvSpPr>
          <p:cNvPr id="7" name="Text Placeholder 3">
            <a:extLst>
              <a:ext uri="{FF2B5EF4-FFF2-40B4-BE49-F238E27FC236}">
                <a16:creationId xmlns:a16="http://schemas.microsoft.com/office/drawing/2014/main" id="{6B7189FC-4DF1-9D43-AA9F-1EA46A9FA5E8}"/>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8" name="Text Placeholder 6">
            <a:extLst>
              <a:ext uri="{FF2B5EF4-FFF2-40B4-BE49-F238E27FC236}">
                <a16:creationId xmlns:a16="http://schemas.microsoft.com/office/drawing/2014/main" id="{EC4D80BF-5282-7B4E-9AEE-2E1181EDA15A}"/>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3567048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394960"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5394960" cy="48387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Header</a:t>
            </a:r>
          </a:p>
          <a:p>
            <a:pPr lvl="1"/>
            <a:r>
              <a:rPr lang="en-US"/>
              <a:t>First Level</a:t>
            </a:r>
          </a:p>
          <a:p>
            <a:pPr lvl="2"/>
            <a:r>
              <a:rPr lang="en-US"/>
              <a:t>Second Level</a:t>
            </a:r>
          </a:p>
          <a:p>
            <a:pPr lvl="3"/>
            <a:r>
              <a:rPr lang="en-US"/>
              <a:t>Third Level</a:t>
            </a:r>
          </a:p>
        </p:txBody>
      </p:sp>
      <p:sp>
        <p:nvSpPr>
          <p:cNvPr id="6" name="Picture Placeholder 5"/>
          <p:cNvSpPr>
            <a:spLocks noGrp="1"/>
          </p:cNvSpPr>
          <p:nvPr>
            <p:ph type="pic" sz="quarter" idx="11" hasCustomPrompt="1"/>
          </p:nvPr>
        </p:nvSpPr>
        <p:spPr>
          <a:xfrm>
            <a:off x="6075981" y="0"/>
            <a:ext cx="6112843"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7" name="Text Placeholder 3">
            <a:extLst>
              <a:ext uri="{FF2B5EF4-FFF2-40B4-BE49-F238E27FC236}">
                <a16:creationId xmlns:a16="http://schemas.microsoft.com/office/drawing/2014/main" id="{76132B56-6ADC-AE42-9722-86E36E3EB21C}"/>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8" name="Text Placeholder 6">
            <a:extLst>
              <a:ext uri="{FF2B5EF4-FFF2-40B4-BE49-F238E27FC236}">
                <a16:creationId xmlns:a16="http://schemas.microsoft.com/office/drawing/2014/main" id="{64FB1594-DBA0-A342-871D-4BC60EFD9096}"/>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9503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12188825"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5" name="Text Placeholder 4">
            <a:extLst>
              <a:ext uri="{FF2B5EF4-FFF2-40B4-BE49-F238E27FC236}">
                <a16:creationId xmlns:a16="http://schemas.microsoft.com/office/drawing/2014/main" id="{C72943D5-ACF5-524F-A947-026C2A03CBAA}"/>
              </a:ext>
            </a:extLst>
          </p:cNvPr>
          <p:cNvSpPr>
            <a:spLocks noGrp="1"/>
          </p:cNvSpPr>
          <p:nvPr>
            <p:ph type="body" sz="quarter" idx="12" hasCustomPrompt="1"/>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8352" y="0"/>
            <a:ext cx="6091100"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6097725" y="0"/>
            <a:ext cx="6091100"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3188944" y="1504121"/>
            <a:ext cx="2910508"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a:t>Opposing ideas </a:t>
            </a:r>
            <a:br>
              <a:rPr lang="en-US"/>
            </a:br>
            <a:r>
              <a:rPr lang="en-US"/>
              <a:t>with statements supported by graphics/images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6097725" y="1504121"/>
            <a:ext cx="290779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Bold" charset="0"/>
                <a:ea typeface="MetLife Circular Bold" charset="0"/>
                <a:cs typeface="MetLife Circular Bold" charset="0"/>
              </a:defRPr>
            </a:lvl2pPr>
            <a:lvl3pPr>
              <a:defRPr b="1" i="0">
                <a:latin typeface="MetLife Circular Bold" charset="0"/>
                <a:ea typeface="MetLife Circular Bold" charset="0"/>
                <a:cs typeface="MetLife Circular Bold" charset="0"/>
              </a:defRPr>
            </a:lvl3pPr>
            <a:lvl4pPr>
              <a:defRPr b="1" i="0">
                <a:latin typeface="MetLife Circular Bold" charset="0"/>
                <a:ea typeface="MetLife Circular Bold" charset="0"/>
                <a:cs typeface="MetLife Circular Bold" charset="0"/>
              </a:defRPr>
            </a:lvl4pPr>
            <a:lvl5pPr>
              <a:defRPr b="1" i="0">
                <a:latin typeface="MetLife Circular Bold" charset="0"/>
                <a:ea typeface="MetLife Circular Bold" charset="0"/>
                <a:cs typeface="MetLife Circular Bold" charset="0"/>
              </a:defRPr>
            </a:lvl5pPr>
          </a:lstStyle>
          <a:p>
            <a:pPr algn="l"/>
            <a:r>
              <a:rPr lang="en-US">
                <a:solidFill>
                  <a:schemeClr val="tx1"/>
                </a:solidFill>
              </a:rPr>
              <a:t>Opposing ideas </a:t>
            </a:r>
            <a:br>
              <a:rPr lang="en-US">
                <a:solidFill>
                  <a:schemeClr val="tx1"/>
                </a:solidFill>
              </a:rPr>
            </a:br>
            <a:r>
              <a:rPr lang="en-US">
                <a:solidFill>
                  <a:schemeClr val="tx1"/>
                </a:solidFill>
              </a:rPr>
              <a:t>with statements supported by graphics/images</a:t>
            </a:r>
          </a:p>
        </p:txBody>
      </p:sp>
      <p:sp>
        <p:nvSpPr>
          <p:cNvPr id="8" name="Text Placeholder 3">
            <a:extLst>
              <a:ext uri="{FF2B5EF4-FFF2-40B4-BE49-F238E27FC236}">
                <a16:creationId xmlns:a16="http://schemas.microsoft.com/office/drawing/2014/main" id="{DA604EF4-F41E-B445-A17E-62FBD29DE099}"/>
              </a:ext>
            </a:extLst>
          </p:cNvPr>
          <p:cNvSpPr>
            <a:spLocks noGrp="1"/>
          </p:cNvSpPr>
          <p:nvPr>
            <p:ph type="body" sz="quarter" idx="14"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11" name="Text Placeholder 6">
            <a:extLst>
              <a:ext uri="{FF2B5EF4-FFF2-40B4-BE49-F238E27FC236}">
                <a16:creationId xmlns:a16="http://schemas.microsoft.com/office/drawing/2014/main" id="{7B1A7E92-0B4E-C145-A23A-1272DFEBA755}"/>
              </a:ext>
            </a:extLst>
          </p:cNvPr>
          <p:cNvSpPr>
            <a:spLocks noGrp="1"/>
          </p:cNvSpPr>
          <p:nvPr>
            <p:ph type="body" sz="quarter" idx="15"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316951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3884918" cy="4838700"/>
          </a:xfrm>
        </p:spPr>
        <p:txBody>
          <a:bodyPr/>
          <a:lstStyle>
            <a:lvl1pPr>
              <a:defRPr sz="2000"/>
            </a:lvl1pPr>
            <a:lvl2pPr>
              <a:defRPr sz="1800"/>
            </a:lvl2pPr>
            <a:lvl3pPr>
              <a:defRPr sz="1600"/>
            </a:lvl3pPr>
            <a:lvl4pPr>
              <a:defRPr sz="1800"/>
            </a:lvl4pPr>
            <a:lvl5pPr>
              <a:defRPr sz="1800"/>
            </a:lvl5pPr>
          </a:lstStyle>
          <a:p>
            <a:pPr lvl="0"/>
            <a:r>
              <a:rPr lang="en-US"/>
              <a:t>First Level</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907EE6CB-CDB5-2D48-8610-759DE5A98C62}"/>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7" name="Text Placeholder 6">
            <a:extLst>
              <a:ext uri="{FF2B5EF4-FFF2-40B4-BE49-F238E27FC236}">
                <a16:creationId xmlns:a16="http://schemas.microsoft.com/office/drawing/2014/main" id="{B5477AD0-9793-774E-8C1E-58F75D412B3C}"/>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2420384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3886200"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Header</a:t>
            </a:r>
          </a:p>
          <a:p>
            <a:pPr lvl="1"/>
            <a:r>
              <a:rPr lang="en-US"/>
              <a:t>First Level</a:t>
            </a:r>
          </a:p>
          <a:p>
            <a:pPr lvl="2"/>
            <a:r>
              <a:rPr lang="en-US"/>
              <a:t>Second Level</a:t>
            </a:r>
          </a:p>
          <a:p>
            <a:pPr lvl="3"/>
            <a:r>
              <a:rPr lang="en-US"/>
              <a:t>Third Level</a:t>
            </a:r>
          </a:p>
        </p:txBody>
      </p:sp>
      <p:sp>
        <p:nvSpPr>
          <p:cNvPr id="6" name="Text Placeholder 3">
            <a:extLst>
              <a:ext uri="{FF2B5EF4-FFF2-40B4-BE49-F238E27FC236}">
                <a16:creationId xmlns:a16="http://schemas.microsoft.com/office/drawing/2014/main" id="{DE73ADC8-3144-814C-B020-130A97611947}"/>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653885FD-54F1-1740-99A2-BF4D035D0F25}"/>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760572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1" y="0"/>
            <a:ext cx="121888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8" name="Content Placeholder 8">
            <a:extLst>
              <a:ext uri="{FF2B5EF4-FFF2-40B4-BE49-F238E27FC236}">
                <a16:creationId xmlns:a16="http://schemas.microsoft.com/office/drawing/2014/main" id="{30D243D2-BC3C-A440-8E6C-A5ED6CDC7D64}"/>
              </a:ext>
            </a:extLst>
          </p:cNvPr>
          <p:cNvSpPr txBox="1">
            <a:spLocks/>
          </p:cNvSpPr>
          <p:nvPr userDrawn="1"/>
        </p:nvSpPr>
        <p:spPr>
          <a:xfrm>
            <a:off x="11454523"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a:solidFill>
                <a:schemeClr val="bg1"/>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20A6CA77-4A88-D242-9E7A-7B4965431CC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5613" y="5345291"/>
            <a:ext cx="5193792"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Presentation subtitle</a:t>
            </a:r>
          </a:p>
        </p:txBody>
      </p:sp>
    </p:spTree>
    <p:extLst>
      <p:ext uri="{BB962C8B-B14F-4D97-AF65-F5344CB8AC3E}">
        <p14:creationId xmlns:p14="http://schemas.microsoft.com/office/powerpoint/2010/main" val="3424721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7" name="Text Placeholder 3">
            <a:extLst>
              <a:ext uri="{FF2B5EF4-FFF2-40B4-BE49-F238E27FC236}">
                <a16:creationId xmlns:a16="http://schemas.microsoft.com/office/drawing/2014/main" id="{F0D4BBCD-C94D-D142-B586-78DE00C580E4}"/>
              </a:ext>
            </a:extLst>
          </p:cNvPr>
          <p:cNvSpPr>
            <a:spLocks noGrp="1"/>
          </p:cNvSpPr>
          <p:nvPr>
            <p:ph type="body" sz="quarter" idx="11" hasCustomPrompt="1"/>
          </p:nvPr>
        </p:nvSpPr>
        <p:spPr>
          <a:xfrm>
            <a:off x="7205554" y="6489834"/>
            <a:ext cx="1658938" cy="323850"/>
          </a:xfrm>
        </p:spPr>
        <p:txBody>
          <a:bodyPr/>
          <a:lstStyle>
            <a:lvl1pPr>
              <a:defRPr sz="800" baseline="0">
                <a:solidFill>
                  <a:schemeClr val="bg2"/>
                </a:solidFill>
              </a:defRPr>
            </a:lvl1pPr>
          </a:lstStyle>
          <a:p>
            <a:pPr lvl="0"/>
            <a:r>
              <a:rPr lang="en-US"/>
              <a:t>Confidential Proprietary Information</a:t>
            </a:r>
          </a:p>
        </p:txBody>
      </p:sp>
      <p:sp>
        <p:nvSpPr>
          <p:cNvPr id="8" name="Text Placeholder 6">
            <a:extLst>
              <a:ext uri="{FF2B5EF4-FFF2-40B4-BE49-F238E27FC236}">
                <a16:creationId xmlns:a16="http://schemas.microsoft.com/office/drawing/2014/main" id="{B7F83008-2E35-8243-8E81-AEC51BC5EEEE}"/>
              </a:ext>
            </a:extLst>
          </p:cNvPr>
          <p:cNvSpPr>
            <a:spLocks noGrp="1"/>
          </p:cNvSpPr>
          <p:nvPr>
            <p:ph type="body" sz="quarter" idx="12" hasCustomPrompt="1"/>
          </p:nvPr>
        </p:nvSpPr>
        <p:spPr>
          <a:xfrm>
            <a:off x="4391148" y="6489834"/>
            <a:ext cx="2303462" cy="244475"/>
          </a:xfrm>
        </p:spPr>
        <p:txBody>
          <a:bodyPr/>
          <a:lstStyle>
            <a:lvl1pPr>
              <a:defRPr sz="800" baseline="0">
                <a:solidFill>
                  <a:schemeClr val="tx1"/>
                </a:solidFill>
              </a:defRPr>
            </a:lvl1pPr>
          </a:lstStyle>
          <a:p>
            <a:pPr lvl="0"/>
            <a:r>
              <a:rPr lang="en-US"/>
              <a:t>Presentation Title</a:t>
            </a:r>
          </a:p>
        </p:txBody>
      </p:sp>
      <p:sp>
        <p:nvSpPr>
          <p:cNvPr id="4" name="Slide Number Placeholder 9">
            <a:extLst>
              <a:ext uri="{FF2B5EF4-FFF2-40B4-BE49-F238E27FC236}">
                <a16:creationId xmlns:a16="http://schemas.microsoft.com/office/drawing/2014/main" id="{C018C18B-B698-EA29-C4D6-A3190CC71A19}"/>
              </a:ext>
            </a:extLst>
          </p:cNvPr>
          <p:cNvSpPr>
            <a:spLocks noGrp="1"/>
          </p:cNvSpPr>
          <p:nvPr>
            <p:ph type="sldNum" sz="quarter" idx="4"/>
          </p:nvPr>
        </p:nvSpPr>
        <p:spPr>
          <a:xfrm>
            <a:off x="10691581" y="6438045"/>
            <a:ext cx="1040044" cy="215444"/>
          </a:xfrm>
          <a:prstGeom prst="rect">
            <a:avLst/>
          </a:prstGeom>
        </p:spPr>
        <p:txBody>
          <a:bodyPr rIns="0" anchor="ctr"/>
          <a:lstStyle>
            <a:lvl1pPr algn="r">
              <a:defRPr lang="en-US" sz="1000" b="0" i="0" kern="1200" baseline="0" smtClean="0">
                <a:solidFill>
                  <a:schemeClr val="bg2"/>
                </a:solidFill>
                <a:latin typeface="+mn-lt"/>
                <a:ea typeface="Arial" charset="0"/>
                <a:cs typeface="Arial" charset="0"/>
              </a:defRPr>
            </a:lvl1pPr>
          </a:lstStyle>
          <a:p>
            <a:pPr marL="80645">
              <a:spcBef>
                <a:spcPts val="40"/>
              </a:spcBef>
            </a:pPr>
            <a:fld id="{81D60167-4931-47E6-BA6A-407CBD079E47}" type="slidenum">
              <a:rPr lang="en-US" smtClean="0"/>
              <a:pPr marL="80645">
                <a:spcBef>
                  <a:spcPts val="40"/>
                </a:spcBef>
              </a:pPr>
              <a:t>‹#›</a:t>
            </a:fld>
            <a:endParaRPr lang="en-US"/>
          </a:p>
        </p:txBody>
      </p:sp>
    </p:spTree>
    <p:extLst>
      <p:ext uri="{BB962C8B-B14F-4D97-AF65-F5344CB8AC3E}">
        <p14:creationId xmlns:p14="http://schemas.microsoft.com/office/powerpoint/2010/main" val="4089958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1" y="0"/>
            <a:ext cx="6092757" cy="6217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455613"/>
            <a:ext cx="5373757" cy="5428352"/>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Statement 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6085489" y="0"/>
            <a:ext cx="6103336"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9" name="Text Placeholder 3">
            <a:extLst>
              <a:ext uri="{FF2B5EF4-FFF2-40B4-BE49-F238E27FC236}">
                <a16:creationId xmlns:a16="http://schemas.microsoft.com/office/drawing/2014/main" id="{5F4EAF3A-1C47-2549-8829-7421B4DAD1F3}"/>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10" name="Text Placeholder 6">
            <a:extLst>
              <a:ext uri="{FF2B5EF4-FFF2-40B4-BE49-F238E27FC236}">
                <a16:creationId xmlns:a16="http://schemas.microsoft.com/office/drawing/2014/main" id="{9F4C2EC0-9229-404B-A5C8-2C5B7EDA4F25}"/>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802262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Arial" charset="0"/>
            </a:endParaRPr>
          </a:p>
        </p:txBody>
      </p:sp>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a:t>Title</a:t>
            </a:r>
          </a:p>
        </p:txBody>
      </p:sp>
      <p:sp>
        <p:nvSpPr>
          <p:cNvPr id="4" name="Content Placeholder 3"/>
          <p:cNvSpPr>
            <a:spLocks noGrp="1"/>
          </p:cNvSpPr>
          <p:nvPr>
            <p:ph sz="quarter" idx="10" hasCustomPrompt="1"/>
          </p:nvPr>
        </p:nvSpPr>
        <p:spPr>
          <a:xfrm>
            <a:off x="457198" y="1371600"/>
            <a:ext cx="8409340" cy="4838700"/>
          </a:xfrm>
        </p:spPr>
        <p:txBody>
          <a:bodyPr/>
          <a:lstStyle>
            <a:lvl1pPr>
              <a:defRPr sz="2000"/>
            </a:lvl1pPr>
            <a:lvl2pPr>
              <a:defRPr sz="1800"/>
            </a:lvl2pPr>
            <a:lvl3pPr>
              <a:defRPr sz="1600"/>
            </a:lvl3pPr>
            <a:lvl4pPr>
              <a:defRPr sz="1800"/>
            </a:lvl4pPr>
            <a:lvl5pPr>
              <a:defRPr sz="1800"/>
            </a:lvl5pPr>
          </a:lstStyle>
          <a:p>
            <a:pPr lvl="0"/>
            <a:r>
              <a:rPr lang="en-US"/>
              <a:t>First Level</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C83ECFA4-BF7A-F940-99FB-09DBCE850614}"/>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11" name="Text Placeholder 6">
            <a:extLst>
              <a:ext uri="{FF2B5EF4-FFF2-40B4-BE49-F238E27FC236}">
                <a16:creationId xmlns:a16="http://schemas.microsoft.com/office/drawing/2014/main" id="{E36B653D-6566-2148-BB67-F9F6AFF76F1D}"/>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608084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solidFill>
                <a:schemeClr val="accent2"/>
              </a:solidFill>
              <a:latin typeface="Arial" charset="0"/>
            </a:endParaRPr>
          </a:p>
        </p:txBody>
      </p:sp>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a:t>Title</a:t>
            </a:r>
          </a:p>
        </p:txBody>
      </p:sp>
      <p:sp>
        <p:nvSpPr>
          <p:cNvPr id="8" name="Content Placeholder 3"/>
          <p:cNvSpPr>
            <a:spLocks noGrp="1"/>
          </p:cNvSpPr>
          <p:nvPr>
            <p:ph sz="quarter" idx="10" hasCustomPrompt="1"/>
          </p:nvPr>
        </p:nvSpPr>
        <p:spPr>
          <a:xfrm>
            <a:off x="457200" y="1371600"/>
            <a:ext cx="8412480"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Header</a:t>
            </a:r>
          </a:p>
          <a:p>
            <a:pPr lvl="1"/>
            <a:r>
              <a:rPr lang="en-US"/>
              <a:t>First Level </a:t>
            </a:r>
          </a:p>
          <a:p>
            <a:pPr lvl="2"/>
            <a:r>
              <a:rPr lang="en-US"/>
              <a:t>Second Level</a:t>
            </a:r>
          </a:p>
          <a:p>
            <a:pPr lvl="3"/>
            <a:r>
              <a:rPr lang="en-US"/>
              <a:t>Third Level</a:t>
            </a:r>
          </a:p>
        </p:txBody>
      </p:sp>
      <p:sp>
        <p:nvSpPr>
          <p:cNvPr id="9" name="Text Placeholder 3">
            <a:extLst>
              <a:ext uri="{FF2B5EF4-FFF2-40B4-BE49-F238E27FC236}">
                <a16:creationId xmlns:a16="http://schemas.microsoft.com/office/drawing/2014/main" id="{5B5AF605-BA41-0C40-B302-1C5A18F230C1}"/>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10" name="Text Placeholder 6">
            <a:extLst>
              <a:ext uri="{FF2B5EF4-FFF2-40B4-BE49-F238E27FC236}">
                <a16:creationId xmlns:a16="http://schemas.microsoft.com/office/drawing/2014/main" id="{993E8A58-3B46-8C44-B1DB-F0A1F88D5389}"/>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44726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55613" y="1376465"/>
            <a:ext cx="11277599" cy="1820549"/>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4752109" y="1568459"/>
            <a:ext cx="313604" cy="2703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57200" y="3500490"/>
            <a:ext cx="11277599"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574612" y="3940839"/>
            <a:ext cx="11043341" cy="2117928"/>
          </a:xfrm>
          <a:prstGeom prst="rect">
            <a:avLst/>
          </a:prstGeom>
          <a:solidFill>
            <a:srgbClr val="FFFFFF"/>
          </a:solidFill>
          <a:ln w="19050" algn="ctr">
            <a:noFill/>
            <a:miter lim="800000"/>
            <a:headEnd/>
            <a:tailEnd/>
          </a:ln>
        </p:spPr>
        <p:txBody>
          <a:bodyPr lIns="91424" tIns="91424" rIns="91424" bIns="91424"/>
          <a:lstStyle/>
          <a:p>
            <a:endParaRPr lang="en-US">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95953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3367536" y="3962652"/>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455613" y="5101119"/>
            <a:ext cx="9139696"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54419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75186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572374" y="1480927"/>
            <a:ext cx="4021137"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572374" y="2040149"/>
            <a:ext cx="4021136"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5224311" y="1480927"/>
            <a:ext cx="6393643"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5224311" y="2040149"/>
            <a:ext cx="6393642"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572374" y="3626028"/>
            <a:ext cx="11045579"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576454" y="4152900"/>
            <a:ext cx="770765" cy="80803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576454" y="5230649"/>
            <a:ext cx="770765" cy="82811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347788"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3398113"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5488170"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7567341"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9635626" y="5454365"/>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347788"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3426959"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5506130"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7585302"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347788"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3426960"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5495246"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7585303"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9610046" y="4501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35" name="Text Placeholder 3">
            <a:extLst>
              <a:ext uri="{FF2B5EF4-FFF2-40B4-BE49-F238E27FC236}">
                <a16:creationId xmlns:a16="http://schemas.microsoft.com/office/drawing/2014/main" id="{C57AB934-E49B-0A46-A048-4C724F28378A}"/>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36" name="Text Placeholder 6">
            <a:extLst>
              <a:ext uri="{FF2B5EF4-FFF2-40B4-BE49-F238E27FC236}">
                <a16:creationId xmlns:a16="http://schemas.microsoft.com/office/drawing/2014/main" id="{FBBF7E24-D87F-D74E-A8E4-3B69B4E30B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071329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93462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4455308"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5995873"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752649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905712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1058775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4622609" y="1108656"/>
            <a:ext cx="2743200" cy="685800"/>
          </a:xfrm>
          <a:solidFill>
            <a:schemeClr val="accent2"/>
          </a:solidFill>
          <a:ln>
            <a:noFill/>
          </a:ln>
        </p:spPr>
        <p:txBody>
          <a:bodyPr anchor="ctr"/>
          <a:lstStyle>
            <a:lvl1pPr algn="ctr">
              <a:defRPr sz="1800" b="1">
                <a:solidFill>
                  <a:schemeClr val="bg1"/>
                </a:solidFill>
              </a:defRPr>
            </a:lvl1pPr>
            <a:lvl2pPr marL="0" indent="0" algn="ctr">
              <a:buFontTx/>
              <a:buNone/>
              <a:defRPr sz="1500">
                <a:solidFill>
                  <a:schemeClr val="bg1"/>
                </a:solidFill>
              </a:defRPr>
            </a:lvl2pPr>
          </a:lstStyle>
          <a:p>
            <a:pPr lvl="0"/>
            <a:r>
              <a:rPr lang="en-US" err="1"/>
              <a:t>Firstname</a:t>
            </a:r>
            <a:r>
              <a:rPr lang="en-US"/>
              <a:t> </a:t>
            </a:r>
            <a:r>
              <a:rPr lang="en-US" err="1"/>
              <a:t>Lastname</a:t>
            </a:r>
            <a:endParaRPr lang="en-US"/>
          </a:p>
          <a:p>
            <a:pPr lvl="1"/>
            <a:r>
              <a:rPr lang="en-US"/>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394055" y="1989304"/>
            <a:ext cx="920030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39405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39F956F3-3295-084B-BFE8-3E645237DA61}"/>
              </a:ext>
            </a:extLst>
          </p:cNvPr>
          <p:cNvSpPr>
            <a:spLocks noGrp="1"/>
          </p:cNvSpPr>
          <p:nvPr>
            <p:ph type="body" sz="quarter" idx="16" hasCustomPrompt="1"/>
          </p:nvPr>
        </p:nvSpPr>
        <p:spPr>
          <a:xfrm>
            <a:off x="224164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33" name="Text Placeholder 4">
            <a:extLst>
              <a:ext uri="{FF2B5EF4-FFF2-40B4-BE49-F238E27FC236}">
                <a16:creationId xmlns:a16="http://schemas.microsoft.com/office/drawing/2014/main" id="{01EB2656-5C04-884D-9CD2-F154D15F9A6A}"/>
              </a:ext>
            </a:extLst>
          </p:cNvPr>
          <p:cNvSpPr>
            <a:spLocks noGrp="1"/>
          </p:cNvSpPr>
          <p:nvPr>
            <p:ph type="body" sz="quarter" idx="17" hasCustomPrompt="1"/>
          </p:nvPr>
        </p:nvSpPr>
        <p:spPr>
          <a:xfrm>
            <a:off x="377502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34" name="Text Placeholder 4">
            <a:extLst>
              <a:ext uri="{FF2B5EF4-FFF2-40B4-BE49-F238E27FC236}">
                <a16:creationId xmlns:a16="http://schemas.microsoft.com/office/drawing/2014/main" id="{6B0A1534-4860-8F4C-BDEA-93C0DD3B456C}"/>
              </a:ext>
            </a:extLst>
          </p:cNvPr>
          <p:cNvSpPr>
            <a:spLocks noGrp="1"/>
          </p:cNvSpPr>
          <p:nvPr>
            <p:ph type="body" sz="quarter" idx="18" hasCustomPrompt="1"/>
          </p:nvPr>
        </p:nvSpPr>
        <p:spPr>
          <a:xfrm>
            <a:off x="530841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35" name="Text Placeholder 4">
            <a:extLst>
              <a:ext uri="{FF2B5EF4-FFF2-40B4-BE49-F238E27FC236}">
                <a16:creationId xmlns:a16="http://schemas.microsoft.com/office/drawing/2014/main" id="{B26C4A46-9B0E-404B-B1C2-F466FF3BBDC3}"/>
              </a:ext>
            </a:extLst>
          </p:cNvPr>
          <p:cNvSpPr>
            <a:spLocks noGrp="1"/>
          </p:cNvSpPr>
          <p:nvPr>
            <p:ph type="body" sz="quarter" idx="19" hasCustomPrompt="1"/>
          </p:nvPr>
        </p:nvSpPr>
        <p:spPr>
          <a:xfrm>
            <a:off x="684179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36" name="Text Placeholder 4">
            <a:extLst>
              <a:ext uri="{FF2B5EF4-FFF2-40B4-BE49-F238E27FC236}">
                <a16:creationId xmlns:a16="http://schemas.microsoft.com/office/drawing/2014/main" id="{D0BF2D4B-8BB7-3145-9963-AA4ED3A8E9D6}"/>
              </a:ext>
            </a:extLst>
          </p:cNvPr>
          <p:cNvSpPr>
            <a:spLocks noGrp="1"/>
          </p:cNvSpPr>
          <p:nvPr>
            <p:ph type="body" sz="quarter" idx="20" hasCustomPrompt="1"/>
          </p:nvPr>
        </p:nvSpPr>
        <p:spPr>
          <a:xfrm>
            <a:off x="837518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70825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37" name="Text Placeholder 4">
            <a:extLst>
              <a:ext uri="{FF2B5EF4-FFF2-40B4-BE49-F238E27FC236}">
                <a16:creationId xmlns:a16="http://schemas.microsoft.com/office/drawing/2014/main" id="{F84D6538-AF11-ED4D-984F-402D45D9F746}"/>
              </a:ext>
            </a:extLst>
          </p:cNvPr>
          <p:cNvSpPr>
            <a:spLocks noGrp="1"/>
          </p:cNvSpPr>
          <p:nvPr>
            <p:ph type="body" sz="quarter" idx="21" hasCustomPrompt="1"/>
          </p:nvPr>
        </p:nvSpPr>
        <p:spPr>
          <a:xfrm>
            <a:off x="9908563"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38" name="Text Placeholder 4">
            <a:extLst>
              <a:ext uri="{FF2B5EF4-FFF2-40B4-BE49-F238E27FC236}">
                <a16:creationId xmlns:a16="http://schemas.microsoft.com/office/drawing/2014/main" id="{6A0C2CF3-6B45-0041-BBCA-D96B6E82BCDC}"/>
              </a:ext>
            </a:extLst>
          </p:cNvPr>
          <p:cNvSpPr>
            <a:spLocks noGrp="1"/>
          </p:cNvSpPr>
          <p:nvPr>
            <p:ph type="body" sz="quarter" idx="22" hasCustomPrompt="1"/>
          </p:nvPr>
        </p:nvSpPr>
        <p:spPr>
          <a:xfrm>
            <a:off x="70825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39" name="Text Placeholder 4">
            <a:extLst>
              <a:ext uri="{FF2B5EF4-FFF2-40B4-BE49-F238E27FC236}">
                <a16:creationId xmlns:a16="http://schemas.microsoft.com/office/drawing/2014/main" id="{3F5CDDF5-D0C3-7941-91EB-682C2D305769}"/>
              </a:ext>
            </a:extLst>
          </p:cNvPr>
          <p:cNvSpPr>
            <a:spLocks noGrp="1"/>
          </p:cNvSpPr>
          <p:nvPr>
            <p:ph type="body" sz="quarter" idx="23" hasCustomPrompt="1"/>
          </p:nvPr>
        </p:nvSpPr>
        <p:spPr>
          <a:xfrm>
            <a:off x="70825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0" name="Text Placeholder 4">
            <a:extLst>
              <a:ext uri="{FF2B5EF4-FFF2-40B4-BE49-F238E27FC236}">
                <a16:creationId xmlns:a16="http://schemas.microsoft.com/office/drawing/2014/main" id="{68464115-2200-674B-BF0D-BE88E3866470}"/>
              </a:ext>
            </a:extLst>
          </p:cNvPr>
          <p:cNvSpPr>
            <a:spLocks noGrp="1"/>
          </p:cNvSpPr>
          <p:nvPr>
            <p:ph type="body" sz="quarter" idx="24" hasCustomPrompt="1"/>
          </p:nvPr>
        </p:nvSpPr>
        <p:spPr>
          <a:xfrm>
            <a:off x="70825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1" name="Text Placeholder 4">
            <a:extLst>
              <a:ext uri="{FF2B5EF4-FFF2-40B4-BE49-F238E27FC236}">
                <a16:creationId xmlns:a16="http://schemas.microsoft.com/office/drawing/2014/main" id="{693D6790-07A1-6D41-80E0-F38F2FE4FB08}"/>
              </a:ext>
            </a:extLst>
          </p:cNvPr>
          <p:cNvSpPr>
            <a:spLocks noGrp="1"/>
          </p:cNvSpPr>
          <p:nvPr>
            <p:ph type="body" sz="quarter" idx="25" hasCustomPrompt="1"/>
          </p:nvPr>
        </p:nvSpPr>
        <p:spPr>
          <a:xfrm>
            <a:off x="70825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5" name="Text Placeholder 4">
            <a:extLst>
              <a:ext uri="{FF2B5EF4-FFF2-40B4-BE49-F238E27FC236}">
                <a16:creationId xmlns:a16="http://schemas.microsoft.com/office/drawing/2014/main" id="{7A708032-EF9E-5B46-B39C-7C40A75EC54D}"/>
              </a:ext>
            </a:extLst>
          </p:cNvPr>
          <p:cNvSpPr>
            <a:spLocks noGrp="1"/>
          </p:cNvSpPr>
          <p:nvPr>
            <p:ph type="body" sz="quarter" idx="26" hasCustomPrompt="1"/>
          </p:nvPr>
        </p:nvSpPr>
        <p:spPr>
          <a:xfrm>
            <a:off x="224882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6" name="Text Placeholder 4">
            <a:extLst>
              <a:ext uri="{FF2B5EF4-FFF2-40B4-BE49-F238E27FC236}">
                <a16:creationId xmlns:a16="http://schemas.microsoft.com/office/drawing/2014/main" id="{889122AD-2BDB-E845-B445-CF11DCF32986}"/>
              </a:ext>
            </a:extLst>
          </p:cNvPr>
          <p:cNvSpPr>
            <a:spLocks noGrp="1"/>
          </p:cNvSpPr>
          <p:nvPr>
            <p:ph type="body" sz="quarter" idx="27" hasCustomPrompt="1"/>
          </p:nvPr>
        </p:nvSpPr>
        <p:spPr>
          <a:xfrm>
            <a:off x="224882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7" name="Text Placeholder 4">
            <a:extLst>
              <a:ext uri="{FF2B5EF4-FFF2-40B4-BE49-F238E27FC236}">
                <a16:creationId xmlns:a16="http://schemas.microsoft.com/office/drawing/2014/main" id="{BC4495ED-CD28-5849-8E96-27B5F332CC1A}"/>
              </a:ext>
            </a:extLst>
          </p:cNvPr>
          <p:cNvSpPr>
            <a:spLocks noGrp="1"/>
          </p:cNvSpPr>
          <p:nvPr>
            <p:ph type="body" sz="quarter" idx="28" hasCustomPrompt="1"/>
          </p:nvPr>
        </p:nvSpPr>
        <p:spPr>
          <a:xfrm>
            <a:off x="224882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8" name="Text Placeholder 4">
            <a:extLst>
              <a:ext uri="{FF2B5EF4-FFF2-40B4-BE49-F238E27FC236}">
                <a16:creationId xmlns:a16="http://schemas.microsoft.com/office/drawing/2014/main" id="{121D6437-CC3F-BE4D-8359-F21AC166C993}"/>
              </a:ext>
            </a:extLst>
          </p:cNvPr>
          <p:cNvSpPr>
            <a:spLocks noGrp="1"/>
          </p:cNvSpPr>
          <p:nvPr>
            <p:ph type="body" sz="quarter" idx="29" hasCustomPrompt="1"/>
          </p:nvPr>
        </p:nvSpPr>
        <p:spPr>
          <a:xfrm>
            <a:off x="224882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0" name="Text Placeholder 4">
            <a:extLst>
              <a:ext uri="{FF2B5EF4-FFF2-40B4-BE49-F238E27FC236}">
                <a16:creationId xmlns:a16="http://schemas.microsoft.com/office/drawing/2014/main" id="{D9D92D25-926E-8A4E-B547-AEA5A7013C2F}"/>
              </a:ext>
            </a:extLst>
          </p:cNvPr>
          <p:cNvSpPr>
            <a:spLocks noGrp="1"/>
          </p:cNvSpPr>
          <p:nvPr>
            <p:ph type="body" sz="quarter" idx="30" hasCustomPrompt="1"/>
          </p:nvPr>
        </p:nvSpPr>
        <p:spPr>
          <a:xfrm>
            <a:off x="3769508"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1" name="Text Placeholder 4">
            <a:extLst>
              <a:ext uri="{FF2B5EF4-FFF2-40B4-BE49-F238E27FC236}">
                <a16:creationId xmlns:a16="http://schemas.microsoft.com/office/drawing/2014/main" id="{2216BD29-6E2A-0546-B127-70F65DE22B9D}"/>
              </a:ext>
            </a:extLst>
          </p:cNvPr>
          <p:cNvSpPr>
            <a:spLocks noGrp="1"/>
          </p:cNvSpPr>
          <p:nvPr>
            <p:ph type="body" sz="quarter" idx="31" hasCustomPrompt="1"/>
          </p:nvPr>
        </p:nvSpPr>
        <p:spPr>
          <a:xfrm>
            <a:off x="3769508"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2" name="Text Placeholder 4">
            <a:extLst>
              <a:ext uri="{FF2B5EF4-FFF2-40B4-BE49-F238E27FC236}">
                <a16:creationId xmlns:a16="http://schemas.microsoft.com/office/drawing/2014/main" id="{A9B2A9FE-8C9E-9540-9FE0-86B313A29E53}"/>
              </a:ext>
            </a:extLst>
          </p:cNvPr>
          <p:cNvSpPr>
            <a:spLocks noGrp="1"/>
          </p:cNvSpPr>
          <p:nvPr>
            <p:ph type="body" sz="quarter" idx="32" hasCustomPrompt="1"/>
          </p:nvPr>
        </p:nvSpPr>
        <p:spPr>
          <a:xfrm>
            <a:off x="3769508"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3" name="Text Placeholder 4">
            <a:extLst>
              <a:ext uri="{FF2B5EF4-FFF2-40B4-BE49-F238E27FC236}">
                <a16:creationId xmlns:a16="http://schemas.microsoft.com/office/drawing/2014/main" id="{CF3A78C7-6BD2-1B41-9E17-A6D6927465CD}"/>
              </a:ext>
            </a:extLst>
          </p:cNvPr>
          <p:cNvSpPr>
            <a:spLocks noGrp="1"/>
          </p:cNvSpPr>
          <p:nvPr>
            <p:ph type="body" sz="quarter" idx="33" hasCustomPrompt="1"/>
          </p:nvPr>
        </p:nvSpPr>
        <p:spPr>
          <a:xfrm>
            <a:off x="3769508"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5" name="Text Placeholder 4">
            <a:extLst>
              <a:ext uri="{FF2B5EF4-FFF2-40B4-BE49-F238E27FC236}">
                <a16:creationId xmlns:a16="http://schemas.microsoft.com/office/drawing/2014/main" id="{ADE5C341-5274-DB44-9598-769882787F5E}"/>
              </a:ext>
            </a:extLst>
          </p:cNvPr>
          <p:cNvSpPr>
            <a:spLocks noGrp="1"/>
          </p:cNvSpPr>
          <p:nvPr>
            <p:ph type="body" sz="quarter" idx="34" hasCustomPrompt="1"/>
          </p:nvPr>
        </p:nvSpPr>
        <p:spPr>
          <a:xfrm>
            <a:off x="5310073"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6" name="Text Placeholder 4">
            <a:extLst>
              <a:ext uri="{FF2B5EF4-FFF2-40B4-BE49-F238E27FC236}">
                <a16:creationId xmlns:a16="http://schemas.microsoft.com/office/drawing/2014/main" id="{D6C8BE03-E8AF-724B-B648-28E3A5613A3A}"/>
              </a:ext>
            </a:extLst>
          </p:cNvPr>
          <p:cNvSpPr>
            <a:spLocks noGrp="1"/>
          </p:cNvSpPr>
          <p:nvPr>
            <p:ph type="body" sz="quarter" idx="35" hasCustomPrompt="1"/>
          </p:nvPr>
        </p:nvSpPr>
        <p:spPr>
          <a:xfrm>
            <a:off x="5310073"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7" name="Text Placeholder 4">
            <a:extLst>
              <a:ext uri="{FF2B5EF4-FFF2-40B4-BE49-F238E27FC236}">
                <a16:creationId xmlns:a16="http://schemas.microsoft.com/office/drawing/2014/main" id="{939BE5AB-8DC3-C84A-984A-18C088ABD183}"/>
              </a:ext>
            </a:extLst>
          </p:cNvPr>
          <p:cNvSpPr>
            <a:spLocks noGrp="1"/>
          </p:cNvSpPr>
          <p:nvPr>
            <p:ph type="body" sz="quarter" idx="36" hasCustomPrompt="1"/>
          </p:nvPr>
        </p:nvSpPr>
        <p:spPr>
          <a:xfrm>
            <a:off x="5310073"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8" name="Text Placeholder 4">
            <a:extLst>
              <a:ext uri="{FF2B5EF4-FFF2-40B4-BE49-F238E27FC236}">
                <a16:creationId xmlns:a16="http://schemas.microsoft.com/office/drawing/2014/main" id="{5CCF42FB-6955-2D4D-A45E-1DE2D709A79C}"/>
              </a:ext>
            </a:extLst>
          </p:cNvPr>
          <p:cNvSpPr>
            <a:spLocks noGrp="1"/>
          </p:cNvSpPr>
          <p:nvPr>
            <p:ph type="body" sz="quarter" idx="37" hasCustomPrompt="1"/>
          </p:nvPr>
        </p:nvSpPr>
        <p:spPr>
          <a:xfrm>
            <a:off x="5310073"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0" name="Text Placeholder 4">
            <a:extLst>
              <a:ext uri="{FF2B5EF4-FFF2-40B4-BE49-F238E27FC236}">
                <a16:creationId xmlns:a16="http://schemas.microsoft.com/office/drawing/2014/main" id="{1AD1F1EE-C818-334B-941A-651219D768F9}"/>
              </a:ext>
            </a:extLst>
          </p:cNvPr>
          <p:cNvSpPr>
            <a:spLocks noGrp="1"/>
          </p:cNvSpPr>
          <p:nvPr>
            <p:ph type="body" sz="quarter" idx="38" hasCustomPrompt="1"/>
          </p:nvPr>
        </p:nvSpPr>
        <p:spPr>
          <a:xfrm>
            <a:off x="6840699"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1" name="Text Placeholder 4">
            <a:extLst>
              <a:ext uri="{FF2B5EF4-FFF2-40B4-BE49-F238E27FC236}">
                <a16:creationId xmlns:a16="http://schemas.microsoft.com/office/drawing/2014/main" id="{00AEECC9-ABF2-2141-82BF-899F23C32EC0}"/>
              </a:ext>
            </a:extLst>
          </p:cNvPr>
          <p:cNvSpPr>
            <a:spLocks noGrp="1"/>
          </p:cNvSpPr>
          <p:nvPr>
            <p:ph type="body" sz="quarter" idx="39" hasCustomPrompt="1"/>
          </p:nvPr>
        </p:nvSpPr>
        <p:spPr>
          <a:xfrm>
            <a:off x="6840699"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2" name="Text Placeholder 4">
            <a:extLst>
              <a:ext uri="{FF2B5EF4-FFF2-40B4-BE49-F238E27FC236}">
                <a16:creationId xmlns:a16="http://schemas.microsoft.com/office/drawing/2014/main" id="{9A4104C9-4196-1442-A703-D4F60890C6B5}"/>
              </a:ext>
            </a:extLst>
          </p:cNvPr>
          <p:cNvSpPr>
            <a:spLocks noGrp="1"/>
          </p:cNvSpPr>
          <p:nvPr>
            <p:ph type="body" sz="quarter" idx="40" hasCustomPrompt="1"/>
          </p:nvPr>
        </p:nvSpPr>
        <p:spPr>
          <a:xfrm>
            <a:off x="6840699"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3" name="Text Placeholder 4">
            <a:extLst>
              <a:ext uri="{FF2B5EF4-FFF2-40B4-BE49-F238E27FC236}">
                <a16:creationId xmlns:a16="http://schemas.microsoft.com/office/drawing/2014/main" id="{36A29F5D-993F-D645-8478-E53C1F3246A6}"/>
              </a:ext>
            </a:extLst>
          </p:cNvPr>
          <p:cNvSpPr>
            <a:spLocks noGrp="1"/>
          </p:cNvSpPr>
          <p:nvPr>
            <p:ph type="body" sz="quarter" idx="41" hasCustomPrompt="1"/>
          </p:nvPr>
        </p:nvSpPr>
        <p:spPr>
          <a:xfrm>
            <a:off x="6840699"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5" name="Text Placeholder 4">
            <a:extLst>
              <a:ext uri="{FF2B5EF4-FFF2-40B4-BE49-F238E27FC236}">
                <a16:creationId xmlns:a16="http://schemas.microsoft.com/office/drawing/2014/main" id="{3CA31C64-6049-3347-B4C7-6C17E3DDF7D0}"/>
              </a:ext>
            </a:extLst>
          </p:cNvPr>
          <p:cNvSpPr>
            <a:spLocks noGrp="1"/>
          </p:cNvSpPr>
          <p:nvPr>
            <p:ph type="body" sz="quarter" idx="42" hasCustomPrompt="1"/>
          </p:nvPr>
        </p:nvSpPr>
        <p:spPr>
          <a:xfrm>
            <a:off x="837132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6" name="Text Placeholder 4">
            <a:extLst>
              <a:ext uri="{FF2B5EF4-FFF2-40B4-BE49-F238E27FC236}">
                <a16:creationId xmlns:a16="http://schemas.microsoft.com/office/drawing/2014/main" id="{AE8DDAF9-46AB-CB45-8CA7-4BFA5037A970}"/>
              </a:ext>
            </a:extLst>
          </p:cNvPr>
          <p:cNvSpPr>
            <a:spLocks noGrp="1"/>
          </p:cNvSpPr>
          <p:nvPr>
            <p:ph type="body" sz="quarter" idx="43" hasCustomPrompt="1"/>
          </p:nvPr>
        </p:nvSpPr>
        <p:spPr>
          <a:xfrm>
            <a:off x="837132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7" name="Text Placeholder 4">
            <a:extLst>
              <a:ext uri="{FF2B5EF4-FFF2-40B4-BE49-F238E27FC236}">
                <a16:creationId xmlns:a16="http://schemas.microsoft.com/office/drawing/2014/main" id="{4A5D6438-D823-6D4B-867A-A0BBD43BC25C}"/>
              </a:ext>
            </a:extLst>
          </p:cNvPr>
          <p:cNvSpPr>
            <a:spLocks noGrp="1"/>
          </p:cNvSpPr>
          <p:nvPr>
            <p:ph type="body" sz="quarter" idx="44" hasCustomPrompt="1"/>
          </p:nvPr>
        </p:nvSpPr>
        <p:spPr>
          <a:xfrm>
            <a:off x="837132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8" name="Text Placeholder 4">
            <a:extLst>
              <a:ext uri="{FF2B5EF4-FFF2-40B4-BE49-F238E27FC236}">
                <a16:creationId xmlns:a16="http://schemas.microsoft.com/office/drawing/2014/main" id="{4669BD18-0F03-FF45-9AD2-87D7B81CDCBC}"/>
              </a:ext>
            </a:extLst>
          </p:cNvPr>
          <p:cNvSpPr>
            <a:spLocks noGrp="1"/>
          </p:cNvSpPr>
          <p:nvPr>
            <p:ph type="body" sz="quarter" idx="45" hasCustomPrompt="1"/>
          </p:nvPr>
        </p:nvSpPr>
        <p:spPr>
          <a:xfrm>
            <a:off x="837132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0" name="Text Placeholder 4">
            <a:extLst>
              <a:ext uri="{FF2B5EF4-FFF2-40B4-BE49-F238E27FC236}">
                <a16:creationId xmlns:a16="http://schemas.microsoft.com/office/drawing/2014/main" id="{000CFB51-117D-7548-B369-D81B06EB9FA5}"/>
              </a:ext>
            </a:extLst>
          </p:cNvPr>
          <p:cNvSpPr>
            <a:spLocks noGrp="1"/>
          </p:cNvSpPr>
          <p:nvPr>
            <p:ph type="body" sz="quarter" idx="46" hasCustomPrompt="1"/>
          </p:nvPr>
        </p:nvSpPr>
        <p:spPr>
          <a:xfrm>
            <a:off x="990195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1" name="Text Placeholder 4">
            <a:extLst>
              <a:ext uri="{FF2B5EF4-FFF2-40B4-BE49-F238E27FC236}">
                <a16:creationId xmlns:a16="http://schemas.microsoft.com/office/drawing/2014/main" id="{A59AEB2E-ACD2-6748-9E27-38BD2F461156}"/>
              </a:ext>
            </a:extLst>
          </p:cNvPr>
          <p:cNvSpPr>
            <a:spLocks noGrp="1"/>
          </p:cNvSpPr>
          <p:nvPr>
            <p:ph type="body" sz="quarter" idx="47" hasCustomPrompt="1"/>
          </p:nvPr>
        </p:nvSpPr>
        <p:spPr>
          <a:xfrm>
            <a:off x="990195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2" name="Text Placeholder 4">
            <a:extLst>
              <a:ext uri="{FF2B5EF4-FFF2-40B4-BE49-F238E27FC236}">
                <a16:creationId xmlns:a16="http://schemas.microsoft.com/office/drawing/2014/main" id="{7AFAF50C-E79F-2E47-96A7-3B4B9FD6BC0B}"/>
              </a:ext>
            </a:extLst>
          </p:cNvPr>
          <p:cNvSpPr>
            <a:spLocks noGrp="1"/>
          </p:cNvSpPr>
          <p:nvPr>
            <p:ph type="body" sz="quarter" idx="48" hasCustomPrompt="1"/>
          </p:nvPr>
        </p:nvSpPr>
        <p:spPr>
          <a:xfrm>
            <a:off x="990195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3" name="Text Placeholder 4">
            <a:extLst>
              <a:ext uri="{FF2B5EF4-FFF2-40B4-BE49-F238E27FC236}">
                <a16:creationId xmlns:a16="http://schemas.microsoft.com/office/drawing/2014/main" id="{D12823F2-D657-4844-BFD3-FE2C493D6065}"/>
              </a:ext>
            </a:extLst>
          </p:cNvPr>
          <p:cNvSpPr>
            <a:spLocks noGrp="1"/>
          </p:cNvSpPr>
          <p:nvPr>
            <p:ph type="body" sz="quarter" idx="49" hasCustomPrompt="1"/>
          </p:nvPr>
        </p:nvSpPr>
        <p:spPr>
          <a:xfrm>
            <a:off x="990195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4" name="Text Placeholder 3">
            <a:extLst>
              <a:ext uri="{FF2B5EF4-FFF2-40B4-BE49-F238E27FC236}">
                <a16:creationId xmlns:a16="http://schemas.microsoft.com/office/drawing/2014/main" id="{259923B5-33F6-4940-BDDC-EA85FB20AC8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75" name="Text Placeholder 6">
            <a:extLst>
              <a:ext uri="{FF2B5EF4-FFF2-40B4-BE49-F238E27FC236}">
                <a16:creationId xmlns:a16="http://schemas.microsoft.com/office/drawing/2014/main" id="{A2BAF3B7-1F75-7E40-A4D3-EF1A44027307}"/>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2425047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0BF4F4-6A5F-5642-97DC-33FF973ECBF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7" name="Text Placeholder 6">
            <a:extLst>
              <a:ext uri="{FF2B5EF4-FFF2-40B4-BE49-F238E27FC236}">
                <a16:creationId xmlns:a16="http://schemas.microsoft.com/office/drawing/2014/main" id="{EF01DAFF-DDB2-394E-AC32-9778BA0CC902}"/>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
        <p:nvSpPr>
          <p:cNvPr id="2" name="Rectangle 1">
            <a:extLst>
              <a:ext uri="{FF2B5EF4-FFF2-40B4-BE49-F238E27FC236}">
                <a16:creationId xmlns:a16="http://schemas.microsoft.com/office/drawing/2014/main" id="{7E7434C9-2E17-1C84-FD46-0DBA5A7138DF}"/>
              </a:ext>
            </a:extLst>
          </p:cNvPr>
          <p:cNvSpPr/>
          <p:nvPr userDrawn="1"/>
        </p:nvSpPr>
        <p:spPr>
          <a:xfrm>
            <a:off x="8218714" y="6379029"/>
            <a:ext cx="3970111" cy="47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Tree>
    <p:extLst>
      <p:ext uri="{BB962C8B-B14F-4D97-AF65-F5344CB8AC3E}">
        <p14:creationId xmlns:p14="http://schemas.microsoft.com/office/powerpoint/2010/main" val="273992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0" y="2616200"/>
            <a:ext cx="11276013" cy="457200"/>
          </a:xfrm>
        </p:spPr>
        <p:txBody>
          <a:bodyPr/>
          <a:lstStyle>
            <a:lvl1pPr>
              <a:defRPr sz="8000" baseline="0">
                <a:solidFill>
                  <a:schemeClr val="bg1"/>
                </a:solidFill>
              </a:defRPr>
            </a:lvl1pPr>
          </a:lstStyle>
          <a:p>
            <a:r>
              <a:rPr lang="en-US"/>
              <a:t>Thank you.</a:t>
            </a:r>
          </a:p>
        </p:txBody>
      </p:sp>
    </p:spTree>
    <p:extLst>
      <p:ext uri="{BB962C8B-B14F-4D97-AF65-F5344CB8AC3E}">
        <p14:creationId xmlns:p14="http://schemas.microsoft.com/office/powerpoint/2010/main" val="2108772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Arial" charset="0"/>
            </a:endParaRPr>
          </a:p>
        </p:txBody>
      </p:sp>
      <p:pic>
        <p:nvPicPr>
          <p:cNvPr id="4" name="Picture 3">
            <a:extLst>
              <a:ext uri="{FF2B5EF4-FFF2-40B4-BE49-F238E27FC236}">
                <a16:creationId xmlns:a16="http://schemas.microsoft.com/office/drawing/2014/main" id="{496D7A6C-DB94-AD44-8881-41F9AFDCE70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3" t="-15502" r="-13612" b="-18252"/>
          <a:stretch/>
        </p:blipFill>
        <p:spPr>
          <a:xfrm>
            <a:off x="3466086" y="2760447"/>
            <a:ext cx="5256651" cy="1337105"/>
          </a:xfrm>
          <a:prstGeom prst="rect">
            <a:avLst/>
          </a:prstGeom>
        </p:spPr>
      </p:pic>
    </p:spTree>
    <p:extLst>
      <p:ext uri="{BB962C8B-B14F-4D97-AF65-F5344CB8AC3E}">
        <p14:creationId xmlns:p14="http://schemas.microsoft.com/office/powerpoint/2010/main" val="247318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3"/>
            <a:ext cx="12188824"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Tree>
    <p:extLst>
      <p:ext uri="{BB962C8B-B14F-4D97-AF65-F5344CB8AC3E}">
        <p14:creationId xmlns:p14="http://schemas.microsoft.com/office/powerpoint/2010/main" val="92116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Presentation Title</a:t>
            </a:r>
          </a:p>
        </p:txBody>
      </p:sp>
      <p:sp>
        <p:nvSpPr>
          <p:cNvPr id="10" name="Subtitle 2"/>
          <p:cNvSpPr>
            <a:spLocks noGrp="1"/>
          </p:cNvSpPr>
          <p:nvPr>
            <p:ph type="subTitle" idx="1" hasCustomPrompt="1"/>
          </p:nvPr>
        </p:nvSpPr>
        <p:spPr bwMode="white">
          <a:xfrm>
            <a:off x="455612" y="5345291"/>
            <a:ext cx="6795193"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Presentation subtitle</a:t>
            </a:r>
          </a:p>
        </p:txBody>
      </p:sp>
      <p:sp>
        <p:nvSpPr>
          <p:cNvPr id="11" name="Text Placeholder 3">
            <a:extLst>
              <a:ext uri="{FF2B5EF4-FFF2-40B4-BE49-F238E27FC236}">
                <a16:creationId xmlns:a16="http://schemas.microsoft.com/office/drawing/2014/main" id="{72481445-EDB0-C949-B4A1-108C241F438F}"/>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Tree>
    <p:extLst>
      <p:ext uri="{BB962C8B-B14F-4D97-AF65-F5344CB8AC3E}">
        <p14:creationId xmlns:p14="http://schemas.microsoft.com/office/powerpoint/2010/main" val="906286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chemeClr val="accent1"/>
                </a:solidFill>
                <a:latin typeface="+mj-lt"/>
                <a:cs typeface="Georgia Bold" charset="0"/>
              </a:defRPr>
            </a:lvl1pPr>
          </a:lstStyle>
          <a:p>
            <a:r>
              <a:rPr lang="en-US"/>
              <a:t>Presentation Title</a:t>
            </a:r>
          </a:p>
        </p:txBody>
      </p:sp>
      <p:sp>
        <p:nvSpPr>
          <p:cNvPr id="10" name="Subtitle 2"/>
          <p:cNvSpPr>
            <a:spLocks noGrp="1"/>
          </p:cNvSpPr>
          <p:nvPr>
            <p:ph type="subTitle" idx="1" hasCustomPrompt="1"/>
          </p:nvPr>
        </p:nvSpPr>
        <p:spPr bwMode="white">
          <a:xfrm>
            <a:off x="455612" y="5345291"/>
            <a:ext cx="6795193" cy="335328"/>
          </a:xfrm>
        </p:spPr>
        <p:txBody>
          <a:bodyPr anchor="t">
            <a:noAutofit/>
          </a:bodyPr>
          <a:lstStyle>
            <a:lvl1pPr marL="0" indent="0" algn="l">
              <a:lnSpc>
                <a:spcPct val="80000"/>
              </a:lnSpc>
              <a:spcBef>
                <a:spcPts val="300"/>
              </a:spcBef>
              <a:buNone/>
              <a:defRPr sz="14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Presentation subtitle</a:t>
            </a:r>
          </a:p>
        </p:txBody>
      </p:sp>
      <p:sp>
        <p:nvSpPr>
          <p:cNvPr id="4" name="Text Placeholder 3">
            <a:extLst>
              <a:ext uri="{FF2B5EF4-FFF2-40B4-BE49-F238E27FC236}">
                <a16:creationId xmlns:a16="http://schemas.microsoft.com/office/drawing/2014/main" id="{5DB4F44E-3B46-2346-B498-C696A0AA740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10357338"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19" name="Text Placeholder 18"/>
          <p:cNvSpPr>
            <a:spLocks noGrp="1"/>
          </p:cNvSpPr>
          <p:nvPr>
            <p:ph type="body" sz="quarter" idx="11" hasCustomPrompt="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10357338"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10815764" y="0"/>
            <a:ext cx="13730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5970019" y="3244334"/>
            <a:ext cx="248786" cy="369332"/>
          </a:xfrm>
          <a:prstGeom prst="rect">
            <a:avLst/>
          </a:prstGeom>
        </p:spPr>
        <p:txBody>
          <a:bodyPr wrap="none">
            <a:spAutoFit/>
          </a:bodyPr>
          <a:lstStyle/>
          <a:p>
            <a:r>
              <a:rPr lang="en-US"/>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0" y="0"/>
            <a:ext cx="1036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4" name="Text Placeholder 18"/>
          <p:cNvSpPr>
            <a:spLocks noGrp="1"/>
          </p:cNvSpPr>
          <p:nvPr>
            <p:ph type="body" sz="quarter" idx="11" hasCustomPrompt="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10359310"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10815764" y="0"/>
            <a:ext cx="137306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Tree>
    <p:extLst>
      <p:ext uri="{BB962C8B-B14F-4D97-AF65-F5344CB8AC3E}">
        <p14:creationId xmlns:p14="http://schemas.microsoft.com/office/powerpoint/2010/main" val="68769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1" y="0"/>
            <a:ext cx="1218882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2" name="Title 1"/>
          <p:cNvSpPr>
            <a:spLocks noGrp="1"/>
          </p:cNvSpPr>
          <p:nvPr>
            <p:ph type="ctrTitle" hasCustomPrompt="1"/>
          </p:nvPr>
        </p:nvSpPr>
        <p:spPr>
          <a:xfrm>
            <a:off x="457200" y="455613"/>
            <a:ext cx="11274552" cy="5943600"/>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11454523"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a:solidFill>
                <a:schemeClr val="bg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2936FBB9-070C-164B-B11C-3D098B0AA74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Agenda</a:t>
            </a:r>
          </a:p>
        </p:txBody>
      </p:sp>
      <p:sp>
        <p:nvSpPr>
          <p:cNvPr id="4" name="Content Placeholder 3"/>
          <p:cNvSpPr>
            <a:spLocks noGrp="1"/>
          </p:cNvSpPr>
          <p:nvPr>
            <p:ph sz="quarter" idx="10" hasCustomPrompt="1"/>
          </p:nvPr>
        </p:nvSpPr>
        <p:spPr>
          <a:xfrm>
            <a:off x="457200" y="1371600"/>
            <a:ext cx="9450388" cy="48387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First item</a:t>
            </a:r>
          </a:p>
          <a:p>
            <a:pPr lvl="1"/>
            <a:r>
              <a:rPr lang="en-US"/>
              <a:t>Second Level</a:t>
            </a:r>
          </a:p>
          <a:p>
            <a:pPr lvl="2"/>
            <a:r>
              <a:rPr lang="en-US"/>
              <a:t>Third Level</a:t>
            </a:r>
          </a:p>
          <a:p>
            <a:pPr lvl="0"/>
            <a:r>
              <a:rPr lang="en-US"/>
              <a:t>Second item</a:t>
            </a:r>
          </a:p>
          <a:p>
            <a:pPr lvl="0"/>
            <a:r>
              <a:rPr lang="en-US"/>
              <a:t>Third item</a:t>
            </a:r>
          </a:p>
          <a:p>
            <a:pPr lvl="0"/>
            <a:r>
              <a:rPr lang="en-US"/>
              <a:t>Fourth item</a:t>
            </a:r>
          </a:p>
          <a:p>
            <a:pPr lvl="0"/>
            <a:r>
              <a:rPr lang="en-US"/>
              <a:t>Fifth Item</a:t>
            </a:r>
          </a:p>
        </p:txBody>
      </p:sp>
      <p:sp>
        <p:nvSpPr>
          <p:cNvPr id="6" name="Text Placeholder 3">
            <a:extLst>
              <a:ext uri="{FF2B5EF4-FFF2-40B4-BE49-F238E27FC236}">
                <a16:creationId xmlns:a16="http://schemas.microsoft.com/office/drawing/2014/main" id="{4D24C745-186F-104A-B6ED-04E32A388D32}"/>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5A1096B2-335B-1D41-BC75-5FBAD9330E95}"/>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3097243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Agenda</a:t>
            </a:r>
          </a:p>
        </p:txBody>
      </p:sp>
      <p:sp>
        <p:nvSpPr>
          <p:cNvPr id="4" name="Content Placeholder 3"/>
          <p:cNvSpPr>
            <a:spLocks noGrp="1"/>
          </p:cNvSpPr>
          <p:nvPr>
            <p:ph sz="quarter" idx="10" hasCustomPrompt="1"/>
          </p:nvPr>
        </p:nvSpPr>
        <p:spPr>
          <a:xfrm>
            <a:off x="457200" y="1371600"/>
            <a:ext cx="9450388" cy="48387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r>
              <a:rPr lang="en-US"/>
              <a:t>Section Title One</a:t>
            </a:r>
          </a:p>
          <a:p>
            <a:pPr lvl="1"/>
            <a:r>
              <a:rPr lang="en-US"/>
              <a:t>Second Level</a:t>
            </a:r>
          </a:p>
          <a:p>
            <a:pPr lvl="2"/>
            <a:r>
              <a:rPr lang="en-US"/>
              <a:t>Third Level</a:t>
            </a:r>
          </a:p>
          <a:p>
            <a:r>
              <a:rPr lang="en-US"/>
              <a:t>Section Title Two</a:t>
            </a:r>
          </a:p>
          <a:p>
            <a:r>
              <a:rPr lang="en-US"/>
              <a:t>Section Title Three</a:t>
            </a:r>
          </a:p>
          <a:p>
            <a:r>
              <a:rPr lang="en-US"/>
              <a:t>Section Title Four</a:t>
            </a:r>
          </a:p>
          <a:p>
            <a:r>
              <a:rPr lang="en-US"/>
              <a:t>Section Title Five</a:t>
            </a:r>
          </a:p>
          <a:p>
            <a:pPr lvl="0"/>
            <a:endParaRPr lang="en-US"/>
          </a:p>
          <a:p>
            <a:pPr lvl="0"/>
            <a:endParaRPr lang="en-US"/>
          </a:p>
        </p:txBody>
      </p:sp>
      <p:sp>
        <p:nvSpPr>
          <p:cNvPr id="6" name="Text Placeholder 3">
            <a:extLst>
              <a:ext uri="{FF2B5EF4-FFF2-40B4-BE49-F238E27FC236}">
                <a16:creationId xmlns:a16="http://schemas.microsoft.com/office/drawing/2014/main" id="{B6953AED-3DCA-2349-9DB3-C3F1E923BD4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2257579B-306E-F442-BBBA-CF9F0AEA51CC}"/>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990616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6013" cy="457200"/>
          </a:xfrm>
          <a:prstGeom prst="rect">
            <a:avLst/>
          </a:prstGeom>
        </p:spPr>
        <p:txBody>
          <a:bodyPr vert="horz" lIns="0" tIns="0" rIns="0" bIns="0" rtlCol="0" anchor="t">
            <a:noAutofit/>
          </a:bodyPr>
          <a:lstStyle/>
          <a:p>
            <a:r>
              <a:rPr lang="en-US"/>
              <a:t>Click  To Edit Master Title</a:t>
            </a:r>
          </a:p>
        </p:txBody>
      </p:sp>
      <p:sp>
        <p:nvSpPr>
          <p:cNvPr id="3" name="Text Placeholder 2"/>
          <p:cNvSpPr>
            <a:spLocks noGrp="1"/>
          </p:cNvSpPr>
          <p:nvPr>
            <p:ph type="body" idx="1"/>
          </p:nvPr>
        </p:nvSpPr>
        <p:spPr>
          <a:xfrm>
            <a:off x="457200" y="1371600"/>
            <a:ext cx="11276013" cy="48322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rotWithShape="1">
          <a:blip r:embed="rId31">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
        <p:nvSpPr>
          <p:cNvPr id="5" name="Slide Number Placeholder 9">
            <a:extLst>
              <a:ext uri="{FF2B5EF4-FFF2-40B4-BE49-F238E27FC236}">
                <a16:creationId xmlns:a16="http://schemas.microsoft.com/office/drawing/2014/main" id="{BD9CD708-7F0D-11BD-278E-D71C58A7DA50}"/>
              </a:ext>
            </a:extLst>
          </p:cNvPr>
          <p:cNvSpPr>
            <a:spLocks noGrp="1"/>
          </p:cNvSpPr>
          <p:nvPr>
            <p:ph type="sldNum" sz="quarter" idx="4"/>
          </p:nvPr>
        </p:nvSpPr>
        <p:spPr>
          <a:xfrm>
            <a:off x="10691581" y="6438045"/>
            <a:ext cx="1040044" cy="215444"/>
          </a:xfrm>
          <a:prstGeom prst="rect">
            <a:avLst/>
          </a:prstGeom>
        </p:spPr>
        <p:txBody>
          <a:bodyPr rIns="0" anchor="ctr"/>
          <a:lstStyle>
            <a:lvl1pPr algn="r">
              <a:defRPr lang="en-US" sz="1000" b="0" i="0" kern="1200" baseline="0" smtClean="0">
                <a:solidFill>
                  <a:schemeClr val="bg2"/>
                </a:solidFill>
                <a:latin typeface="+mn-lt"/>
                <a:ea typeface="Arial" charset="0"/>
                <a:cs typeface="Arial" charset="0"/>
              </a:defRPr>
            </a:lvl1pPr>
          </a:lstStyle>
          <a:p>
            <a:pPr marL="80645">
              <a:spcBef>
                <a:spcPts val="40"/>
              </a:spcBef>
            </a:pPr>
            <a:fld id="{81D60167-4931-47E6-BA6A-407CBD079E47}" type="slidenum">
              <a:rPr lang="en-US" smtClean="0"/>
              <a:pPr marL="80645">
                <a:spcBef>
                  <a:spcPts val="40"/>
                </a:spcBef>
              </a:pPr>
              <a:t>‹#›</a:t>
            </a:fld>
            <a:endParaRPr lang="en-US"/>
          </a:p>
        </p:txBody>
      </p:sp>
      <p:sp>
        <p:nvSpPr>
          <p:cNvPr id="6" name="object 4">
            <a:extLst>
              <a:ext uri="{FF2B5EF4-FFF2-40B4-BE49-F238E27FC236}">
                <a16:creationId xmlns:a16="http://schemas.microsoft.com/office/drawing/2014/main" id="{AF5735B8-BAF1-2CDD-3740-467600DB035A}"/>
              </a:ext>
            </a:extLst>
          </p:cNvPr>
          <p:cNvSpPr txBox="1"/>
          <p:nvPr userDrawn="1"/>
        </p:nvSpPr>
        <p:spPr>
          <a:xfrm>
            <a:off x="6484993" y="6509143"/>
            <a:ext cx="4906906" cy="104999"/>
          </a:xfrm>
          <a:prstGeom prst="rect">
            <a:avLst/>
          </a:prstGeom>
        </p:spPr>
        <p:txBody>
          <a:bodyPr vert="horz" wrap="square" lIns="0" tIns="9051" rIns="0" bIns="0" rtlCol="0" anchor="ctr">
            <a:spAutoFit/>
          </a:bodyPr>
          <a:lstStyle/>
          <a:p>
            <a:pPr marL="0" marR="13339" lvl="0" indent="0" algn="r" defTabSz="914400" rtl="0" eaLnBrk="1" fontAlgn="auto" latinLnBrk="0" hangingPunct="1">
              <a:lnSpc>
                <a:spcPts val="800"/>
              </a:lnSpc>
              <a:spcBef>
                <a:spcPts val="40"/>
              </a:spcBef>
              <a:spcAft>
                <a:spcPts val="0"/>
              </a:spcAft>
              <a:buClrTx/>
              <a:buSzTx/>
              <a:buFontTx/>
              <a:buNone/>
              <a:tabLst/>
              <a:defRPr/>
            </a:pPr>
            <a:r>
              <a:rPr kumimoji="0" lang="en-US" sz="650" b="0" i="0" u="none" strike="noStrike" kern="1200" cap="none" spc="-4" normalizeH="0" baseline="0" noProof="0">
                <a:ln>
                  <a:noFill/>
                </a:ln>
                <a:solidFill>
                  <a:schemeClr val="bg2"/>
                </a:solidFill>
                <a:effectLst/>
                <a:uLnTx/>
                <a:uFillTx/>
                <a:latin typeface="Arial"/>
                <a:ea typeface="+mn-ea"/>
                <a:cs typeface="Arial"/>
              </a:rPr>
              <a:t>For Use With Plan Sponsor Only — Not For Distribution. For Informational Use Only.</a:t>
            </a:r>
          </a:p>
        </p:txBody>
      </p:sp>
    </p:spTree>
    <p:extLst>
      <p:ext uri="{BB962C8B-B14F-4D97-AF65-F5344CB8AC3E}">
        <p14:creationId xmlns:p14="http://schemas.microsoft.com/office/powerpoint/2010/main" val="3653315499"/>
      </p:ext>
    </p:extLst>
  </p:cSld>
  <p:clrMap bg1="lt1" tx1="dk1" bg2="lt2" tx2="dk2" accent1="accent1" accent2="accent2" accent3="accent3" accent4="accent4" accent5="accent5" accent6="accent6" hlink="hlink" folHlink="folHlink"/>
  <p:sldLayoutIdLst>
    <p:sldLayoutId id="2147483690" r:id="rId1"/>
    <p:sldLayoutId id="2147483740" r:id="rId2"/>
    <p:sldLayoutId id="2147483716" r:id="rId3"/>
    <p:sldLayoutId id="2147483736" r:id="rId4"/>
    <p:sldLayoutId id="2147483735" r:id="rId5"/>
    <p:sldLayoutId id="2147483661" r:id="rId6"/>
    <p:sldLayoutId id="2147483734" r:id="rId7"/>
    <p:sldLayoutId id="2147483744" r:id="rId8"/>
    <p:sldLayoutId id="2147483745" r:id="rId9"/>
    <p:sldLayoutId id="2147483705" r:id="rId10"/>
    <p:sldLayoutId id="2147483751" r:id="rId11"/>
    <p:sldLayoutId id="2147483707" r:id="rId12"/>
    <p:sldLayoutId id="2147483748" r:id="rId13"/>
    <p:sldLayoutId id="2147483722" r:id="rId14"/>
    <p:sldLayoutId id="2147483694" r:id="rId15"/>
    <p:sldLayoutId id="2147483737" r:id="rId16"/>
    <p:sldLayoutId id="2147483742" r:id="rId17"/>
    <p:sldLayoutId id="2147483695" r:id="rId18"/>
    <p:sldLayoutId id="2147483696" r:id="rId19"/>
    <p:sldLayoutId id="2147483698" r:id="rId20"/>
    <p:sldLayoutId id="2147483743" r:id="rId21"/>
    <p:sldLayoutId id="2147483701" r:id="rId22"/>
    <p:sldLayoutId id="2147483729" r:id="rId23"/>
    <p:sldLayoutId id="2147483749" r:id="rId24"/>
    <p:sldLayoutId id="2147483750" r:id="rId25"/>
    <p:sldLayoutId id="2147483655" r:id="rId26"/>
    <p:sldLayoutId id="2147483746" r:id="rId27"/>
    <p:sldLayoutId id="2147483747" r:id="rId28"/>
    <p:sldLayoutId id="2147483703"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orient="horz" pos="3912" userDrawn="1">
          <p15:clr>
            <a:srgbClr val="F26B43"/>
          </p15:clr>
        </p15:guide>
        <p15:guide id="4" pos="7391" userDrawn="1">
          <p15:clr>
            <a:srgbClr val="F26B43"/>
          </p15:clr>
        </p15:guide>
        <p15:guide id="5" pos="287" userDrawn="1">
          <p15:clr>
            <a:srgbClr val="F26B43"/>
          </p15:clr>
        </p15:guide>
        <p15:guide id="6" orient="horz" pos="288" userDrawn="1">
          <p15:clr>
            <a:srgbClr val="F26B43"/>
          </p15:clr>
        </p15:guide>
        <p15:guide id="7" pos="791" userDrawn="1">
          <p15:clr>
            <a:srgbClr val="F26B43"/>
          </p15:clr>
        </p15:guide>
        <p15:guide id="8" pos="887" userDrawn="1">
          <p15:clr>
            <a:srgbClr val="F26B43"/>
          </p15:clr>
        </p15:guide>
        <p15:guide id="9" pos="1391" userDrawn="1">
          <p15:clr>
            <a:srgbClr val="F26B43"/>
          </p15:clr>
        </p15:guide>
        <p15:guide id="10" pos="1487" userDrawn="1">
          <p15:clr>
            <a:srgbClr val="F26B43"/>
          </p15:clr>
        </p15:guide>
        <p15:guide id="11" pos="1991" userDrawn="1">
          <p15:clr>
            <a:srgbClr val="F26B43"/>
          </p15:clr>
        </p15:guide>
        <p15:guide id="12" pos="2087" userDrawn="1">
          <p15:clr>
            <a:srgbClr val="F26B43"/>
          </p15:clr>
        </p15:guide>
        <p15:guide id="13" pos="2591" userDrawn="1">
          <p15:clr>
            <a:srgbClr val="F26B43"/>
          </p15:clr>
        </p15:guide>
        <p15:guide id="14" pos="2687" userDrawn="1">
          <p15:clr>
            <a:srgbClr val="F26B43"/>
          </p15:clr>
        </p15:guide>
        <p15:guide id="15" pos="3191" userDrawn="1">
          <p15:clr>
            <a:srgbClr val="F26B43"/>
          </p15:clr>
        </p15:guide>
        <p15:guide id="16" pos="3263" userDrawn="1">
          <p15:clr>
            <a:srgbClr val="F26B43"/>
          </p15:clr>
        </p15:guide>
        <p15:guide id="17" pos="3791" userDrawn="1">
          <p15:clr>
            <a:srgbClr val="F26B43"/>
          </p15:clr>
        </p15:guide>
        <p15:guide id="18" pos="3863" userDrawn="1">
          <p15:clr>
            <a:srgbClr val="F26B43"/>
          </p15:clr>
        </p15:guide>
        <p15:guide id="19" pos="4391" userDrawn="1">
          <p15:clr>
            <a:srgbClr val="F26B43"/>
          </p15:clr>
        </p15:guide>
        <p15:guide id="20" pos="4487" userDrawn="1">
          <p15:clr>
            <a:srgbClr val="F26B43"/>
          </p15:clr>
        </p15:guide>
        <p15:guide id="21" pos="4991" userDrawn="1">
          <p15:clr>
            <a:srgbClr val="F26B43"/>
          </p15:clr>
        </p15:guide>
        <p15:guide id="22" pos="5087" userDrawn="1">
          <p15:clr>
            <a:srgbClr val="F26B43"/>
          </p15:clr>
        </p15:guide>
        <p15:guide id="23" pos="5591" userDrawn="1">
          <p15:clr>
            <a:srgbClr val="F26B43"/>
          </p15:clr>
        </p15:guide>
        <p15:guide id="24" pos="5663" userDrawn="1">
          <p15:clr>
            <a:srgbClr val="F26B43"/>
          </p15:clr>
        </p15:guide>
        <p15:guide id="25" pos="6191" userDrawn="1">
          <p15:clr>
            <a:srgbClr val="F26B43"/>
          </p15:clr>
        </p15:guide>
        <p15:guide id="26" pos="6263" userDrawn="1">
          <p15:clr>
            <a:srgbClr val="F26B43"/>
          </p15:clr>
        </p15:guide>
        <p15:guide id="27" pos="6791" userDrawn="1">
          <p15:clr>
            <a:srgbClr val="F26B43"/>
          </p15:clr>
        </p15:guide>
        <p15:guide id="28" pos="6863" userDrawn="1">
          <p15:clr>
            <a:srgbClr val="F26B43"/>
          </p15:clr>
        </p15:guide>
        <p15:guide id="29"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metlife.com/content/dam/metlifecom/us/homepage/metlife-resources-plan-sponsor/participant-materials/Risk_Tolerance_Questionnaire_Form.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7.emf"/><Relationship Id="rId5" Type="http://schemas.openxmlformats.org/officeDocument/2006/relationships/hyperlink" Target="https://www.metlife.com/planresources/"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metlife.com/planresour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hyperlink" Target="https://www.metlife.com/mffs/#statevariations"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s://dfinview.com/metlife/tahd/MET000211" TargetMode="Externa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hyperlink" Target="https://dfinview.com/metlife/tahd/MET000210"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hyperlink" Target="https://dfinview.com/metlife/tahd/MET000235"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hyperlink" Target="https://dfinview.com/metlife/tahd/MET000209"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hyperlink" Target="https://dfinview.com/metlife/tahd/MET000259"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dfinview.com/metlife/tahd/MET00025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irs.gov/" TargetMode="External"/><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www.metlife.com/enrollnowvideo" TargetMode="External"/><Relationship Id="rId5" Type="http://schemas.openxmlformats.org/officeDocument/2006/relationships/hyperlink" Target="http://www.metlife.com/retireready/" TargetMode="Externa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chart" Target="../charts/chart1.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hyperlink" Target="https://www.metlife.com/planresources/" TargetMode="External"/><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60C95B7-B4C0-DC32-AEA8-DF5695310FEE}"/>
              </a:ext>
            </a:extLst>
          </p:cNvPr>
          <p:cNvSpPr txBox="1"/>
          <p:nvPr/>
        </p:nvSpPr>
        <p:spPr>
          <a:xfrm>
            <a:off x="457200" y="323201"/>
            <a:ext cx="2212144" cy="369332"/>
          </a:xfrm>
          <a:prstGeom prst="rect">
            <a:avLst/>
          </a:prstGeom>
          <a:noFill/>
        </p:spPr>
        <p:txBody>
          <a:bodyPr wrap="none" lIns="0" rIns="0" rtlCol="0" anchor="ctr">
            <a:spAutoFit/>
          </a:bodyPr>
          <a:lstStyle/>
          <a:p>
            <a:r>
              <a:rPr lang="en-US" b="1">
                <a:solidFill>
                  <a:srgbClr val="0061A0"/>
                </a:solidFill>
                <a:latin typeface="Georgia" panose="02040502050405020303" pitchFamily="18" charset="0"/>
              </a:rPr>
              <a:t>MetLife Resources</a:t>
            </a:r>
          </a:p>
        </p:txBody>
      </p:sp>
      <p:sp>
        <p:nvSpPr>
          <p:cNvPr id="11" name="TextBox 10">
            <a:extLst>
              <a:ext uri="{FF2B5EF4-FFF2-40B4-BE49-F238E27FC236}">
                <a16:creationId xmlns:a16="http://schemas.microsoft.com/office/drawing/2014/main" id="{836A2F96-1E92-780D-66DB-4FC6671FA449}"/>
              </a:ext>
            </a:extLst>
          </p:cNvPr>
          <p:cNvSpPr txBox="1"/>
          <p:nvPr/>
        </p:nvSpPr>
        <p:spPr>
          <a:xfrm>
            <a:off x="8771097" y="315282"/>
            <a:ext cx="3152617" cy="385170"/>
          </a:xfrm>
          <a:prstGeom prst="rect">
            <a:avLst/>
          </a:prstGeom>
          <a:noFill/>
        </p:spPr>
        <p:txBody>
          <a:bodyPr wrap="square" rtlCol="0" anchor="ctr">
            <a:spAutoFit/>
          </a:bodyPr>
          <a:lstStyle/>
          <a:p>
            <a:pPr>
              <a:lnSpc>
                <a:spcPct val="110000"/>
              </a:lnSpc>
            </a:pPr>
            <a:r>
              <a:rPr lang="en-US" sz="900" b="1" i="1">
                <a:latin typeface="Arial" panose="020B0604020202020204" pitchFamily="34" charset="0"/>
                <a:cs typeface="Arial" panose="020B0604020202020204" pitchFamily="34" charset="0"/>
              </a:rPr>
              <a:t>Providing flexible retirement solutions, backed by industry expertise and customized personal support.</a:t>
            </a:r>
          </a:p>
        </p:txBody>
      </p:sp>
      <p:sp>
        <p:nvSpPr>
          <p:cNvPr id="6" name="Rectangle 5">
            <a:extLst>
              <a:ext uri="{FF2B5EF4-FFF2-40B4-BE49-F238E27FC236}">
                <a16:creationId xmlns:a16="http://schemas.microsoft.com/office/drawing/2014/main" id="{6EB7FDD0-172A-7E0C-84AA-D80D59EEF663}"/>
              </a:ext>
            </a:extLst>
          </p:cNvPr>
          <p:cNvSpPr/>
          <p:nvPr/>
        </p:nvSpPr>
        <p:spPr>
          <a:xfrm>
            <a:off x="457199" y="5151938"/>
            <a:ext cx="8882109" cy="1384995"/>
          </a:xfrm>
          <a:prstGeom prst="rect">
            <a:avLst/>
          </a:prstGeom>
        </p:spPr>
        <p:txBody>
          <a:bodyPr wrap="square" lIns="0" rIns="0" anchor="t">
            <a:spAutoFit/>
          </a:bodyPr>
          <a:lstStyle/>
          <a:p>
            <a:r>
              <a:rPr lang="en-US" sz="2800" b="1" dirty="0">
                <a:latin typeface="Georgia" panose="02040502050405020303" pitchFamily="18" charset="0"/>
              </a:rPr>
              <a:t>Retirement Education</a:t>
            </a:r>
          </a:p>
          <a:p>
            <a:r>
              <a:rPr lang="en-US" sz="2800" dirty="0">
                <a:solidFill>
                  <a:srgbClr val="333333"/>
                </a:solidFill>
                <a:latin typeface="Arial" charset="0"/>
                <a:ea typeface="Arial" charset="0"/>
                <a:cs typeface="Arial" charset="0"/>
              </a:rPr>
              <a:t>Enrolling in your employer-sponsored retirement plan</a:t>
            </a:r>
          </a:p>
          <a:p>
            <a:endParaRPr lang="en-US" sz="2800" b="1" dirty="0">
              <a:latin typeface="Georgia" panose="02040502050405020303" pitchFamily="18" charset="0"/>
            </a:endParaRPr>
          </a:p>
        </p:txBody>
      </p:sp>
      <p:sp>
        <p:nvSpPr>
          <p:cNvPr id="7" name="Rectangle 6">
            <a:extLst>
              <a:ext uri="{FF2B5EF4-FFF2-40B4-BE49-F238E27FC236}">
                <a16:creationId xmlns:a16="http://schemas.microsoft.com/office/drawing/2014/main" id="{D895A6A6-9D58-7AFE-EA8D-DD859DD18B1F}"/>
              </a:ext>
            </a:extLst>
          </p:cNvPr>
          <p:cNvSpPr/>
          <p:nvPr/>
        </p:nvSpPr>
        <p:spPr>
          <a:xfrm>
            <a:off x="8479971" y="5297973"/>
            <a:ext cx="3251654" cy="623248"/>
          </a:xfrm>
          <a:prstGeom prst="rect">
            <a:avLst/>
          </a:prstGeom>
        </p:spPr>
        <p:txBody>
          <a:bodyPr wrap="square" lIns="0" rIns="0" anchor="t">
            <a:spAutoFit/>
          </a:bodyPr>
          <a:lstStyle/>
          <a:p>
            <a:pPr algn="r">
              <a:spcBef>
                <a:spcPts val="300"/>
              </a:spcBef>
            </a:pPr>
            <a:r>
              <a:rPr lang="en-US" sz="1600">
                <a:latin typeface="Arial" panose="020B0604020202020204" pitchFamily="34" charset="0"/>
                <a:cs typeface="Arial" panose="020B0604020202020204" pitchFamily="34" charset="0"/>
              </a:rPr>
              <a:t>Presented By: John Doe</a:t>
            </a:r>
          </a:p>
          <a:p>
            <a:pPr algn="r">
              <a:spcBef>
                <a:spcPts val="300"/>
              </a:spcBef>
            </a:pPr>
            <a:r>
              <a:rPr lang="en-US" sz="1600">
                <a:latin typeface="Arial" panose="020B0604020202020204" pitchFamily="34" charset="0"/>
                <a:cs typeface="Arial" panose="020B0604020202020204" pitchFamily="34" charset="0"/>
              </a:rPr>
              <a:t>Date: XX/XX/XXX </a:t>
            </a:r>
          </a:p>
        </p:txBody>
      </p:sp>
      <p:pic>
        <p:nvPicPr>
          <p:cNvPr id="5" name="Picture 4" descr="A person and person sitting at a table with a computer&#10;&#10;Description automatically generated">
            <a:extLst>
              <a:ext uri="{FF2B5EF4-FFF2-40B4-BE49-F238E27FC236}">
                <a16:creationId xmlns:a16="http://schemas.microsoft.com/office/drawing/2014/main" id="{B640AE98-D50B-921B-8BDF-F2483AF14561}"/>
              </a:ext>
            </a:extLst>
          </p:cNvPr>
          <p:cNvPicPr>
            <a:picLocks noChangeAspect="1"/>
          </p:cNvPicPr>
          <p:nvPr/>
        </p:nvPicPr>
        <p:blipFill>
          <a:blip r:embed="rId3"/>
          <a:stretch>
            <a:fillRect/>
          </a:stretch>
        </p:blipFill>
        <p:spPr>
          <a:xfrm>
            <a:off x="0" y="1015734"/>
            <a:ext cx="12188825" cy="3897885"/>
          </a:xfrm>
          <a:prstGeom prst="rect">
            <a:avLst/>
          </a:prstGeom>
        </p:spPr>
      </p:pic>
    </p:spTree>
    <p:extLst>
      <p:ext uri="{BB962C8B-B14F-4D97-AF65-F5344CB8AC3E}">
        <p14:creationId xmlns:p14="http://schemas.microsoft.com/office/powerpoint/2010/main" val="248517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5315" y="172089"/>
            <a:ext cx="10423180" cy="775597"/>
          </a:xfrm>
        </p:spPr>
        <p:txBody>
          <a:bodyPr wrap="square">
            <a:spAutoFit/>
          </a:bodyPr>
          <a:lstStyle/>
          <a:p>
            <a:r>
              <a:rPr lang="en-US" dirty="0"/>
              <a:t>What should I consider when allocating my contributions?</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10</a:t>
            </a:fld>
            <a:endParaRPr lang="en-US"/>
          </a:p>
        </p:txBody>
      </p:sp>
      <p:sp>
        <p:nvSpPr>
          <p:cNvPr id="60" name="Rectangle: Rounded Corners 59">
            <a:extLst>
              <a:ext uri="{FF2B5EF4-FFF2-40B4-BE49-F238E27FC236}">
                <a16:creationId xmlns:a16="http://schemas.microsoft.com/office/drawing/2014/main" id="{B732B731-150B-44D1-A95B-D3FCCDC99293}"/>
              </a:ext>
            </a:extLst>
          </p:cNvPr>
          <p:cNvSpPr/>
          <p:nvPr/>
        </p:nvSpPr>
        <p:spPr>
          <a:xfrm>
            <a:off x="457199" y="1760037"/>
            <a:ext cx="3453341" cy="358484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60320" rIns="0" rtlCol="0" anchor="t"/>
          <a:lstStyle/>
          <a:p>
            <a:pPr algn="ctr"/>
            <a:r>
              <a:rPr lang="en-US" sz="2200" b="1" dirty="0">
                <a:solidFill>
                  <a:schemeClr val="bg1"/>
                </a:solidFill>
                <a:cs typeface="Open Sans Bold"/>
              </a:rPr>
              <a:t>Stock funds</a:t>
            </a:r>
            <a:endParaRPr lang="en-US" b="1" baseline="50000" dirty="0">
              <a:solidFill>
                <a:schemeClr val="bg1"/>
              </a:solidFill>
              <a:cs typeface="Open Sans Bold"/>
            </a:endParaRPr>
          </a:p>
        </p:txBody>
      </p:sp>
      <p:sp>
        <p:nvSpPr>
          <p:cNvPr id="61" name="Rectangle: Rounded Corners 60">
            <a:extLst>
              <a:ext uri="{FF2B5EF4-FFF2-40B4-BE49-F238E27FC236}">
                <a16:creationId xmlns:a16="http://schemas.microsoft.com/office/drawing/2014/main" id="{4B061DAF-D67C-3AC6-7CCB-B4B985114163}"/>
              </a:ext>
            </a:extLst>
          </p:cNvPr>
          <p:cNvSpPr/>
          <p:nvPr/>
        </p:nvSpPr>
        <p:spPr>
          <a:xfrm>
            <a:off x="4367740" y="1760037"/>
            <a:ext cx="3453341" cy="358484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60320" rIns="0" rtlCol="0" anchor="t"/>
          <a:lstStyle/>
          <a:p>
            <a:pPr algn="ctr"/>
            <a:r>
              <a:rPr lang="en-US" sz="2200" b="1" dirty="0">
                <a:solidFill>
                  <a:schemeClr val="tx1"/>
                </a:solidFill>
                <a:cs typeface="Open Sans Bold"/>
              </a:rPr>
              <a:t>Bond funds</a:t>
            </a:r>
          </a:p>
        </p:txBody>
      </p:sp>
      <p:sp>
        <p:nvSpPr>
          <p:cNvPr id="62" name="Rectangle: Rounded Corners 61">
            <a:extLst>
              <a:ext uri="{FF2B5EF4-FFF2-40B4-BE49-F238E27FC236}">
                <a16:creationId xmlns:a16="http://schemas.microsoft.com/office/drawing/2014/main" id="{AFFA6690-D210-139B-9552-8D385F57D0E7}"/>
              </a:ext>
            </a:extLst>
          </p:cNvPr>
          <p:cNvSpPr/>
          <p:nvPr/>
        </p:nvSpPr>
        <p:spPr>
          <a:xfrm>
            <a:off x="8278281" y="1760037"/>
            <a:ext cx="3453341" cy="358484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60320" rIns="0" rtlCol="0" anchor="t"/>
          <a:lstStyle/>
          <a:p>
            <a:pPr algn="ctr"/>
            <a:r>
              <a:rPr lang="en-US" sz="2200" b="1" dirty="0">
                <a:solidFill>
                  <a:schemeClr val="bg1"/>
                </a:solidFill>
                <a:cs typeface="Open Sans Bold"/>
              </a:rPr>
              <a:t>Cash equivalents</a:t>
            </a:r>
          </a:p>
        </p:txBody>
      </p:sp>
      <p:sp>
        <p:nvSpPr>
          <p:cNvPr id="63" name="Oval 62">
            <a:extLst>
              <a:ext uri="{FF2B5EF4-FFF2-40B4-BE49-F238E27FC236}">
                <a16:creationId xmlns:a16="http://schemas.microsoft.com/office/drawing/2014/main" id="{E9102DD5-46D2-7C28-0BFD-F7D3A0AB2462}"/>
              </a:ext>
            </a:extLst>
          </p:cNvPr>
          <p:cNvSpPr/>
          <p:nvPr/>
        </p:nvSpPr>
        <p:spPr>
          <a:xfrm>
            <a:off x="1308440" y="2237806"/>
            <a:ext cx="1750858" cy="175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7" name="Oval 66">
            <a:extLst>
              <a:ext uri="{FF2B5EF4-FFF2-40B4-BE49-F238E27FC236}">
                <a16:creationId xmlns:a16="http://schemas.microsoft.com/office/drawing/2014/main" id="{92406639-A67B-9977-1B49-183F9EDD1D6D}"/>
              </a:ext>
            </a:extLst>
          </p:cNvPr>
          <p:cNvSpPr/>
          <p:nvPr/>
        </p:nvSpPr>
        <p:spPr>
          <a:xfrm>
            <a:off x="5218981" y="2237806"/>
            <a:ext cx="1750858" cy="175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70" name="Oval 69">
            <a:extLst>
              <a:ext uri="{FF2B5EF4-FFF2-40B4-BE49-F238E27FC236}">
                <a16:creationId xmlns:a16="http://schemas.microsoft.com/office/drawing/2014/main" id="{0FE99EAA-450C-FE2B-6BA4-DE32FC81A66B}"/>
              </a:ext>
            </a:extLst>
          </p:cNvPr>
          <p:cNvSpPr/>
          <p:nvPr/>
        </p:nvSpPr>
        <p:spPr>
          <a:xfrm>
            <a:off x="9129522" y="2237806"/>
            <a:ext cx="1750858" cy="175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74" name="Picture 73" descr="A graphic of buildings and arrows&#10;&#10;Description automatically generated">
            <a:extLst>
              <a:ext uri="{FF2B5EF4-FFF2-40B4-BE49-F238E27FC236}">
                <a16:creationId xmlns:a16="http://schemas.microsoft.com/office/drawing/2014/main" id="{7EB286C2-87AF-72AC-3F15-A7281E96D88F}"/>
              </a:ext>
            </a:extLst>
          </p:cNvPr>
          <p:cNvPicPr>
            <a:picLocks noChangeAspect="1"/>
          </p:cNvPicPr>
          <p:nvPr/>
        </p:nvPicPr>
        <p:blipFill>
          <a:blip r:embed="rId3"/>
          <a:stretch>
            <a:fillRect/>
          </a:stretch>
        </p:blipFill>
        <p:spPr>
          <a:xfrm>
            <a:off x="1551704" y="2481070"/>
            <a:ext cx="1264331" cy="1264331"/>
          </a:xfrm>
          <a:prstGeom prst="rect">
            <a:avLst/>
          </a:prstGeom>
        </p:spPr>
      </p:pic>
      <p:pic>
        <p:nvPicPr>
          <p:cNvPr id="78" name="Picture 77" descr="A shield with a person in the center and a dollar bill&#10;&#10;Description automatically generated">
            <a:extLst>
              <a:ext uri="{FF2B5EF4-FFF2-40B4-BE49-F238E27FC236}">
                <a16:creationId xmlns:a16="http://schemas.microsoft.com/office/drawing/2014/main" id="{7C3BAE08-74F1-78A2-EEBC-84B4649D070D}"/>
              </a:ext>
            </a:extLst>
          </p:cNvPr>
          <p:cNvPicPr>
            <a:picLocks noChangeAspect="1"/>
          </p:cNvPicPr>
          <p:nvPr/>
        </p:nvPicPr>
        <p:blipFill>
          <a:blip r:embed="rId4"/>
          <a:stretch>
            <a:fillRect/>
          </a:stretch>
        </p:blipFill>
        <p:spPr>
          <a:xfrm>
            <a:off x="9406331" y="2514615"/>
            <a:ext cx="1197240" cy="1197240"/>
          </a:xfrm>
          <a:prstGeom prst="rect">
            <a:avLst/>
          </a:prstGeom>
        </p:spPr>
      </p:pic>
      <p:sp>
        <p:nvSpPr>
          <p:cNvPr id="3" name="Rectangle: Rounded Corners 2">
            <a:extLst>
              <a:ext uri="{FF2B5EF4-FFF2-40B4-BE49-F238E27FC236}">
                <a16:creationId xmlns:a16="http://schemas.microsoft.com/office/drawing/2014/main" id="{0BFD0F7A-5747-7006-5968-02D408971D54}"/>
              </a:ext>
            </a:extLst>
          </p:cNvPr>
          <p:cNvSpPr>
            <a:spLocks noChangeArrowheads="1"/>
          </p:cNvSpPr>
          <p:nvPr/>
        </p:nvSpPr>
        <p:spPr bwMode="auto">
          <a:xfrm flipH="1">
            <a:off x="10691580" y="552318"/>
            <a:ext cx="1041930" cy="187424"/>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r" eaLnBrk="0" fontAlgn="base" hangingPunct="0">
              <a:lnSpc>
                <a:spcPct val="110000"/>
              </a:lnSpc>
              <a:spcBef>
                <a:spcPts val="300"/>
              </a:spcBef>
              <a:buClr>
                <a:schemeClr val="accent2"/>
              </a:buClr>
              <a:tabLst>
                <a:tab pos="194945" algn="l"/>
                <a:tab pos="195580" algn="l"/>
              </a:tabLst>
              <a:defRPr/>
            </a:pPr>
            <a:r>
              <a:rPr lang="en-US" sz="1200" b="1">
                <a:solidFill>
                  <a:schemeClr val="bg1"/>
                </a:solidFill>
                <a:latin typeface="+mn-lt"/>
              </a:rPr>
              <a:t>Empower</a:t>
            </a:r>
            <a:endParaRPr lang="en-US" sz="1200" b="1">
              <a:solidFill>
                <a:schemeClr val="bg1"/>
              </a:solidFill>
              <a:latin typeface="+mn-lt"/>
              <a:hlinkClick r:id="rId5">
                <a:extLst>
                  <a:ext uri="{A12FA001-AC4F-418D-AE19-62706E023703}">
                    <ahyp:hlinkClr xmlns:ahyp="http://schemas.microsoft.com/office/drawing/2018/hyperlinkcolor" val="tx"/>
                  </a:ext>
                </a:extLst>
              </a:hlinkClick>
            </a:endParaRPr>
          </a:p>
        </p:txBody>
      </p:sp>
      <p:sp>
        <p:nvSpPr>
          <p:cNvPr id="4" name="Rectangle 3">
            <a:extLst>
              <a:ext uri="{FF2B5EF4-FFF2-40B4-BE49-F238E27FC236}">
                <a16:creationId xmlns:a16="http://schemas.microsoft.com/office/drawing/2014/main" id="{46AAB6A8-10FF-0F9C-77A4-CF4D46206D0A}"/>
              </a:ext>
            </a:extLst>
          </p:cNvPr>
          <p:cNvSpPr/>
          <p:nvPr/>
        </p:nvSpPr>
        <p:spPr>
          <a:xfrm>
            <a:off x="457200" y="844521"/>
            <a:ext cx="10689015" cy="369332"/>
          </a:xfrm>
          <a:prstGeom prst="rect">
            <a:avLst/>
          </a:prstGeom>
        </p:spPr>
        <p:txBody>
          <a:bodyPr wrap="square" lIns="0">
            <a:noAutofit/>
          </a:bodyPr>
          <a:lstStyle/>
          <a:p>
            <a:r>
              <a:rPr lang="en-US" dirty="0">
                <a:solidFill>
                  <a:schemeClr val="accent2"/>
                </a:solidFill>
              </a:rPr>
              <a:t>After you've decided how much to contribute, you need to choose where those dollars will be invested. Diversification and asset allocation is key.* </a:t>
            </a:r>
          </a:p>
          <a:p>
            <a:endParaRPr lang="da-DK" dirty="0">
              <a:solidFill>
                <a:schemeClr val="accent2"/>
              </a:solidFill>
            </a:endParaRPr>
          </a:p>
          <a:p>
            <a:endParaRPr lang="en-US" altLang="en-US" dirty="0">
              <a:solidFill>
                <a:schemeClr val="accent2"/>
              </a:solidFill>
            </a:endParaRPr>
          </a:p>
        </p:txBody>
      </p:sp>
      <p:sp>
        <p:nvSpPr>
          <p:cNvPr id="5" name="TextBox 4">
            <a:extLst>
              <a:ext uri="{FF2B5EF4-FFF2-40B4-BE49-F238E27FC236}">
                <a16:creationId xmlns:a16="http://schemas.microsoft.com/office/drawing/2014/main" id="{B3C6E587-451F-A9C6-CF38-907184008341}"/>
              </a:ext>
            </a:extLst>
          </p:cNvPr>
          <p:cNvSpPr txBox="1"/>
          <p:nvPr/>
        </p:nvSpPr>
        <p:spPr>
          <a:xfrm>
            <a:off x="477482" y="5873151"/>
            <a:ext cx="10126089" cy="461665"/>
          </a:xfrm>
          <a:prstGeom prst="rect">
            <a:avLst/>
          </a:prstGeom>
          <a:noFill/>
        </p:spPr>
        <p:txBody>
          <a:bodyPr wrap="square" lIns="0" tIns="0" rIns="0" bIns="0" rtlCol="0">
            <a:spAutoFit/>
          </a:bodyPr>
          <a:lstStyle/>
          <a:p>
            <a:r>
              <a:rPr lang="en-US" sz="1200" baseline="30000" dirty="0">
                <a:solidFill>
                  <a:srgbClr val="000000"/>
                </a:solidFill>
                <a:latin typeface="Arial (Body)"/>
              </a:rPr>
              <a:t>*</a:t>
            </a:r>
            <a:r>
              <a:rPr lang="en-US" sz="900" dirty="0">
                <a:solidFill>
                  <a:srgbClr val="000000"/>
                </a:solidFill>
                <a:latin typeface="Arial (Body)"/>
              </a:rPr>
              <a:t>While diversification through an asset allocation strategy is a useful technique that can help to manage overall risk and volatility, there is no certainty or assurance that a diversified portfolio will enhance overall return or outperform one that is not diversified. Neither guarantees a profit nor prevents the possibility of loss.</a:t>
            </a:r>
          </a:p>
          <a:p>
            <a:endParaRPr lang="en-US" sz="1200" dirty="0" err="1">
              <a:solidFill>
                <a:srgbClr val="181818"/>
              </a:solidFill>
            </a:endParaRPr>
          </a:p>
        </p:txBody>
      </p:sp>
      <p:pic>
        <p:nvPicPr>
          <p:cNvPr id="6" name="Picture 5">
            <a:extLst>
              <a:ext uri="{FF2B5EF4-FFF2-40B4-BE49-F238E27FC236}">
                <a16:creationId xmlns:a16="http://schemas.microsoft.com/office/drawing/2014/main" id="{0FAFA76B-B4C6-FFAF-7DA5-DF91638FC7F1}"/>
              </a:ext>
            </a:extLst>
          </p:cNvPr>
          <p:cNvPicPr>
            <a:picLocks noChangeAspect="1"/>
          </p:cNvPicPr>
          <p:nvPr/>
        </p:nvPicPr>
        <p:blipFill>
          <a:blip r:embed="rId6"/>
          <a:stretch>
            <a:fillRect/>
          </a:stretch>
        </p:blipFill>
        <p:spPr>
          <a:xfrm>
            <a:off x="5710065" y="2550587"/>
            <a:ext cx="768689" cy="1035601"/>
          </a:xfrm>
          <a:prstGeom prst="rect">
            <a:avLst/>
          </a:prstGeom>
        </p:spPr>
      </p:pic>
      <p:sp>
        <p:nvSpPr>
          <p:cNvPr id="8" name="TextBox 7">
            <a:extLst>
              <a:ext uri="{FF2B5EF4-FFF2-40B4-BE49-F238E27FC236}">
                <a16:creationId xmlns:a16="http://schemas.microsoft.com/office/drawing/2014/main" id="{65CCEA3D-3FFD-0789-7E36-518DBA6F3309}"/>
              </a:ext>
            </a:extLst>
          </p:cNvPr>
          <p:cNvSpPr txBox="1"/>
          <p:nvPr/>
        </p:nvSpPr>
        <p:spPr>
          <a:xfrm>
            <a:off x="431615" y="5361458"/>
            <a:ext cx="6096000" cy="369332"/>
          </a:xfrm>
          <a:prstGeom prst="rect">
            <a:avLst/>
          </a:prstGeom>
          <a:noFill/>
        </p:spPr>
        <p:txBody>
          <a:bodyPr wrap="square">
            <a:spAutoFit/>
          </a:bodyPr>
          <a:lstStyle/>
          <a:p>
            <a:pPr marL="0" lvl="1"/>
            <a:r>
              <a:rPr lang="en-US" sz="1800" dirty="0">
                <a:solidFill>
                  <a:srgbClr val="0061A0"/>
                </a:solidFill>
                <a:cs typeface="Arial"/>
              </a:rPr>
              <a:t>Your </a:t>
            </a:r>
            <a:r>
              <a:rPr lang="en-US" sz="1800" dirty="0">
                <a:solidFill>
                  <a:srgbClr val="0061A0"/>
                </a:solidFill>
                <a:cs typeface="Arial"/>
                <a:hlinkClick r:id="rId7"/>
              </a:rPr>
              <a:t>risk tolerance</a:t>
            </a:r>
            <a:r>
              <a:rPr lang="en-US" sz="1800" dirty="0">
                <a:solidFill>
                  <a:srgbClr val="0061A0"/>
                </a:solidFill>
                <a:cs typeface="Arial"/>
              </a:rPr>
              <a:t> depends on your comfort level.</a:t>
            </a:r>
          </a:p>
        </p:txBody>
      </p:sp>
    </p:spTree>
    <p:extLst>
      <p:ext uri="{BB962C8B-B14F-4D97-AF65-F5344CB8AC3E}">
        <p14:creationId xmlns:p14="http://schemas.microsoft.com/office/powerpoint/2010/main" val="34260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in a meeting&#10;&#10;Description automatically generated">
            <a:extLst>
              <a:ext uri="{FF2B5EF4-FFF2-40B4-BE49-F238E27FC236}">
                <a16:creationId xmlns:a16="http://schemas.microsoft.com/office/drawing/2014/main" id="{C8384ED4-00C9-1F56-37EA-3024752467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109" t="16792" r="23434" b="22552"/>
          <a:stretch/>
        </p:blipFill>
        <p:spPr>
          <a:xfrm>
            <a:off x="7750626" y="1503705"/>
            <a:ext cx="4438199" cy="3903127"/>
          </a:xfrm>
          <a:prstGeom prst="rect">
            <a:avLst/>
          </a:prstGeom>
        </p:spPr>
      </p:pic>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Choosing the right investment path:</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11</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Mutual Fund Select Portfolios (MFSP)</a:t>
            </a:r>
          </a:p>
          <a:p>
            <a:endParaRPr lang="en-US">
              <a:solidFill>
                <a:schemeClr val="accent2"/>
              </a:solidFill>
            </a:endParaRP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815392" y="1539565"/>
            <a:ext cx="6107227" cy="3798476"/>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Open architecture mutual fund platform</a:t>
            </a:r>
            <a:r>
              <a:rPr lang="en-US" sz="1600" baseline="30000">
                <a:latin typeface="+mn-lt"/>
              </a:rPr>
              <a:t>1</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Competitive fixed account option</a:t>
            </a:r>
            <a:r>
              <a:rPr lang="en-US" sz="1600" baseline="30000">
                <a:latin typeface="+mn-lt"/>
              </a:rPr>
              <a:t>2</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Institutional class funds available</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No proprietary mutual funds offered</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No-load or load-waived funds</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Full disclosure of compensation paid by mutual funds </a:t>
            </a:r>
            <a:br>
              <a:rPr lang="en-US" sz="1600">
                <a:latin typeface="+mn-lt"/>
              </a:rPr>
            </a:br>
            <a:r>
              <a:rPr lang="en-US" sz="1600">
                <a:latin typeface="+mn-lt"/>
              </a:rPr>
              <a:t>to MetLife or our affiliates</a:t>
            </a:r>
          </a:p>
        </p:txBody>
      </p:sp>
      <p:sp>
        <p:nvSpPr>
          <p:cNvPr id="27" name="object 4">
            <a:extLst>
              <a:ext uri="{FF2B5EF4-FFF2-40B4-BE49-F238E27FC236}">
                <a16:creationId xmlns:a16="http://schemas.microsoft.com/office/drawing/2014/main" id="{9CFDDA62-64F3-E1E2-2B4B-1DE9916FF852}"/>
              </a:ext>
            </a:extLst>
          </p:cNvPr>
          <p:cNvSpPr txBox="1"/>
          <p:nvPr/>
        </p:nvSpPr>
        <p:spPr>
          <a:xfrm>
            <a:off x="457200" y="6020220"/>
            <a:ext cx="8128000" cy="212238"/>
          </a:xfrm>
          <a:prstGeom prst="rect">
            <a:avLst/>
          </a:prstGeom>
        </p:spPr>
        <p:txBody>
          <a:bodyPr vert="horz" wrap="square" lIns="0" tIns="12065" rIns="0" bIns="0" rtlCol="0" anchor="b">
            <a:spAutoFit/>
          </a:bodyPr>
          <a:lstStyle/>
          <a:p>
            <a:pPr marL="91440" indent="-91440">
              <a:buFont typeface="+mj-lt"/>
              <a:buAutoNum type="arabicPeriod"/>
            </a:pPr>
            <a:r>
              <a:rPr lang="en-US" sz="650" spc="-5">
                <a:solidFill>
                  <a:srgbClr val="A7A8AA"/>
                </a:solidFill>
                <a:latin typeface="Arial"/>
                <a:cs typeface="Arial"/>
              </a:rPr>
              <a:t>MetLife and/or its family of companies receive fees from the fund families or their affiliates for administrative, distribution and recordkeeping services.</a:t>
            </a:r>
          </a:p>
          <a:p>
            <a:pPr marL="91440" indent="-91440">
              <a:buFont typeface="+mj-lt"/>
              <a:buAutoNum type="arabicPeriod"/>
            </a:pPr>
            <a:r>
              <a:rPr lang="en-US" sz="650" spc="-5">
                <a:solidFill>
                  <a:srgbClr val="A7A8AA"/>
                </a:solidFill>
                <a:latin typeface="Arial"/>
                <a:cs typeface="Arial"/>
              </a:rPr>
              <a:t>This is a registered contract that offers a fixed return guaranteed by the insurance company (subject to certain limitations).</a:t>
            </a:r>
          </a:p>
        </p:txBody>
      </p:sp>
      <p:grpSp>
        <p:nvGrpSpPr>
          <p:cNvPr id="26" name="Group 25">
            <a:extLst>
              <a:ext uri="{FF2B5EF4-FFF2-40B4-BE49-F238E27FC236}">
                <a16:creationId xmlns:a16="http://schemas.microsoft.com/office/drawing/2014/main" id="{9C5E4959-EA9A-3DC1-6482-9662676083DA}"/>
              </a:ext>
            </a:extLst>
          </p:cNvPr>
          <p:cNvGrpSpPr/>
          <p:nvPr/>
        </p:nvGrpSpPr>
        <p:grpSpPr>
          <a:xfrm>
            <a:off x="457201" y="1544314"/>
            <a:ext cx="229964" cy="229964"/>
            <a:chOff x="723818" y="1387223"/>
            <a:chExt cx="346075" cy="346075"/>
          </a:xfrm>
        </p:grpSpPr>
        <p:sp>
          <p:nvSpPr>
            <p:cNvPr id="28" name="Oval 27">
              <a:extLst>
                <a:ext uri="{FF2B5EF4-FFF2-40B4-BE49-F238E27FC236}">
                  <a16:creationId xmlns:a16="http://schemas.microsoft.com/office/drawing/2014/main" id="{5EC24C5E-8D81-F242-7C59-9D4A8052BF8D}"/>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29" name="Isosceles Triangle 28">
              <a:extLst>
                <a:ext uri="{FF2B5EF4-FFF2-40B4-BE49-F238E27FC236}">
                  <a16:creationId xmlns:a16="http://schemas.microsoft.com/office/drawing/2014/main" id="{23A925E4-A554-3C4D-CA8B-453356FB211E}"/>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31" name="Group 30">
            <a:extLst>
              <a:ext uri="{FF2B5EF4-FFF2-40B4-BE49-F238E27FC236}">
                <a16:creationId xmlns:a16="http://schemas.microsoft.com/office/drawing/2014/main" id="{5F34849F-DD78-7EC6-D15B-F0391B65DD98}"/>
              </a:ext>
            </a:extLst>
          </p:cNvPr>
          <p:cNvGrpSpPr/>
          <p:nvPr/>
        </p:nvGrpSpPr>
        <p:grpSpPr>
          <a:xfrm>
            <a:off x="457201" y="2192760"/>
            <a:ext cx="229964" cy="229964"/>
            <a:chOff x="723818" y="1387223"/>
            <a:chExt cx="346075" cy="346075"/>
          </a:xfrm>
        </p:grpSpPr>
        <p:sp>
          <p:nvSpPr>
            <p:cNvPr id="34" name="Oval 33">
              <a:extLst>
                <a:ext uri="{FF2B5EF4-FFF2-40B4-BE49-F238E27FC236}">
                  <a16:creationId xmlns:a16="http://schemas.microsoft.com/office/drawing/2014/main" id="{9494418C-B057-D3BC-EED2-7F916D7D5F9F}"/>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35" name="Isosceles Triangle 34">
              <a:extLst>
                <a:ext uri="{FF2B5EF4-FFF2-40B4-BE49-F238E27FC236}">
                  <a16:creationId xmlns:a16="http://schemas.microsoft.com/office/drawing/2014/main" id="{9A26630D-0443-A2F6-FAE3-B78DCAE28C9A}"/>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36" name="Group 35">
            <a:extLst>
              <a:ext uri="{FF2B5EF4-FFF2-40B4-BE49-F238E27FC236}">
                <a16:creationId xmlns:a16="http://schemas.microsoft.com/office/drawing/2014/main" id="{9FB88102-B3FF-6963-F92C-576AED54B4F0}"/>
              </a:ext>
            </a:extLst>
          </p:cNvPr>
          <p:cNvGrpSpPr/>
          <p:nvPr/>
        </p:nvGrpSpPr>
        <p:grpSpPr>
          <a:xfrm>
            <a:off x="457201" y="2841206"/>
            <a:ext cx="229964" cy="229964"/>
            <a:chOff x="723818" y="1387223"/>
            <a:chExt cx="346075" cy="346075"/>
          </a:xfrm>
        </p:grpSpPr>
        <p:sp>
          <p:nvSpPr>
            <p:cNvPr id="37" name="Oval 36">
              <a:extLst>
                <a:ext uri="{FF2B5EF4-FFF2-40B4-BE49-F238E27FC236}">
                  <a16:creationId xmlns:a16="http://schemas.microsoft.com/office/drawing/2014/main" id="{4D0ED357-B717-590A-7287-5054711EF2E7}"/>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38" name="Isosceles Triangle 37">
              <a:extLst>
                <a:ext uri="{FF2B5EF4-FFF2-40B4-BE49-F238E27FC236}">
                  <a16:creationId xmlns:a16="http://schemas.microsoft.com/office/drawing/2014/main" id="{57C8E519-A5CE-A4BF-F799-66C92FAE961F}"/>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40" name="Group 39">
            <a:extLst>
              <a:ext uri="{FF2B5EF4-FFF2-40B4-BE49-F238E27FC236}">
                <a16:creationId xmlns:a16="http://schemas.microsoft.com/office/drawing/2014/main" id="{A155022B-B9B2-7E98-0075-77E8A732D6EC}"/>
              </a:ext>
            </a:extLst>
          </p:cNvPr>
          <p:cNvGrpSpPr/>
          <p:nvPr/>
        </p:nvGrpSpPr>
        <p:grpSpPr>
          <a:xfrm>
            <a:off x="457201" y="4138098"/>
            <a:ext cx="229964" cy="229964"/>
            <a:chOff x="723818" y="1387223"/>
            <a:chExt cx="346075" cy="346075"/>
          </a:xfrm>
        </p:grpSpPr>
        <p:sp>
          <p:nvSpPr>
            <p:cNvPr id="41" name="Oval 40">
              <a:extLst>
                <a:ext uri="{FF2B5EF4-FFF2-40B4-BE49-F238E27FC236}">
                  <a16:creationId xmlns:a16="http://schemas.microsoft.com/office/drawing/2014/main" id="{7E183094-7C91-A7F5-3835-EBA0117C2175}"/>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42" name="Isosceles Triangle 41">
              <a:extLst>
                <a:ext uri="{FF2B5EF4-FFF2-40B4-BE49-F238E27FC236}">
                  <a16:creationId xmlns:a16="http://schemas.microsoft.com/office/drawing/2014/main" id="{CFCDE696-A3B0-2EC6-F923-5ECAEB472E22}"/>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44" name="Group 43">
            <a:extLst>
              <a:ext uri="{FF2B5EF4-FFF2-40B4-BE49-F238E27FC236}">
                <a16:creationId xmlns:a16="http://schemas.microsoft.com/office/drawing/2014/main" id="{1CCD4A0D-155E-4A5B-BE68-99E3A8A25959}"/>
              </a:ext>
            </a:extLst>
          </p:cNvPr>
          <p:cNvGrpSpPr/>
          <p:nvPr/>
        </p:nvGrpSpPr>
        <p:grpSpPr>
          <a:xfrm>
            <a:off x="457201" y="3489652"/>
            <a:ext cx="229964" cy="229964"/>
            <a:chOff x="723818" y="1387223"/>
            <a:chExt cx="346075" cy="346075"/>
          </a:xfrm>
        </p:grpSpPr>
        <p:sp>
          <p:nvSpPr>
            <p:cNvPr id="45" name="Oval 44">
              <a:extLst>
                <a:ext uri="{FF2B5EF4-FFF2-40B4-BE49-F238E27FC236}">
                  <a16:creationId xmlns:a16="http://schemas.microsoft.com/office/drawing/2014/main" id="{371EF195-99FF-596B-7233-793CB89AC109}"/>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46" name="Isosceles Triangle 45">
              <a:extLst>
                <a:ext uri="{FF2B5EF4-FFF2-40B4-BE49-F238E27FC236}">
                  <a16:creationId xmlns:a16="http://schemas.microsoft.com/office/drawing/2014/main" id="{22F62737-0B19-FABE-A5D5-7B19728D9418}"/>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47" name="Group 46">
            <a:extLst>
              <a:ext uri="{FF2B5EF4-FFF2-40B4-BE49-F238E27FC236}">
                <a16:creationId xmlns:a16="http://schemas.microsoft.com/office/drawing/2014/main" id="{AC7D18F8-B35D-C245-408D-751B035206BC}"/>
              </a:ext>
            </a:extLst>
          </p:cNvPr>
          <p:cNvGrpSpPr/>
          <p:nvPr/>
        </p:nvGrpSpPr>
        <p:grpSpPr>
          <a:xfrm>
            <a:off x="457201" y="4786546"/>
            <a:ext cx="229964" cy="229964"/>
            <a:chOff x="723818" y="1387223"/>
            <a:chExt cx="346075" cy="346075"/>
          </a:xfrm>
        </p:grpSpPr>
        <p:sp>
          <p:nvSpPr>
            <p:cNvPr id="48" name="Oval 47">
              <a:extLst>
                <a:ext uri="{FF2B5EF4-FFF2-40B4-BE49-F238E27FC236}">
                  <a16:creationId xmlns:a16="http://schemas.microsoft.com/office/drawing/2014/main" id="{8F88F871-8431-3173-DA68-81B0C854B171}"/>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49" name="Isosceles Triangle 48">
              <a:extLst>
                <a:ext uri="{FF2B5EF4-FFF2-40B4-BE49-F238E27FC236}">
                  <a16:creationId xmlns:a16="http://schemas.microsoft.com/office/drawing/2014/main" id="{7C32947C-8CED-6BD7-EEAB-436B9FF95B04}"/>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
        <p:nvSpPr>
          <p:cNvPr id="4" name="Rectangle: Top Corners Rounded 3">
            <a:extLst>
              <a:ext uri="{FF2B5EF4-FFF2-40B4-BE49-F238E27FC236}">
                <a16:creationId xmlns:a16="http://schemas.microsoft.com/office/drawing/2014/main" id="{7E2CA544-E1D4-768C-0FCF-9FFE6725710D}"/>
              </a:ext>
            </a:extLst>
          </p:cNvPr>
          <p:cNvSpPr/>
          <p:nvPr/>
        </p:nvSpPr>
        <p:spPr>
          <a:xfrm rot="16200000">
            <a:off x="6141965" y="3113009"/>
            <a:ext cx="3903127" cy="685801"/>
          </a:xfrm>
          <a:prstGeom prst="round2SameRect">
            <a:avLst>
              <a:gd name="adj1" fmla="val 0"/>
              <a:gd name="adj2" fmla="val 0"/>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3" name="Rectangle: Top Corners Rounded 2">
            <a:extLst>
              <a:ext uri="{FF2B5EF4-FFF2-40B4-BE49-F238E27FC236}">
                <a16:creationId xmlns:a16="http://schemas.microsoft.com/office/drawing/2014/main" id="{0C20D6AF-21F0-E3F5-AA2C-02006AA00996}"/>
              </a:ext>
            </a:extLst>
          </p:cNvPr>
          <p:cNvSpPr/>
          <p:nvPr/>
        </p:nvSpPr>
        <p:spPr>
          <a:xfrm rot="16200000" flipH="1">
            <a:off x="11246306" y="-97523"/>
            <a:ext cx="387798" cy="1497243"/>
          </a:xfrm>
          <a:prstGeom prst="round2Same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5" name="Rectangle: Rounded Corners 4">
            <a:extLst>
              <a:ext uri="{FF2B5EF4-FFF2-40B4-BE49-F238E27FC236}">
                <a16:creationId xmlns:a16="http://schemas.microsoft.com/office/drawing/2014/main" id="{242191FB-28B5-52BD-9D1A-D4C4A9854C89}"/>
              </a:ext>
            </a:extLst>
          </p:cNvPr>
          <p:cNvSpPr>
            <a:spLocks noChangeArrowheads="1"/>
          </p:cNvSpPr>
          <p:nvPr/>
        </p:nvSpPr>
        <p:spPr bwMode="auto">
          <a:xfrm flipH="1">
            <a:off x="10691580" y="552318"/>
            <a:ext cx="1041930" cy="187424"/>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r" eaLnBrk="0" fontAlgn="base" hangingPunct="0">
              <a:lnSpc>
                <a:spcPct val="110000"/>
              </a:lnSpc>
              <a:spcBef>
                <a:spcPts val="300"/>
              </a:spcBef>
              <a:buClr>
                <a:schemeClr val="accent2"/>
              </a:buClr>
              <a:tabLst>
                <a:tab pos="194945" algn="l"/>
                <a:tab pos="195580" algn="l"/>
              </a:tabLst>
              <a:defRPr/>
            </a:pPr>
            <a:r>
              <a:rPr lang="en-US" sz="1200" b="1">
                <a:solidFill>
                  <a:schemeClr val="bg1"/>
                </a:solidFill>
                <a:latin typeface="+mn-lt"/>
              </a:rPr>
              <a:t>Empower</a:t>
            </a:r>
            <a:endParaRPr lang="en-US" sz="1200" b="1">
              <a:solidFill>
                <a:schemeClr val="bg1"/>
              </a:solidFill>
              <a:latin typeface="+mn-lt"/>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4630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Choosing the right investment path:</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12</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Target Date Funds (TDF)</a:t>
            </a:r>
          </a:p>
        </p:txBody>
      </p:sp>
      <p:sp>
        <p:nvSpPr>
          <p:cNvPr id="20" name="object 4">
            <a:extLst>
              <a:ext uri="{FF2B5EF4-FFF2-40B4-BE49-F238E27FC236}">
                <a16:creationId xmlns:a16="http://schemas.microsoft.com/office/drawing/2014/main" id="{59AB47B8-D601-6F2E-C23F-C6F4D565F6A9}"/>
              </a:ext>
            </a:extLst>
          </p:cNvPr>
          <p:cNvSpPr txBox="1"/>
          <p:nvPr/>
        </p:nvSpPr>
        <p:spPr>
          <a:xfrm>
            <a:off x="457200" y="5894545"/>
            <a:ext cx="8128000" cy="337913"/>
          </a:xfrm>
          <a:prstGeom prst="rect">
            <a:avLst/>
          </a:prstGeom>
        </p:spPr>
        <p:txBody>
          <a:bodyPr vert="horz" wrap="square" lIns="0" tIns="12065" rIns="0" bIns="0" rtlCol="0" anchor="b">
            <a:spAutoFit/>
          </a:bodyPr>
          <a:lstStyle/>
          <a:p>
            <a:pPr marL="91440" indent="-91440">
              <a:buFont typeface="+mj-lt"/>
              <a:buAutoNum type="arabicPeriod"/>
            </a:pPr>
            <a:r>
              <a:rPr lang="en-US" sz="650" spc="-5">
                <a:solidFill>
                  <a:srgbClr val="A7A8AA"/>
                </a:solidFill>
                <a:latin typeface="Arial"/>
                <a:cs typeface="Arial"/>
              </a:rPr>
              <a:t>*If permitted under the terms of your plan and subject to certain tax rules.</a:t>
            </a:r>
          </a:p>
          <a:p>
            <a:pPr marL="91440" indent="-91440">
              <a:spcAft>
                <a:spcPts val="200"/>
              </a:spcAft>
              <a:buFont typeface="+mj-lt"/>
              <a:buAutoNum type="arabicPeriod"/>
            </a:pPr>
            <a:r>
              <a:rPr lang="en-US" sz="650" spc="-5">
                <a:solidFill>
                  <a:srgbClr val="A7A8AA"/>
                </a:solidFill>
                <a:latin typeface="Arial"/>
                <a:cs typeface="Arial"/>
              </a:rPr>
              <a:t>Please refer to submitted RFP response for additional information concerning fund fees.</a:t>
            </a:r>
          </a:p>
          <a:p>
            <a:r>
              <a:rPr lang="en-US" sz="650" spc="-5">
                <a:solidFill>
                  <a:srgbClr val="A7A8AA"/>
                </a:solidFill>
                <a:latin typeface="Arial"/>
                <a:cs typeface="Arial"/>
              </a:rPr>
              <a:t>The QDIA rules do not apply to plans sponsored by government employers and plans not subject to the Employee Retirement Income Security Act of 1974 (ERISA); however, similar State law rules may apply</a:t>
            </a:r>
          </a:p>
        </p:txBody>
      </p:sp>
      <p:sp>
        <p:nvSpPr>
          <p:cNvPr id="71" name="Rectangle: Rounded Corners 70">
            <a:extLst>
              <a:ext uri="{FF2B5EF4-FFF2-40B4-BE49-F238E27FC236}">
                <a16:creationId xmlns:a16="http://schemas.microsoft.com/office/drawing/2014/main" id="{2F756607-6DA7-5B20-C4CF-956DA7552044}"/>
              </a:ext>
            </a:extLst>
          </p:cNvPr>
          <p:cNvSpPr/>
          <p:nvPr/>
        </p:nvSpPr>
        <p:spPr>
          <a:xfrm>
            <a:off x="457200"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72" name="Rectangle: Rounded Corners 71">
            <a:extLst>
              <a:ext uri="{FF2B5EF4-FFF2-40B4-BE49-F238E27FC236}">
                <a16:creationId xmlns:a16="http://schemas.microsoft.com/office/drawing/2014/main" id="{5DAD3BEE-237C-7159-BF5F-344D35B1D469}"/>
              </a:ext>
            </a:extLst>
          </p:cNvPr>
          <p:cNvSpPr/>
          <p:nvPr/>
        </p:nvSpPr>
        <p:spPr>
          <a:xfrm>
            <a:off x="9631132"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73" name="Rectangle: Rounded Corners 72">
            <a:extLst>
              <a:ext uri="{FF2B5EF4-FFF2-40B4-BE49-F238E27FC236}">
                <a16:creationId xmlns:a16="http://schemas.microsoft.com/office/drawing/2014/main" id="{12E7B191-93F9-80A8-523D-9320131EA383}"/>
              </a:ext>
            </a:extLst>
          </p:cNvPr>
          <p:cNvSpPr/>
          <p:nvPr/>
        </p:nvSpPr>
        <p:spPr>
          <a:xfrm>
            <a:off x="7337649"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74" name="Rectangle: Rounded Corners 73">
            <a:extLst>
              <a:ext uri="{FF2B5EF4-FFF2-40B4-BE49-F238E27FC236}">
                <a16:creationId xmlns:a16="http://schemas.microsoft.com/office/drawing/2014/main" id="{E00A018A-63B2-8913-356A-77BE449FD461}"/>
              </a:ext>
            </a:extLst>
          </p:cNvPr>
          <p:cNvSpPr/>
          <p:nvPr/>
        </p:nvSpPr>
        <p:spPr>
          <a:xfrm>
            <a:off x="5044166"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75" name="Rectangle: Rounded Corners 74">
            <a:extLst>
              <a:ext uri="{FF2B5EF4-FFF2-40B4-BE49-F238E27FC236}">
                <a16:creationId xmlns:a16="http://schemas.microsoft.com/office/drawing/2014/main" id="{67C5F3BB-D292-0123-4BAF-C0637DE32FAE}"/>
              </a:ext>
            </a:extLst>
          </p:cNvPr>
          <p:cNvSpPr/>
          <p:nvPr/>
        </p:nvSpPr>
        <p:spPr>
          <a:xfrm>
            <a:off x="2750683"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35" name="Oval 34">
            <a:extLst>
              <a:ext uri="{FF2B5EF4-FFF2-40B4-BE49-F238E27FC236}">
                <a16:creationId xmlns:a16="http://schemas.microsoft.com/office/drawing/2014/main" id="{B9F7322A-9525-C0F3-AE7C-89F2365E320E}"/>
              </a:ext>
            </a:extLst>
          </p:cNvPr>
          <p:cNvSpPr/>
          <p:nvPr/>
        </p:nvSpPr>
        <p:spPr>
          <a:xfrm>
            <a:off x="861497"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80" name="Oval 79">
            <a:extLst>
              <a:ext uri="{FF2B5EF4-FFF2-40B4-BE49-F238E27FC236}">
                <a16:creationId xmlns:a16="http://schemas.microsoft.com/office/drawing/2014/main" id="{8A77FABA-CA15-F880-E40E-B90263950525}"/>
              </a:ext>
            </a:extLst>
          </p:cNvPr>
          <p:cNvSpPr/>
          <p:nvPr/>
        </p:nvSpPr>
        <p:spPr>
          <a:xfrm>
            <a:off x="3154980"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83" name="Oval 82">
            <a:extLst>
              <a:ext uri="{FF2B5EF4-FFF2-40B4-BE49-F238E27FC236}">
                <a16:creationId xmlns:a16="http://schemas.microsoft.com/office/drawing/2014/main" id="{35948651-4327-0241-4E44-D95436BA53BA}"/>
              </a:ext>
            </a:extLst>
          </p:cNvPr>
          <p:cNvSpPr/>
          <p:nvPr/>
        </p:nvSpPr>
        <p:spPr>
          <a:xfrm>
            <a:off x="5448463"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86" name="Oval 85">
            <a:extLst>
              <a:ext uri="{FF2B5EF4-FFF2-40B4-BE49-F238E27FC236}">
                <a16:creationId xmlns:a16="http://schemas.microsoft.com/office/drawing/2014/main" id="{AEFE486C-0794-C32B-690C-59F075D40476}"/>
              </a:ext>
            </a:extLst>
          </p:cNvPr>
          <p:cNvSpPr/>
          <p:nvPr/>
        </p:nvSpPr>
        <p:spPr>
          <a:xfrm>
            <a:off x="7741946"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89" name="Oval 88">
            <a:extLst>
              <a:ext uri="{FF2B5EF4-FFF2-40B4-BE49-F238E27FC236}">
                <a16:creationId xmlns:a16="http://schemas.microsoft.com/office/drawing/2014/main" id="{B4384917-7DA0-A348-90DC-82BB326F2922}"/>
              </a:ext>
            </a:extLst>
          </p:cNvPr>
          <p:cNvSpPr/>
          <p:nvPr/>
        </p:nvSpPr>
        <p:spPr>
          <a:xfrm>
            <a:off x="10035429"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91" name="Rectangle: Rounded Corners 90">
            <a:extLst>
              <a:ext uri="{FF2B5EF4-FFF2-40B4-BE49-F238E27FC236}">
                <a16:creationId xmlns:a16="http://schemas.microsoft.com/office/drawing/2014/main" id="{484BDA7C-17F9-F056-36EE-6F4339CE0013}"/>
              </a:ext>
            </a:extLst>
          </p:cNvPr>
          <p:cNvSpPr>
            <a:spLocks noChangeArrowheads="1"/>
          </p:cNvSpPr>
          <p:nvPr/>
        </p:nvSpPr>
        <p:spPr bwMode="auto">
          <a:xfrm>
            <a:off x="457200" y="4236802"/>
            <a:ext cx="2120902" cy="1083245"/>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A fund of funds with </a:t>
            </a:r>
            <a:br>
              <a:rPr lang="en-US" sz="1300">
                <a:latin typeface="+mn-lt"/>
              </a:rPr>
            </a:br>
            <a:r>
              <a:rPr lang="en-US" sz="1300">
                <a:latin typeface="+mn-lt"/>
              </a:rPr>
              <a:t>an asset mix that adjusts </a:t>
            </a:r>
            <a:br>
              <a:rPr lang="en-US" sz="1300">
                <a:latin typeface="+mn-lt"/>
              </a:rPr>
            </a:br>
            <a:r>
              <a:rPr lang="en-US" sz="1300">
                <a:latin typeface="+mn-lt"/>
              </a:rPr>
              <a:t>its portfolio according to </a:t>
            </a:r>
            <a:br>
              <a:rPr lang="en-US" sz="1300">
                <a:latin typeface="+mn-lt"/>
              </a:rPr>
            </a:br>
            <a:r>
              <a:rPr lang="en-US" sz="1300">
                <a:latin typeface="+mn-lt"/>
              </a:rPr>
              <a:t>the presumed retirement date of the investor</a:t>
            </a:r>
          </a:p>
        </p:txBody>
      </p:sp>
      <p:sp>
        <p:nvSpPr>
          <p:cNvPr id="92" name="Rectangle: Rounded Corners 91">
            <a:extLst>
              <a:ext uri="{FF2B5EF4-FFF2-40B4-BE49-F238E27FC236}">
                <a16:creationId xmlns:a16="http://schemas.microsoft.com/office/drawing/2014/main" id="{50EDAC62-EE66-DB26-59BE-C6DAA65E71D9}"/>
              </a:ext>
            </a:extLst>
          </p:cNvPr>
          <p:cNvSpPr>
            <a:spLocks noChangeArrowheads="1"/>
          </p:cNvSpPr>
          <p:nvPr/>
        </p:nvSpPr>
        <p:spPr bwMode="auto">
          <a:xfrm>
            <a:off x="2750683" y="4236802"/>
            <a:ext cx="2120902" cy="863185"/>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Each TDF invests in a </a:t>
            </a:r>
            <a:br>
              <a:rPr lang="en-US" sz="1300">
                <a:latin typeface="+mn-lt"/>
              </a:rPr>
            </a:br>
            <a:r>
              <a:rPr lang="en-US" sz="1300">
                <a:latin typeface="+mn-lt"/>
              </a:rPr>
              <a:t>set of underlying mutual funds of different asset classes and styles</a:t>
            </a:r>
          </a:p>
        </p:txBody>
      </p:sp>
      <p:sp>
        <p:nvSpPr>
          <p:cNvPr id="93" name="Rectangle: Rounded Corners 92">
            <a:extLst>
              <a:ext uri="{FF2B5EF4-FFF2-40B4-BE49-F238E27FC236}">
                <a16:creationId xmlns:a16="http://schemas.microsoft.com/office/drawing/2014/main" id="{09726DE1-47F0-623D-88BD-E03A5F8A09B4}"/>
              </a:ext>
            </a:extLst>
          </p:cNvPr>
          <p:cNvSpPr>
            <a:spLocks noChangeArrowheads="1"/>
          </p:cNvSpPr>
          <p:nvPr/>
        </p:nvSpPr>
        <p:spPr bwMode="auto">
          <a:xfrm>
            <a:off x="5044166" y="4236802"/>
            <a:ext cx="2120902" cy="1160189"/>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Because of the </a:t>
            </a:r>
            <a:br>
              <a:rPr lang="en-US" sz="1300">
                <a:latin typeface="+mn-lt"/>
              </a:rPr>
            </a:br>
            <a:r>
              <a:rPr lang="en-US" sz="1300">
                <a:latin typeface="+mn-lt"/>
              </a:rPr>
              <a:t>fund-of-funds structure, TDFs have two levels </a:t>
            </a:r>
            <a:br>
              <a:rPr lang="en-US" sz="1300">
                <a:latin typeface="+mn-lt"/>
              </a:rPr>
            </a:br>
            <a:r>
              <a:rPr lang="en-US" sz="1300">
                <a:latin typeface="+mn-lt"/>
              </a:rPr>
              <a:t>of fees and charges</a:t>
            </a:r>
            <a:r>
              <a:rPr lang="en-US" sz="1300" baseline="30000">
                <a:latin typeface="+mn-lt"/>
              </a:rPr>
              <a:t>1</a:t>
            </a:r>
          </a:p>
          <a:p>
            <a:pPr marL="0" indent="0" algn="ctr" eaLnBrk="0" fontAlgn="base" hangingPunct="0">
              <a:lnSpc>
                <a:spcPct val="110000"/>
              </a:lnSpc>
              <a:spcBef>
                <a:spcPts val="600"/>
              </a:spcBef>
              <a:buClr>
                <a:schemeClr val="accent2"/>
              </a:buClr>
              <a:tabLst>
                <a:tab pos="194945" algn="l"/>
                <a:tab pos="195580" algn="l"/>
              </a:tabLst>
              <a:defRPr/>
            </a:pPr>
            <a:endParaRPr lang="en-US" sz="1300">
              <a:latin typeface="+mn-lt"/>
            </a:endParaRPr>
          </a:p>
        </p:txBody>
      </p:sp>
      <p:sp>
        <p:nvSpPr>
          <p:cNvPr id="94" name="Rectangle: Rounded Corners 93">
            <a:extLst>
              <a:ext uri="{FF2B5EF4-FFF2-40B4-BE49-F238E27FC236}">
                <a16:creationId xmlns:a16="http://schemas.microsoft.com/office/drawing/2014/main" id="{AE651BB1-6786-203B-864C-51B3B803ED76}"/>
              </a:ext>
            </a:extLst>
          </p:cNvPr>
          <p:cNvSpPr>
            <a:spLocks noChangeArrowheads="1"/>
          </p:cNvSpPr>
          <p:nvPr/>
        </p:nvSpPr>
        <p:spPr bwMode="auto">
          <a:xfrm>
            <a:off x="7337649" y="4236802"/>
            <a:ext cx="2120902" cy="720069"/>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Automatic </a:t>
            </a:r>
            <a:br>
              <a:rPr lang="en-US" sz="1300">
                <a:latin typeface="+mn-lt"/>
              </a:rPr>
            </a:br>
            <a:r>
              <a:rPr lang="en-US" sz="1300">
                <a:latin typeface="+mn-lt"/>
              </a:rPr>
              <a:t>rebalancing</a:t>
            </a:r>
          </a:p>
          <a:p>
            <a:pPr marL="0" indent="0" algn="ctr" eaLnBrk="0" fontAlgn="base" hangingPunct="0">
              <a:lnSpc>
                <a:spcPct val="110000"/>
              </a:lnSpc>
              <a:spcBef>
                <a:spcPts val="600"/>
              </a:spcBef>
              <a:buClr>
                <a:schemeClr val="accent2"/>
              </a:buClr>
              <a:tabLst>
                <a:tab pos="194945" algn="l"/>
                <a:tab pos="195580" algn="l"/>
              </a:tabLst>
              <a:defRPr/>
            </a:pPr>
            <a:endParaRPr lang="en-US" sz="1300">
              <a:latin typeface="+mn-lt"/>
            </a:endParaRPr>
          </a:p>
        </p:txBody>
      </p:sp>
      <p:sp>
        <p:nvSpPr>
          <p:cNvPr id="95" name="Rectangle: Rounded Corners 94">
            <a:extLst>
              <a:ext uri="{FF2B5EF4-FFF2-40B4-BE49-F238E27FC236}">
                <a16:creationId xmlns:a16="http://schemas.microsoft.com/office/drawing/2014/main" id="{1B9CE292-56E0-5AA3-5618-FDC48D8DA4E2}"/>
              </a:ext>
            </a:extLst>
          </p:cNvPr>
          <p:cNvSpPr>
            <a:spLocks noChangeArrowheads="1"/>
          </p:cNvSpPr>
          <p:nvPr/>
        </p:nvSpPr>
        <p:spPr bwMode="auto">
          <a:xfrm>
            <a:off x="9631133" y="4236802"/>
            <a:ext cx="2120902" cy="863185"/>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May satisfy as a </a:t>
            </a:r>
            <a:br>
              <a:rPr lang="en-US" sz="1300">
                <a:latin typeface="+mn-lt"/>
              </a:rPr>
            </a:br>
            <a:r>
              <a:rPr lang="en-US" sz="1300">
                <a:latin typeface="+mn-lt"/>
              </a:rPr>
              <a:t>Qualified Default Investment Alternative (QDIA)</a:t>
            </a:r>
            <a:r>
              <a:rPr lang="en-US" sz="1300" baseline="30000">
                <a:latin typeface="+mn-lt"/>
              </a:rPr>
              <a:t>2</a:t>
            </a:r>
          </a:p>
        </p:txBody>
      </p:sp>
      <p:grpSp>
        <p:nvGrpSpPr>
          <p:cNvPr id="96" name="Group 95">
            <a:extLst>
              <a:ext uri="{FF2B5EF4-FFF2-40B4-BE49-F238E27FC236}">
                <a16:creationId xmlns:a16="http://schemas.microsoft.com/office/drawing/2014/main" id="{FA4D464A-0866-1A25-3E3C-FCF5EDE6C195}"/>
              </a:ext>
            </a:extLst>
          </p:cNvPr>
          <p:cNvGrpSpPr/>
          <p:nvPr/>
        </p:nvGrpSpPr>
        <p:grpSpPr>
          <a:xfrm>
            <a:off x="3662495" y="2292771"/>
            <a:ext cx="297278" cy="297278"/>
            <a:chOff x="3491316" y="2090192"/>
            <a:chExt cx="297278" cy="297278"/>
          </a:xfrm>
        </p:grpSpPr>
        <p:sp>
          <p:nvSpPr>
            <p:cNvPr id="97" name="Oval 96">
              <a:extLst>
                <a:ext uri="{FF2B5EF4-FFF2-40B4-BE49-F238E27FC236}">
                  <a16:creationId xmlns:a16="http://schemas.microsoft.com/office/drawing/2014/main" id="{8F1B2FB1-AD19-6C50-3931-9652E61E2212}"/>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98" name="Oval 97">
              <a:extLst>
                <a:ext uri="{FF2B5EF4-FFF2-40B4-BE49-F238E27FC236}">
                  <a16:creationId xmlns:a16="http://schemas.microsoft.com/office/drawing/2014/main" id="{2277B410-F3EE-8E76-CED0-40A9E75384CF}"/>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99" name="Group 98">
            <a:extLst>
              <a:ext uri="{FF2B5EF4-FFF2-40B4-BE49-F238E27FC236}">
                <a16:creationId xmlns:a16="http://schemas.microsoft.com/office/drawing/2014/main" id="{BB4E186E-1A88-999F-DDFA-204ED5AF9567}"/>
              </a:ext>
            </a:extLst>
          </p:cNvPr>
          <p:cNvGrpSpPr/>
          <p:nvPr/>
        </p:nvGrpSpPr>
        <p:grpSpPr>
          <a:xfrm>
            <a:off x="1369012" y="2292771"/>
            <a:ext cx="297278" cy="297278"/>
            <a:chOff x="3491316" y="2090192"/>
            <a:chExt cx="297278" cy="297278"/>
          </a:xfrm>
        </p:grpSpPr>
        <p:sp>
          <p:nvSpPr>
            <p:cNvPr id="100" name="Oval 99">
              <a:extLst>
                <a:ext uri="{FF2B5EF4-FFF2-40B4-BE49-F238E27FC236}">
                  <a16:creationId xmlns:a16="http://schemas.microsoft.com/office/drawing/2014/main" id="{F164B969-8843-D9BA-EF6A-A0DC5F919486}"/>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1" name="Oval 100">
              <a:extLst>
                <a:ext uri="{FF2B5EF4-FFF2-40B4-BE49-F238E27FC236}">
                  <a16:creationId xmlns:a16="http://schemas.microsoft.com/office/drawing/2014/main" id="{04DBC5B2-6A22-21B7-D61D-5E11C09A0523}"/>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05" name="Group 104">
            <a:extLst>
              <a:ext uri="{FF2B5EF4-FFF2-40B4-BE49-F238E27FC236}">
                <a16:creationId xmlns:a16="http://schemas.microsoft.com/office/drawing/2014/main" id="{282D2F99-EEF6-E5D9-E986-8EF6B962E988}"/>
              </a:ext>
            </a:extLst>
          </p:cNvPr>
          <p:cNvGrpSpPr/>
          <p:nvPr/>
        </p:nvGrpSpPr>
        <p:grpSpPr>
          <a:xfrm>
            <a:off x="5955978" y="2292771"/>
            <a:ext cx="297278" cy="297278"/>
            <a:chOff x="3491316" y="2090192"/>
            <a:chExt cx="297278" cy="297278"/>
          </a:xfrm>
        </p:grpSpPr>
        <p:sp>
          <p:nvSpPr>
            <p:cNvPr id="106" name="Oval 105">
              <a:extLst>
                <a:ext uri="{FF2B5EF4-FFF2-40B4-BE49-F238E27FC236}">
                  <a16:creationId xmlns:a16="http://schemas.microsoft.com/office/drawing/2014/main" id="{E3D6AE0C-75E1-1E31-6B8B-2E84412935C3}"/>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7" name="Oval 106">
              <a:extLst>
                <a:ext uri="{FF2B5EF4-FFF2-40B4-BE49-F238E27FC236}">
                  <a16:creationId xmlns:a16="http://schemas.microsoft.com/office/drawing/2014/main" id="{633B37E5-E571-E77A-0BB5-E90FA94E16F4}"/>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08" name="Group 107">
            <a:extLst>
              <a:ext uri="{FF2B5EF4-FFF2-40B4-BE49-F238E27FC236}">
                <a16:creationId xmlns:a16="http://schemas.microsoft.com/office/drawing/2014/main" id="{2300BAD8-1B41-8C4B-7995-92DA58F9F154}"/>
              </a:ext>
            </a:extLst>
          </p:cNvPr>
          <p:cNvGrpSpPr/>
          <p:nvPr/>
        </p:nvGrpSpPr>
        <p:grpSpPr>
          <a:xfrm>
            <a:off x="8249461" y="2292771"/>
            <a:ext cx="297278" cy="297278"/>
            <a:chOff x="3491316" y="2090192"/>
            <a:chExt cx="297278" cy="297278"/>
          </a:xfrm>
        </p:grpSpPr>
        <p:sp>
          <p:nvSpPr>
            <p:cNvPr id="109" name="Oval 108">
              <a:extLst>
                <a:ext uri="{FF2B5EF4-FFF2-40B4-BE49-F238E27FC236}">
                  <a16:creationId xmlns:a16="http://schemas.microsoft.com/office/drawing/2014/main" id="{D43376F2-50AA-7B86-2E04-3E7BD09D77FD}"/>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10" name="Oval 109">
              <a:extLst>
                <a:ext uri="{FF2B5EF4-FFF2-40B4-BE49-F238E27FC236}">
                  <a16:creationId xmlns:a16="http://schemas.microsoft.com/office/drawing/2014/main" id="{E71EBB2C-336F-92FB-6817-BBCFFBBA4FBB}"/>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11" name="Group 110">
            <a:extLst>
              <a:ext uri="{FF2B5EF4-FFF2-40B4-BE49-F238E27FC236}">
                <a16:creationId xmlns:a16="http://schemas.microsoft.com/office/drawing/2014/main" id="{FBBBEA2F-46FE-6FEE-9D87-114FBE8C8EF9}"/>
              </a:ext>
            </a:extLst>
          </p:cNvPr>
          <p:cNvGrpSpPr/>
          <p:nvPr/>
        </p:nvGrpSpPr>
        <p:grpSpPr>
          <a:xfrm>
            <a:off x="10542944" y="2292771"/>
            <a:ext cx="297278" cy="297278"/>
            <a:chOff x="3491316" y="2090192"/>
            <a:chExt cx="297278" cy="297278"/>
          </a:xfrm>
        </p:grpSpPr>
        <p:sp>
          <p:nvSpPr>
            <p:cNvPr id="112" name="Oval 111">
              <a:extLst>
                <a:ext uri="{FF2B5EF4-FFF2-40B4-BE49-F238E27FC236}">
                  <a16:creationId xmlns:a16="http://schemas.microsoft.com/office/drawing/2014/main" id="{26282920-6466-3BAE-0AC5-5660CA8DF849}"/>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13" name="Oval 112">
              <a:extLst>
                <a:ext uri="{FF2B5EF4-FFF2-40B4-BE49-F238E27FC236}">
                  <a16:creationId xmlns:a16="http://schemas.microsoft.com/office/drawing/2014/main" id="{601BB82F-8326-24D5-8171-3E34392B7C57}"/>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cxnSp>
        <p:nvCxnSpPr>
          <p:cNvPr id="115" name="Straight Connector 114">
            <a:extLst>
              <a:ext uri="{FF2B5EF4-FFF2-40B4-BE49-F238E27FC236}">
                <a16:creationId xmlns:a16="http://schemas.microsoft.com/office/drawing/2014/main" id="{7892D815-8BBE-FBE6-B5DF-F454CF9D4E73}"/>
              </a:ext>
            </a:extLst>
          </p:cNvPr>
          <p:cNvCxnSpPr>
            <a:cxnSpLocks/>
          </p:cNvCxnSpPr>
          <p:nvPr/>
        </p:nvCxnSpPr>
        <p:spPr>
          <a:xfrm>
            <a:off x="1506715" y="2069888"/>
            <a:ext cx="9184868" cy="0"/>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16" name="Rectangle: Rounded Corners 115">
            <a:extLst>
              <a:ext uri="{FF2B5EF4-FFF2-40B4-BE49-F238E27FC236}">
                <a16:creationId xmlns:a16="http://schemas.microsoft.com/office/drawing/2014/main" id="{FBC182CA-D4DB-483A-4B33-25ECB679B00A}"/>
              </a:ext>
            </a:extLst>
          </p:cNvPr>
          <p:cNvSpPr>
            <a:spLocks noChangeArrowheads="1"/>
          </p:cNvSpPr>
          <p:nvPr/>
        </p:nvSpPr>
        <p:spPr bwMode="auto">
          <a:xfrm>
            <a:off x="3009610" y="1504553"/>
            <a:ext cx="6169608" cy="343492"/>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1800"/>
              </a:spcBef>
              <a:buClr>
                <a:schemeClr val="accent2"/>
              </a:buClr>
              <a:tabLst>
                <a:tab pos="194945" algn="l"/>
                <a:tab pos="195580" algn="l"/>
              </a:tabLst>
              <a:defRPr/>
            </a:pPr>
            <a:r>
              <a:rPr lang="en-US">
                <a:latin typeface="+mn-lt"/>
              </a:rPr>
              <a:t>Additional options to enhance your plan</a:t>
            </a:r>
          </a:p>
        </p:txBody>
      </p:sp>
      <p:cxnSp>
        <p:nvCxnSpPr>
          <p:cNvPr id="114" name="Straight Connector 113">
            <a:extLst>
              <a:ext uri="{FF2B5EF4-FFF2-40B4-BE49-F238E27FC236}">
                <a16:creationId xmlns:a16="http://schemas.microsoft.com/office/drawing/2014/main" id="{275F2F9B-C7CB-0D6D-6635-199D528604E8}"/>
              </a:ext>
            </a:extLst>
          </p:cNvPr>
          <p:cNvCxnSpPr>
            <a:cxnSpLocks/>
          </p:cNvCxnSpPr>
          <p:nvPr/>
        </p:nvCxnSpPr>
        <p:spPr>
          <a:xfrm flipV="1">
            <a:off x="1517651"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986D2B3-F294-AD98-D5B2-5E602213AB51}"/>
              </a:ext>
            </a:extLst>
          </p:cNvPr>
          <p:cNvCxnSpPr>
            <a:cxnSpLocks/>
          </p:cNvCxnSpPr>
          <p:nvPr/>
        </p:nvCxnSpPr>
        <p:spPr>
          <a:xfrm flipV="1">
            <a:off x="10691583"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30E6B12-B515-981E-E088-6309FB0A7A70}"/>
              </a:ext>
            </a:extLst>
          </p:cNvPr>
          <p:cNvCxnSpPr>
            <a:cxnSpLocks/>
          </p:cNvCxnSpPr>
          <p:nvPr/>
        </p:nvCxnSpPr>
        <p:spPr>
          <a:xfrm flipV="1">
            <a:off x="8398100"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FEF6E07-D798-DE36-C3D7-577FF1302066}"/>
              </a:ext>
            </a:extLst>
          </p:cNvPr>
          <p:cNvCxnSpPr>
            <a:cxnSpLocks/>
          </p:cNvCxnSpPr>
          <p:nvPr/>
        </p:nvCxnSpPr>
        <p:spPr>
          <a:xfrm flipV="1">
            <a:off x="6104617"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48E044B-AB82-5ED6-F06F-9A75F2E854E2}"/>
              </a:ext>
            </a:extLst>
          </p:cNvPr>
          <p:cNvCxnSpPr>
            <a:cxnSpLocks/>
          </p:cNvCxnSpPr>
          <p:nvPr/>
        </p:nvCxnSpPr>
        <p:spPr>
          <a:xfrm flipV="1">
            <a:off x="3811134"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6" name="Picture 145" descr="A green circle with a white dollar sign&#10;&#10;Description automatically generated">
            <a:extLst>
              <a:ext uri="{FF2B5EF4-FFF2-40B4-BE49-F238E27FC236}">
                <a16:creationId xmlns:a16="http://schemas.microsoft.com/office/drawing/2014/main" id="{3F66CD1E-4F8E-2EF5-8B81-29B0F0935B0B}"/>
              </a:ext>
            </a:extLst>
          </p:cNvPr>
          <p:cNvPicPr>
            <a:picLocks noChangeAspect="1"/>
          </p:cNvPicPr>
          <p:nvPr/>
        </p:nvPicPr>
        <p:blipFill>
          <a:blip r:embed="rId3"/>
          <a:stretch>
            <a:fillRect/>
          </a:stretch>
        </p:blipFill>
        <p:spPr>
          <a:xfrm>
            <a:off x="1138375" y="3041265"/>
            <a:ext cx="758552" cy="758552"/>
          </a:xfrm>
          <a:prstGeom prst="rect">
            <a:avLst/>
          </a:prstGeom>
        </p:spPr>
      </p:pic>
      <p:pic>
        <p:nvPicPr>
          <p:cNvPr id="148" name="Picture 147" descr="A blue and green arrows pointing to different directions&#10;&#10;Description automatically generated">
            <a:extLst>
              <a:ext uri="{FF2B5EF4-FFF2-40B4-BE49-F238E27FC236}">
                <a16:creationId xmlns:a16="http://schemas.microsoft.com/office/drawing/2014/main" id="{EABE3A8E-BDB1-8495-C82D-5EC8D515E7D3}"/>
              </a:ext>
            </a:extLst>
          </p:cNvPr>
          <p:cNvPicPr>
            <a:picLocks noChangeAspect="1"/>
          </p:cNvPicPr>
          <p:nvPr/>
        </p:nvPicPr>
        <p:blipFill>
          <a:blip r:embed="rId4"/>
          <a:stretch>
            <a:fillRect/>
          </a:stretch>
        </p:blipFill>
        <p:spPr>
          <a:xfrm>
            <a:off x="3431858" y="3041265"/>
            <a:ext cx="758553" cy="758553"/>
          </a:xfrm>
          <a:prstGeom prst="rect">
            <a:avLst/>
          </a:prstGeom>
        </p:spPr>
      </p:pic>
      <p:pic>
        <p:nvPicPr>
          <p:cNvPr id="150" name="Picture 149" descr="A blue circle with green and grey arrows&#10;&#10;Description automatically generated">
            <a:extLst>
              <a:ext uri="{FF2B5EF4-FFF2-40B4-BE49-F238E27FC236}">
                <a16:creationId xmlns:a16="http://schemas.microsoft.com/office/drawing/2014/main" id="{98BB5997-B18C-1622-FAFE-1B3C41E3CB9D}"/>
              </a:ext>
            </a:extLst>
          </p:cNvPr>
          <p:cNvPicPr>
            <a:picLocks noChangeAspect="1"/>
          </p:cNvPicPr>
          <p:nvPr/>
        </p:nvPicPr>
        <p:blipFill>
          <a:blip r:embed="rId5"/>
          <a:stretch>
            <a:fillRect/>
          </a:stretch>
        </p:blipFill>
        <p:spPr>
          <a:xfrm>
            <a:off x="5617490" y="2925794"/>
            <a:ext cx="974255" cy="974255"/>
          </a:xfrm>
          <a:prstGeom prst="rect">
            <a:avLst/>
          </a:prstGeom>
        </p:spPr>
      </p:pic>
      <p:pic>
        <p:nvPicPr>
          <p:cNvPr id="152" name="Picture 151" descr="A blue and green circle with arrows around it&#10;&#10;Description automatically generated">
            <a:extLst>
              <a:ext uri="{FF2B5EF4-FFF2-40B4-BE49-F238E27FC236}">
                <a16:creationId xmlns:a16="http://schemas.microsoft.com/office/drawing/2014/main" id="{04D6DA83-1B68-9FF8-1C59-111DD1FE198C}"/>
              </a:ext>
            </a:extLst>
          </p:cNvPr>
          <p:cNvPicPr>
            <a:picLocks noChangeAspect="1"/>
          </p:cNvPicPr>
          <p:nvPr/>
        </p:nvPicPr>
        <p:blipFill>
          <a:blip r:embed="rId6"/>
          <a:stretch>
            <a:fillRect/>
          </a:stretch>
        </p:blipFill>
        <p:spPr>
          <a:xfrm>
            <a:off x="7990418" y="3012859"/>
            <a:ext cx="815365" cy="815365"/>
          </a:xfrm>
          <a:prstGeom prst="rect">
            <a:avLst/>
          </a:prstGeom>
        </p:spPr>
      </p:pic>
      <p:pic>
        <p:nvPicPr>
          <p:cNvPr id="154" name="Picture 153" descr="A blue check mark with green tick&#10;&#10;Description automatically generated">
            <a:extLst>
              <a:ext uri="{FF2B5EF4-FFF2-40B4-BE49-F238E27FC236}">
                <a16:creationId xmlns:a16="http://schemas.microsoft.com/office/drawing/2014/main" id="{077C8D28-7210-531C-90C8-701110DC83B4}"/>
              </a:ext>
            </a:extLst>
          </p:cNvPr>
          <p:cNvPicPr>
            <a:picLocks noChangeAspect="1"/>
          </p:cNvPicPr>
          <p:nvPr/>
        </p:nvPicPr>
        <p:blipFill>
          <a:blip r:embed="rId7"/>
          <a:stretch>
            <a:fillRect/>
          </a:stretch>
        </p:blipFill>
        <p:spPr>
          <a:xfrm>
            <a:off x="10313590" y="3042548"/>
            <a:ext cx="755987" cy="755987"/>
          </a:xfrm>
          <a:prstGeom prst="rect">
            <a:avLst/>
          </a:prstGeom>
        </p:spPr>
      </p:pic>
    </p:spTree>
    <p:extLst>
      <p:ext uri="{BB962C8B-B14F-4D97-AF65-F5344CB8AC3E}">
        <p14:creationId xmlns:p14="http://schemas.microsoft.com/office/powerpoint/2010/main" val="2801207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52FD07-5A6A-4FA2-9833-CBD3B97C466C}"/>
              </a:ext>
            </a:extLst>
          </p:cNvPr>
          <p:cNvSpPr/>
          <p:nvPr/>
        </p:nvSpPr>
        <p:spPr>
          <a:xfrm>
            <a:off x="457200" y="1701802"/>
            <a:ext cx="11731625" cy="1255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13</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MetLife Financial Freedom Select (MFFS)</a:t>
            </a:r>
          </a:p>
          <a:p>
            <a:endParaRPr lang="en-US">
              <a:solidFill>
                <a:schemeClr val="accent2"/>
              </a:solidFill>
            </a:endParaRPr>
          </a:p>
          <a:p>
            <a:endParaRPr lang="en-US" altLang="en-US">
              <a:solidFill>
                <a:schemeClr val="accent2"/>
              </a:solidFill>
            </a:endParaRPr>
          </a:p>
        </p:txBody>
      </p:sp>
      <p:sp>
        <p:nvSpPr>
          <p:cNvPr id="40" name="object 4">
            <a:extLst>
              <a:ext uri="{FF2B5EF4-FFF2-40B4-BE49-F238E27FC236}">
                <a16:creationId xmlns:a16="http://schemas.microsoft.com/office/drawing/2014/main" id="{633D57B5-6A68-F415-0991-DEA6E0A8F065}"/>
              </a:ext>
            </a:extLst>
          </p:cNvPr>
          <p:cNvSpPr txBox="1"/>
          <p:nvPr/>
        </p:nvSpPr>
        <p:spPr>
          <a:xfrm>
            <a:off x="457199" y="6020220"/>
            <a:ext cx="11030607" cy="215444"/>
          </a:xfrm>
          <a:prstGeom prst="rect">
            <a:avLst/>
          </a:prstGeom>
        </p:spPr>
        <p:txBody>
          <a:bodyPr vert="horz" wrap="square" lIns="0" tIns="12065" rIns="0" bIns="0" rtlCol="0" anchor="b">
            <a:spAutoFit/>
          </a:bodyPr>
          <a:lstStyle/>
          <a:p>
            <a:pPr marR="13339">
              <a:defRPr/>
            </a:pPr>
            <a:r>
              <a:rPr lang="en-US" sz="650" spc="-5" dirty="0">
                <a:solidFill>
                  <a:srgbClr val="A7A8AA"/>
                </a:solidFill>
                <a:latin typeface="Arial"/>
                <a:cs typeface="Arial"/>
              </a:rPr>
              <a:t>L Class is the only available share class for new enrollments in the state of New York.</a:t>
            </a:r>
          </a:p>
          <a:p>
            <a:r>
              <a:rPr lang="en-US" sz="650" spc="-5" dirty="0">
                <a:solidFill>
                  <a:srgbClr val="A7A8AA"/>
                </a:solidFill>
                <a:latin typeface="Arial"/>
                <a:cs typeface="Arial"/>
              </a:rPr>
              <a:t>The C Class is only available to new participants in group plans established prior to 4/30/12 with the C Class in the 403(b) ERISA, 457(b) or 401 markets.</a:t>
            </a: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0" y="1927542"/>
            <a:ext cx="7769227" cy="796821"/>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200">
                <a:solidFill>
                  <a:schemeClr val="tx1"/>
                </a:solidFill>
                <a:latin typeface="Arial"/>
              </a:rPr>
              <a:t>MetLife Financial Freedom Select (MFFS) is a variable annuity designed to provide a retirement savings vehicle </a:t>
            </a:r>
            <a:br>
              <a:rPr lang="en-US" sz="1200">
                <a:solidFill>
                  <a:schemeClr val="tx1"/>
                </a:solidFill>
                <a:latin typeface="Arial"/>
              </a:rPr>
            </a:br>
            <a:r>
              <a:rPr lang="en-US" sz="1200">
                <a:solidFill>
                  <a:schemeClr val="tx1"/>
                </a:solidFill>
                <a:latin typeface="Arial"/>
              </a:rPr>
              <a:t>for employees of public schools, colleges and universities, not-for-profit hospitals and not-for-profit organizations. MFFS variable annuity provides participants with the opportunity to accumulate assets for retirement as well as provide a steady stream of income throughout their retirement years. Click </a:t>
            </a:r>
            <a:r>
              <a:rPr lang="en-US" sz="1200">
                <a:solidFill>
                  <a:schemeClr val="tx1"/>
                </a:solidFill>
                <a:latin typeface="Arial"/>
                <a:hlinkClick r:id="rId3"/>
              </a:rPr>
              <a:t>here</a:t>
            </a:r>
            <a:r>
              <a:rPr lang="en-US" sz="1200">
                <a:solidFill>
                  <a:schemeClr val="tx1"/>
                </a:solidFill>
                <a:latin typeface="Arial"/>
              </a:rPr>
              <a:t> for the MFFS state variations grid. </a:t>
            </a:r>
          </a:p>
        </p:txBody>
      </p:sp>
      <p:pic>
        <p:nvPicPr>
          <p:cNvPr id="6" name="object 3">
            <a:extLst>
              <a:ext uri="{FF2B5EF4-FFF2-40B4-BE49-F238E27FC236}">
                <a16:creationId xmlns:a16="http://schemas.microsoft.com/office/drawing/2014/main" id="{DFB30564-770D-DFFA-1A5F-F1F307995732}"/>
              </a:ext>
            </a:extLst>
          </p:cNvPr>
          <p:cNvPicPr/>
          <p:nvPr/>
        </p:nvPicPr>
        <p:blipFill>
          <a:blip r:embed="rId4" cstate="print"/>
          <a:stretch>
            <a:fillRect/>
          </a:stretch>
        </p:blipFill>
        <p:spPr>
          <a:xfrm>
            <a:off x="457200" y="1496185"/>
            <a:ext cx="3233382" cy="4185266"/>
          </a:xfrm>
          <a:prstGeom prst="roundRect">
            <a:avLst>
              <a:gd name="adj" fmla="val 0"/>
            </a:avLst>
          </a:prstGeom>
          <a:ln w="6350">
            <a:solidFill>
              <a:schemeClr val="bg1">
                <a:lumMod val="75000"/>
              </a:schemeClr>
            </a:solidFill>
          </a:ln>
        </p:spPr>
      </p:pic>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156356"/>
            <a:ext cx="7693025" cy="2579360"/>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600"/>
              </a:spcBef>
              <a:buClr>
                <a:schemeClr val="accent3"/>
              </a:buClr>
              <a:tabLst>
                <a:tab pos="194945" algn="l"/>
                <a:tab pos="195580" algn="l"/>
              </a:tabLst>
              <a:defRPr/>
            </a:pPr>
            <a:r>
              <a:rPr lang="en-US" sz="1200" b="1" dirty="0">
                <a:latin typeface="+mn-lt"/>
              </a:rPr>
              <a:t>The option and features of this variable annuity include a variety of funding options, including:</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Asset Allocation Portfolios, Index Portfolios, Portfolios that invest in Exchange Traded Funds (ETF) </a:t>
            </a:r>
            <a:br>
              <a:rPr lang="en-US" sz="1100" dirty="0">
                <a:latin typeface="+mn-lt"/>
              </a:rPr>
            </a:br>
            <a:r>
              <a:rPr lang="en-US" sz="1100" dirty="0">
                <a:latin typeface="+mn-lt"/>
              </a:rPr>
              <a:t>and a Fixed Interest Account.</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Automated Investment Strategies such as Equity Generator, Rebalancer, Index Selector and Allocator</a:t>
            </a:r>
            <a:r>
              <a:rPr lang="en-US" sz="400" dirty="0">
                <a:latin typeface="+mn-lt"/>
              </a:rPr>
              <a:t> </a:t>
            </a:r>
            <a:r>
              <a:rPr lang="en-US" sz="900" baseline="65000" dirty="0">
                <a:latin typeface="+mn-lt"/>
              </a:rPr>
              <a:t>SM</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A 3% Rollover Distribution and Direct Transfer Credit </a:t>
            </a:r>
            <a:br>
              <a:rPr lang="en-US" sz="1100" dirty="0">
                <a:latin typeface="+mn-lt"/>
              </a:rPr>
            </a:br>
            <a:r>
              <a:rPr lang="en-US" sz="1100" dirty="0">
                <a:latin typeface="+mn-lt"/>
              </a:rPr>
              <a:t>(Note: MFFS L class is the only available share class offered in the state of NY. The L class offers a 2% credit.) </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Free Transfers Among Funding Options</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Systematic Withdrawal Program</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Death Benefit and an Optional Step-up Death Benefit</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Benefit Sensitivity (waivers on withdrawal charges in certain situations/event occurrences)</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Refer to the product </a:t>
            </a:r>
            <a:r>
              <a:rPr lang="en-US" sz="1200" dirty="0">
                <a:solidFill>
                  <a:srgbClr val="0070C0"/>
                </a:solidFill>
                <a:latin typeface="Arial"/>
                <a:cs typeface="Arial" charset="0"/>
                <a:hlinkClick r:id="rId5">
                  <a:extLst>
                    <a:ext uri="{A12FA001-AC4F-418D-AE19-62706E023703}">
                      <ahyp:hlinkClr xmlns:ahyp="http://schemas.microsoft.com/office/drawing/2018/hyperlinkcolor" val="tx"/>
                    </a:ext>
                  </a:extLst>
                </a:hlinkClick>
              </a:rPr>
              <a:t>prospectus</a:t>
            </a:r>
            <a:r>
              <a:rPr lang="en-US" sz="1100" dirty="0">
                <a:latin typeface="+mn-lt"/>
              </a:rPr>
              <a:t> for additional information</a:t>
            </a:r>
          </a:p>
        </p:txBody>
      </p:sp>
    </p:spTree>
    <p:extLst>
      <p:ext uri="{BB962C8B-B14F-4D97-AF65-F5344CB8AC3E}">
        <p14:creationId xmlns:p14="http://schemas.microsoft.com/office/powerpoint/2010/main" val="3411442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52FD07-5A6A-4FA2-9833-CBD3B97C466C}"/>
              </a:ext>
            </a:extLst>
          </p:cNvPr>
          <p:cNvSpPr/>
          <p:nvPr/>
        </p:nvSpPr>
        <p:spPr>
          <a:xfrm>
            <a:off x="457200" y="1701803"/>
            <a:ext cx="11731625" cy="11440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14</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The Financial Freedom Account (FFA)</a:t>
            </a: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0" y="1927542"/>
            <a:ext cx="7769227" cy="692562"/>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400">
                <a:solidFill>
                  <a:schemeClr val="tx1"/>
                </a:solidFill>
                <a:latin typeface="Arial"/>
              </a:rPr>
              <a:t>The Financial Freedom Account (FFA) is a variable annuity designed to provide a retirement savings vehicle for employees of public schools, colleges and universities, not-for-profit </a:t>
            </a:r>
            <a:br>
              <a:rPr lang="en-US" sz="1400">
                <a:solidFill>
                  <a:schemeClr val="tx1"/>
                </a:solidFill>
                <a:latin typeface="Arial"/>
              </a:rPr>
            </a:br>
            <a:r>
              <a:rPr lang="en-US" sz="1400">
                <a:solidFill>
                  <a:schemeClr val="tx1"/>
                </a:solidFill>
                <a:latin typeface="Arial"/>
              </a:rPr>
              <a:t>hospitals and nonprofit organizations. </a:t>
            </a: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055593"/>
            <a:ext cx="7693025" cy="2071016"/>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marR="5080" indent="0" eaLnBrk="0" fontAlgn="base" hangingPunct="0">
              <a:lnSpc>
                <a:spcPct val="110000"/>
              </a:lnSpc>
              <a:spcBef>
                <a:spcPts val="600"/>
              </a:spcBef>
              <a:buClr>
                <a:schemeClr val="accent3"/>
              </a:buClr>
              <a:tabLst>
                <a:tab pos="194945" algn="l"/>
                <a:tab pos="195580" algn="l"/>
              </a:tabLst>
              <a:defRPr/>
            </a:pPr>
            <a:r>
              <a:rPr lang="en-US" sz="1200" b="1">
                <a:solidFill>
                  <a:srgbClr val="000000"/>
                </a:solidFill>
                <a:latin typeface="Arial"/>
              </a:rPr>
              <a:t>The options and features of this variable annuity include a variety of funding options, including:</a:t>
            </a:r>
            <a:endParaRPr lang="en-US" sz="1200">
              <a:latin typeface="+mn-lt"/>
            </a:endParaRPr>
          </a:p>
          <a:p>
            <a:pPr marL="182880" marR="50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Asset Allocation Portfolios, Index Portfolios, Portfolios that invest in Exchange Traded Funds (ETF) </a:t>
            </a:r>
            <a:br>
              <a:rPr lang="en-US" sz="1200">
                <a:latin typeface="+mn-lt"/>
              </a:rPr>
            </a:br>
            <a:r>
              <a:rPr lang="en-US" sz="1200">
                <a:latin typeface="+mn-lt"/>
              </a:rPr>
              <a:t>and a Fixed Interest Account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An Automated Investment Strategy – Equity Generator</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Free Transfers Among Funding Options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Systematic Withdrawal Program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Death Benefit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Refer to the product </a:t>
            </a:r>
            <a:r>
              <a:rPr lang="en-US" sz="1200">
                <a:latin typeface="+mn-lt"/>
                <a:hlinkClick r:id="rId3"/>
              </a:rPr>
              <a:t>prospectus</a:t>
            </a:r>
            <a:r>
              <a:rPr lang="en-US" sz="1200">
                <a:latin typeface="+mn-lt"/>
              </a:rPr>
              <a:t> for additional information</a:t>
            </a:r>
          </a:p>
        </p:txBody>
      </p:sp>
      <p:pic>
        <p:nvPicPr>
          <p:cNvPr id="10" name="object 3">
            <a:extLst>
              <a:ext uri="{FF2B5EF4-FFF2-40B4-BE49-F238E27FC236}">
                <a16:creationId xmlns:a16="http://schemas.microsoft.com/office/drawing/2014/main" id="{987B8DA7-F67F-848B-3EDC-C417F463DC27}"/>
              </a:ext>
            </a:extLst>
          </p:cNvPr>
          <p:cNvPicPr/>
          <p:nvPr/>
        </p:nvPicPr>
        <p:blipFill rotWithShape="1">
          <a:blip r:embed="rId4" cstate="print"/>
          <a:srcRect t="-4512" b="-3072"/>
          <a:stretch/>
        </p:blipFill>
        <p:spPr>
          <a:xfrm>
            <a:off x="457200" y="1496186"/>
            <a:ext cx="3233382" cy="4185266"/>
          </a:xfrm>
          <a:prstGeom prst="roundRect">
            <a:avLst>
              <a:gd name="adj" fmla="val 0"/>
            </a:avLst>
          </a:prstGeom>
          <a:ln w="6350">
            <a:solidFill>
              <a:schemeClr val="bg1">
                <a:lumMod val="75000"/>
              </a:schemeClr>
            </a:solidFill>
          </a:ln>
        </p:spPr>
      </p:pic>
      <p:sp>
        <p:nvSpPr>
          <p:cNvPr id="4" name="object 4">
            <a:extLst>
              <a:ext uri="{FF2B5EF4-FFF2-40B4-BE49-F238E27FC236}">
                <a16:creationId xmlns:a16="http://schemas.microsoft.com/office/drawing/2014/main" id="{1A84C473-7973-83AB-7AE2-CAFBD901C298}"/>
              </a:ext>
            </a:extLst>
          </p:cNvPr>
          <p:cNvSpPr txBox="1"/>
          <p:nvPr/>
        </p:nvSpPr>
        <p:spPr>
          <a:xfrm>
            <a:off x="457200" y="6113898"/>
            <a:ext cx="6597650" cy="112210"/>
          </a:xfrm>
          <a:prstGeom prst="rect">
            <a:avLst/>
          </a:prstGeom>
        </p:spPr>
        <p:txBody>
          <a:bodyPr vert="horz" wrap="square" lIns="0" tIns="12065" rIns="0" bIns="0" rtlCol="0" anchor="b">
            <a:spAutoFit/>
          </a:bodyPr>
          <a:lstStyle/>
          <a:p>
            <a:r>
              <a:rPr lang="en-US" sz="650" spc="-5">
                <a:solidFill>
                  <a:srgbClr val="A7A8AA"/>
                </a:solidFill>
                <a:latin typeface="Arial"/>
                <a:cs typeface="Arial"/>
              </a:rPr>
              <a:t>This product is no longer offered for sale to new plans, but new participants may be added to existing group contracts. No new plan or participant sales are permitted in NY.</a:t>
            </a:r>
          </a:p>
        </p:txBody>
      </p:sp>
    </p:spTree>
    <p:extLst>
      <p:ext uri="{BB962C8B-B14F-4D97-AF65-F5344CB8AC3E}">
        <p14:creationId xmlns:p14="http://schemas.microsoft.com/office/powerpoint/2010/main" val="4181328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B6146-456B-2533-6F2E-5E6E2DA89C09}"/>
              </a:ext>
            </a:extLst>
          </p:cNvPr>
          <p:cNvSpPr/>
          <p:nvPr/>
        </p:nvSpPr>
        <p:spPr>
          <a:xfrm>
            <a:off x="457200" y="1701802"/>
            <a:ext cx="11731625" cy="1256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15</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The Preference Plus Account (PPA)</a:t>
            </a:r>
          </a:p>
        </p:txBody>
      </p:sp>
      <p:sp>
        <p:nvSpPr>
          <p:cNvPr id="40" name="object 4">
            <a:extLst>
              <a:ext uri="{FF2B5EF4-FFF2-40B4-BE49-F238E27FC236}">
                <a16:creationId xmlns:a16="http://schemas.microsoft.com/office/drawing/2014/main" id="{633D57B5-6A68-F415-0991-DEA6E0A8F065}"/>
              </a:ext>
            </a:extLst>
          </p:cNvPr>
          <p:cNvSpPr txBox="1"/>
          <p:nvPr/>
        </p:nvSpPr>
        <p:spPr>
          <a:xfrm>
            <a:off x="457200" y="6020220"/>
            <a:ext cx="6789420" cy="212238"/>
          </a:xfrm>
          <a:prstGeom prst="rect">
            <a:avLst/>
          </a:prstGeom>
        </p:spPr>
        <p:txBody>
          <a:bodyPr vert="horz" wrap="square" lIns="0" tIns="12065" rIns="0" bIns="0" rtlCol="0" anchor="b">
            <a:spAutoFit/>
          </a:bodyPr>
          <a:lstStyle/>
          <a:p>
            <a:r>
              <a:rPr lang="en-US" sz="650" spc="-5">
                <a:solidFill>
                  <a:srgbClr val="A7A8AA"/>
                </a:solidFill>
                <a:latin typeface="Arial"/>
                <a:cs typeface="Arial"/>
              </a:rPr>
              <a:t>When buying a variable annuity to fund a qualified retirement plan, clients should do so for the variable annuity’s features and benefits other than tax deferral. In such cases, tax deferral is not an additional benefit of the variable annuity. References throughout this material to tax advantages, such as tax deferral and tax-free transfers, are subject to this consideration.</a:t>
            </a: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0" y="1927542"/>
            <a:ext cx="7769227" cy="796821"/>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200">
                <a:solidFill>
                  <a:schemeClr val="tx1"/>
                </a:solidFill>
                <a:latin typeface="Arial"/>
              </a:rPr>
              <a:t>The Preference Plus Account (PPA) is a variable annuity designed to provide a retirement savings vehicle for employees of public schools, colleges and universities, not-for-profit hospitals and nonprofit organizations. </a:t>
            </a:r>
            <a:br>
              <a:rPr lang="en-US" sz="1200">
                <a:solidFill>
                  <a:schemeClr val="tx1"/>
                </a:solidFill>
                <a:latin typeface="Arial"/>
              </a:rPr>
            </a:br>
            <a:r>
              <a:rPr lang="en-US" sz="1200">
                <a:solidFill>
                  <a:schemeClr val="tx1"/>
                </a:solidFill>
                <a:latin typeface="Arial"/>
              </a:rPr>
              <a:t>The PPA variable annuity may help participants accumulate assets for retirement as well as provide a steady stream of income throughout their retirement years. </a:t>
            </a: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168279"/>
            <a:ext cx="8020052" cy="2351093"/>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600"/>
              </a:spcBef>
              <a:buClr>
                <a:schemeClr val="accent3"/>
              </a:buClr>
              <a:tabLst>
                <a:tab pos="194945" algn="l"/>
                <a:tab pos="195580" algn="l"/>
              </a:tabLst>
              <a:defRPr/>
            </a:pPr>
            <a:r>
              <a:rPr lang="en-US" sz="1200" b="1">
                <a:latin typeface="+mn-lt"/>
              </a:rPr>
              <a:t>The options and features of this variable annuity include a variety of funding options, including:</a:t>
            </a:r>
            <a:r>
              <a:rPr lang="en-US" sz="1200">
                <a:latin typeface="+mn-lt"/>
              </a:rPr>
              <a:t> </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 variety of funding options, including Asset Allocation Portfolios, Index Portfolios, Portfolios that invest </a:t>
            </a:r>
            <a:br>
              <a:rPr lang="en-US" sz="1200">
                <a:latin typeface="+mn-lt"/>
              </a:rPr>
            </a:br>
            <a:r>
              <a:rPr lang="en-US" sz="1200">
                <a:latin typeface="+mn-lt"/>
              </a:rPr>
              <a:t>in Exchange Traded Funds (ETF) and a Fixed Interest Account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Automated Investment Strategies, including Equity Generator, Equalizer</a:t>
            </a:r>
            <a:r>
              <a:rPr lang="en-US" sz="400">
                <a:latin typeface="+mn-lt"/>
              </a:rPr>
              <a:t> </a:t>
            </a:r>
            <a:r>
              <a:rPr lang="en-US" sz="800" baseline="65000">
                <a:latin typeface="+mn-lt"/>
              </a:rPr>
              <a:t>SM</a:t>
            </a:r>
            <a:r>
              <a:rPr lang="en-US" sz="1200">
                <a:latin typeface="+mn-lt"/>
              </a:rPr>
              <a:t>, Rebalancer, Index Selector, Allocator</a:t>
            </a:r>
            <a:r>
              <a:rPr lang="en-US" sz="400">
                <a:latin typeface="+mn-lt"/>
              </a:rPr>
              <a:t> </a:t>
            </a:r>
            <a:r>
              <a:rPr lang="en-US" sz="800" baseline="65000">
                <a:latin typeface="+mn-lt"/>
              </a:rPr>
              <a:t>SM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Free Transfers Among Funding Options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Systematic Withdrawal Program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Death Benefit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Benefit Sensitivity (waivers on withdrawal charges) PPA Brochure</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Refer to the product </a:t>
            </a:r>
            <a:r>
              <a:rPr lang="en-US" sz="1200">
                <a:solidFill>
                  <a:srgbClr val="0070C0"/>
                </a:solidFill>
                <a:latin typeface="+mn-lt"/>
                <a:hlinkClick r:id="rId3">
                  <a:extLst>
                    <a:ext uri="{A12FA001-AC4F-418D-AE19-62706E023703}">
                      <ahyp:hlinkClr xmlns:ahyp="http://schemas.microsoft.com/office/drawing/2018/hyperlinkcolor" val="tx"/>
                    </a:ext>
                  </a:extLst>
                </a:hlinkClick>
              </a:rPr>
              <a:t>prospectus</a:t>
            </a:r>
            <a:r>
              <a:rPr lang="en-US" sz="1200">
                <a:latin typeface="+mn-lt"/>
              </a:rPr>
              <a:t> for additional information</a:t>
            </a:r>
          </a:p>
        </p:txBody>
      </p:sp>
      <p:pic>
        <p:nvPicPr>
          <p:cNvPr id="5" name="object 7">
            <a:extLst>
              <a:ext uri="{FF2B5EF4-FFF2-40B4-BE49-F238E27FC236}">
                <a16:creationId xmlns:a16="http://schemas.microsoft.com/office/drawing/2014/main" id="{8471065C-9C62-C798-DB1F-C4BEB6D28BDE}"/>
              </a:ext>
            </a:extLst>
          </p:cNvPr>
          <p:cNvPicPr/>
          <p:nvPr/>
        </p:nvPicPr>
        <p:blipFill>
          <a:blip r:embed="rId4" cstate="print"/>
          <a:stretch>
            <a:fillRect/>
          </a:stretch>
        </p:blipFill>
        <p:spPr>
          <a:xfrm>
            <a:off x="457200" y="1496185"/>
            <a:ext cx="3233382" cy="4186034"/>
          </a:xfrm>
          <a:prstGeom prst="roundRect">
            <a:avLst>
              <a:gd name="adj" fmla="val 0"/>
            </a:avLst>
          </a:prstGeom>
          <a:ln w="6350">
            <a:solidFill>
              <a:schemeClr val="bg1">
                <a:lumMod val="75000"/>
              </a:schemeClr>
            </a:solidFill>
          </a:ln>
        </p:spPr>
      </p:pic>
    </p:spTree>
    <p:extLst>
      <p:ext uri="{BB962C8B-B14F-4D97-AF65-F5344CB8AC3E}">
        <p14:creationId xmlns:p14="http://schemas.microsoft.com/office/powerpoint/2010/main" val="748879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52FD07-5A6A-4FA2-9833-CBD3B97C466C}"/>
              </a:ext>
            </a:extLst>
          </p:cNvPr>
          <p:cNvSpPr/>
          <p:nvPr/>
        </p:nvSpPr>
        <p:spPr>
          <a:xfrm>
            <a:off x="457200" y="1701802"/>
            <a:ext cx="11731625" cy="1256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16</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The Enhanced Preference Plus Account (EPPA)</a:t>
            </a:r>
          </a:p>
          <a:p>
            <a:endParaRPr lang="en-US" altLang="en-US">
              <a:solidFill>
                <a:schemeClr val="accent2"/>
              </a:solidFill>
            </a:endParaRPr>
          </a:p>
        </p:txBody>
      </p:sp>
      <p:sp>
        <p:nvSpPr>
          <p:cNvPr id="40" name="object 4">
            <a:extLst>
              <a:ext uri="{FF2B5EF4-FFF2-40B4-BE49-F238E27FC236}">
                <a16:creationId xmlns:a16="http://schemas.microsoft.com/office/drawing/2014/main" id="{633D57B5-6A68-F415-0991-DEA6E0A8F065}"/>
              </a:ext>
            </a:extLst>
          </p:cNvPr>
          <p:cNvSpPr txBox="1"/>
          <p:nvPr/>
        </p:nvSpPr>
        <p:spPr>
          <a:xfrm>
            <a:off x="457200" y="6020220"/>
            <a:ext cx="6789420" cy="212238"/>
          </a:xfrm>
          <a:prstGeom prst="rect">
            <a:avLst/>
          </a:prstGeom>
        </p:spPr>
        <p:txBody>
          <a:bodyPr vert="horz" wrap="square" lIns="0" tIns="12065" rIns="0" bIns="0" rtlCol="0" anchor="b">
            <a:spAutoFit/>
          </a:bodyPr>
          <a:lstStyle/>
          <a:p>
            <a:r>
              <a:rPr lang="en-US" sz="650" spc="-5">
                <a:solidFill>
                  <a:srgbClr val="A7A8AA"/>
                </a:solidFill>
                <a:latin typeface="Arial"/>
                <a:cs typeface="Arial"/>
              </a:rPr>
              <a:t>When buying a variable annuity to fund a qualified retirement plan, clients should do so for the variable annuity’s features and benefits other than tax deferral. In such cases, tax deferral is not an additional benefit of the variable annuity. References throughout this material to tax advantages, such as tax deferral and tax-free transfers, are subject to this consideration.</a:t>
            </a: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0" y="1927542"/>
            <a:ext cx="7769227" cy="796821"/>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200">
                <a:solidFill>
                  <a:schemeClr val="tx1"/>
                </a:solidFill>
                <a:latin typeface="Arial"/>
              </a:rPr>
              <a:t>The Enhanced Preference Plus Account (EPPA) is a variable annuity designed to provide a retirement savings  vehicle for employees of public schools, colleges and universities, not-for-profit hospitals and nonprofit  organizations. The EPPA variable annuity may help participants accumulate assets for retirement as well as </a:t>
            </a:r>
            <a:br>
              <a:rPr lang="en-US" sz="1200">
                <a:solidFill>
                  <a:schemeClr val="tx1"/>
                </a:solidFill>
                <a:latin typeface="Arial"/>
              </a:rPr>
            </a:br>
            <a:r>
              <a:rPr lang="en-US" sz="1200">
                <a:solidFill>
                  <a:schemeClr val="tx1"/>
                </a:solidFill>
                <a:latin typeface="Arial"/>
              </a:rPr>
              <a:t>provide a steady stream of income throughout their retirement years. </a:t>
            </a: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168279"/>
            <a:ext cx="8204656" cy="2554225"/>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600"/>
              </a:spcBef>
              <a:buClr>
                <a:schemeClr val="accent2"/>
              </a:buClr>
              <a:tabLst>
                <a:tab pos="194945" algn="l"/>
                <a:tab pos="195580" algn="l"/>
              </a:tabLst>
              <a:defRPr/>
            </a:pPr>
            <a:r>
              <a:rPr lang="en-US" sz="1200" b="1">
                <a:latin typeface="Arial"/>
              </a:rPr>
              <a:t>The options and features of this variable annuity include:</a:t>
            </a:r>
            <a:endParaRPr lang="en-US" sz="1200" b="1">
              <a:latin typeface="+mn-lt"/>
            </a:endParaRP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 variety of funding options, including Asset Allocation Portfolios, Index Portfolios, Portfolios that invest </a:t>
            </a:r>
            <a:br>
              <a:rPr lang="en-US" sz="1200">
                <a:latin typeface="+mn-lt"/>
              </a:rPr>
            </a:br>
            <a:r>
              <a:rPr lang="en-US" sz="1200">
                <a:latin typeface="+mn-lt"/>
              </a:rPr>
              <a:t>in Exchange Traded Funds (ETF) and a Fixed Interest Account</a:t>
            </a:r>
          </a:p>
          <a:p>
            <a:pPr marL="182880" marR="362585"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Automated Investment Strategies such as Equity Generator, Equalizer</a:t>
            </a:r>
            <a:r>
              <a:rPr lang="en-US" sz="400">
                <a:latin typeface="+mn-lt"/>
              </a:rPr>
              <a:t> </a:t>
            </a:r>
            <a:r>
              <a:rPr lang="en-US" sz="800" baseline="65000">
                <a:latin typeface="+mn-lt"/>
              </a:rPr>
              <a:t>SM</a:t>
            </a:r>
            <a:r>
              <a:rPr lang="en-US" sz="1200">
                <a:latin typeface="+mn-lt"/>
              </a:rPr>
              <a:t>, Rebalancer, Index Selector, </a:t>
            </a:r>
            <a:br>
              <a:rPr lang="en-US" sz="1200">
                <a:latin typeface="+mn-lt"/>
              </a:rPr>
            </a:br>
            <a:r>
              <a:rPr lang="en-US" sz="1200">
                <a:latin typeface="+mn-lt"/>
              </a:rPr>
              <a:t>and Allocator</a:t>
            </a:r>
            <a:r>
              <a:rPr lang="en-US" sz="400">
                <a:latin typeface="+mn-lt"/>
              </a:rPr>
              <a:t> </a:t>
            </a:r>
            <a:r>
              <a:rPr lang="en-US" sz="800" baseline="65000">
                <a:latin typeface="+mn-lt"/>
              </a:rPr>
              <a:t>SM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Free Transfers Among Funding Options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Systematic Withdrawal Program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Death Benefit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Benefit Sensitivity (waivers on withdrawal charges) EPPA Brochure</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Refer to the product </a:t>
            </a:r>
            <a:r>
              <a:rPr lang="en-US" sz="1200">
                <a:solidFill>
                  <a:srgbClr val="0070C0"/>
                </a:solidFill>
                <a:latin typeface="+mn-lt"/>
                <a:hlinkClick r:id="rId3">
                  <a:extLst>
                    <a:ext uri="{A12FA001-AC4F-418D-AE19-62706E023703}">
                      <ahyp:hlinkClr xmlns:ahyp="http://schemas.microsoft.com/office/drawing/2018/hyperlinkcolor" val="tx"/>
                    </a:ext>
                  </a:extLst>
                </a:hlinkClick>
              </a:rPr>
              <a:t>prospectus</a:t>
            </a:r>
            <a:r>
              <a:rPr lang="en-US" sz="1200">
                <a:solidFill>
                  <a:srgbClr val="0070C0"/>
                </a:solidFill>
                <a:latin typeface="+mn-lt"/>
              </a:rPr>
              <a:t> </a:t>
            </a:r>
            <a:r>
              <a:rPr lang="en-US" sz="1200">
                <a:latin typeface="+mn-lt"/>
              </a:rPr>
              <a:t>for additional information</a:t>
            </a:r>
          </a:p>
        </p:txBody>
      </p:sp>
      <p:pic>
        <p:nvPicPr>
          <p:cNvPr id="4" name="object 6">
            <a:extLst>
              <a:ext uri="{FF2B5EF4-FFF2-40B4-BE49-F238E27FC236}">
                <a16:creationId xmlns:a16="http://schemas.microsoft.com/office/drawing/2014/main" id="{5E432B9A-FCBF-DAB1-B6DB-B47A40565E5A}"/>
              </a:ext>
            </a:extLst>
          </p:cNvPr>
          <p:cNvPicPr/>
          <p:nvPr/>
        </p:nvPicPr>
        <p:blipFill rotWithShape="1">
          <a:blip r:embed="rId4" cstate="print"/>
          <a:srcRect l="-3993" t="-5754" r="-3993" b="-5754"/>
          <a:stretch/>
        </p:blipFill>
        <p:spPr>
          <a:xfrm>
            <a:off x="457200" y="1496185"/>
            <a:ext cx="3233382" cy="4186034"/>
          </a:xfrm>
          <a:prstGeom prst="roundRect">
            <a:avLst>
              <a:gd name="adj" fmla="val 0"/>
            </a:avLst>
          </a:prstGeom>
          <a:solidFill>
            <a:schemeClr val="bg1"/>
          </a:solidFill>
          <a:ln w="6350">
            <a:solidFill>
              <a:schemeClr val="bg1">
                <a:lumMod val="75000"/>
              </a:schemeClr>
            </a:solidFill>
          </a:ln>
        </p:spPr>
      </p:pic>
    </p:spTree>
    <p:extLst>
      <p:ext uri="{BB962C8B-B14F-4D97-AF65-F5344CB8AC3E}">
        <p14:creationId xmlns:p14="http://schemas.microsoft.com/office/powerpoint/2010/main" val="405649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52FD07-5A6A-4FA2-9833-CBD3B97C466C}"/>
              </a:ext>
            </a:extLst>
          </p:cNvPr>
          <p:cNvSpPr/>
          <p:nvPr/>
        </p:nvSpPr>
        <p:spPr>
          <a:xfrm>
            <a:off x="457200" y="1701802"/>
            <a:ext cx="11731625" cy="1256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17</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The Gold Track Select (GTS) in the State of NY</a:t>
            </a:r>
          </a:p>
          <a:p>
            <a:endParaRPr lang="en-US">
              <a:solidFill>
                <a:schemeClr val="accent2"/>
              </a:solidFill>
            </a:endParaRPr>
          </a:p>
          <a:p>
            <a:endParaRPr lang="en-US" altLang="en-US">
              <a:solidFill>
                <a:schemeClr val="accent2"/>
              </a:solidFill>
            </a:endParaRP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1" y="1927542"/>
            <a:ext cx="7769227" cy="796821"/>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200">
                <a:solidFill>
                  <a:schemeClr val="tx1"/>
                </a:solidFill>
                <a:latin typeface="Arial"/>
              </a:rPr>
              <a:t>The Gold Track Select (GTS) variable annuity is a registered group variable annuity specifically designed for retirement savings. It is a long-term financial vehicle that may  help with an overall retirement strategy. GTS variable annuity can help participants accumulate assets for retirement as well as provide a steady stream </a:t>
            </a:r>
            <a:br>
              <a:rPr lang="en-US" sz="1200">
                <a:solidFill>
                  <a:schemeClr val="tx1"/>
                </a:solidFill>
                <a:latin typeface="Arial"/>
              </a:rPr>
            </a:br>
            <a:r>
              <a:rPr lang="en-US" sz="1200">
                <a:solidFill>
                  <a:schemeClr val="tx1"/>
                </a:solidFill>
                <a:latin typeface="Arial"/>
              </a:rPr>
              <a:t>of income throughout their retirement years.</a:t>
            </a: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168279"/>
            <a:ext cx="8204655" cy="2351093"/>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600"/>
              </a:spcBef>
              <a:buClr>
                <a:schemeClr val="accent2"/>
              </a:buClr>
              <a:tabLst>
                <a:tab pos="194945" algn="l"/>
                <a:tab pos="195580" algn="l"/>
              </a:tabLst>
              <a:defRPr/>
            </a:pPr>
            <a:r>
              <a:rPr lang="en-US" sz="1200" b="1">
                <a:latin typeface="Arial"/>
              </a:rPr>
              <a:t>The options and features of this variable annuity include:</a:t>
            </a:r>
            <a:endParaRPr lang="en-US" sz="1200" b="1">
              <a:latin typeface="+mn-lt"/>
            </a:endParaRPr>
          </a:p>
          <a:p>
            <a:pPr marL="182880" marR="50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 variety of funding options, including Asset Allocation Portfolios, Index Portfolios and a Registered Fixed Account Option (Funding options may vary based on the issuing insurance company and the contract issue date)</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Automatic Rebalancing and Dollar-Cost Averaging Programs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Systematic Withdrawal Program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Death Benefit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Full Range of Annuitization Options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Benefit Responsive Waivers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Refer to the product </a:t>
            </a:r>
            <a:r>
              <a:rPr lang="en-US" sz="1200">
                <a:latin typeface="+mn-lt"/>
                <a:hlinkClick r:id="rId3"/>
              </a:rPr>
              <a:t>prospectus</a:t>
            </a:r>
            <a:r>
              <a:rPr lang="en-US" sz="1200">
                <a:latin typeface="+mn-lt"/>
              </a:rPr>
              <a:t> for additional information</a:t>
            </a:r>
          </a:p>
        </p:txBody>
      </p:sp>
      <p:pic>
        <p:nvPicPr>
          <p:cNvPr id="7" name="object 3">
            <a:extLst>
              <a:ext uri="{FF2B5EF4-FFF2-40B4-BE49-F238E27FC236}">
                <a16:creationId xmlns:a16="http://schemas.microsoft.com/office/drawing/2014/main" id="{65007370-AC12-2A16-D278-9DB5C3749765}"/>
              </a:ext>
            </a:extLst>
          </p:cNvPr>
          <p:cNvPicPr/>
          <p:nvPr/>
        </p:nvPicPr>
        <p:blipFill rotWithShape="1">
          <a:blip r:embed="rId4" cstate="print"/>
          <a:srcRect t="-8679" b="-16106"/>
          <a:stretch/>
        </p:blipFill>
        <p:spPr>
          <a:xfrm>
            <a:off x="457200" y="1496184"/>
            <a:ext cx="3233382" cy="4186033"/>
          </a:xfrm>
          <a:prstGeom prst="roundRect">
            <a:avLst>
              <a:gd name="adj" fmla="val 0"/>
            </a:avLst>
          </a:prstGeom>
          <a:solidFill>
            <a:schemeClr val="bg1"/>
          </a:solidFill>
          <a:ln w="6350">
            <a:solidFill>
              <a:schemeClr val="bg1">
                <a:lumMod val="75000"/>
              </a:schemeClr>
            </a:solidFill>
          </a:ln>
        </p:spPr>
      </p:pic>
      <p:sp>
        <p:nvSpPr>
          <p:cNvPr id="10" name="object 4">
            <a:extLst>
              <a:ext uri="{FF2B5EF4-FFF2-40B4-BE49-F238E27FC236}">
                <a16:creationId xmlns:a16="http://schemas.microsoft.com/office/drawing/2014/main" id="{30B6F631-33BA-4728-74F9-043C90F66E42}"/>
              </a:ext>
            </a:extLst>
          </p:cNvPr>
          <p:cNvSpPr txBox="1"/>
          <p:nvPr/>
        </p:nvSpPr>
        <p:spPr>
          <a:xfrm>
            <a:off x="457200" y="6115485"/>
            <a:ext cx="6789420" cy="112210"/>
          </a:xfrm>
          <a:prstGeom prst="rect">
            <a:avLst/>
          </a:prstGeom>
        </p:spPr>
        <p:txBody>
          <a:bodyPr vert="horz" wrap="square" lIns="0" tIns="12065" rIns="0" bIns="0" rtlCol="0" anchor="b">
            <a:spAutoFit/>
          </a:bodyPr>
          <a:lstStyle/>
          <a:p>
            <a:r>
              <a:rPr lang="en-US" sz="650" spc="-5">
                <a:solidFill>
                  <a:srgbClr val="A7A8AA"/>
                </a:solidFill>
                <a:latin typeface="Arial"/>
                <a:cs typeface="Arial"/>
              </a:rPr>
              <a:t>This product is no longer offered for sale to new plans, but new participants may be added to existing group contracts. No new plan or participant sales are permitted in NY.</a:t>
            </a:r>
          </a:p>
        </p:txBody>
      </p:sp>
    </p:spTree>
    <p:extLst>
      <p:ext uri="{BB962C8B-B14F-4D97-AF65-F5344CB8AC3E}">
        <p14:creationId xmlns:p14="http://schemas.microsoft.com/office/powerpoint/2010/main" val="35497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ject 7">
            <a:extLst>
              <a:ext uri="{FF2B5EF4-FFF2-40B4-BE49-F238E27FC236}">
                <a16:creationId xmlns:a16="http://schemas.microsoft.com/office/drawing/2014/main" id="{5F18B84C-F2B8-1209-0F35-891CA0D9D1E6}"/>
              </a:ext>
            </a:extLst>
          </p:cNvPr>
          <p:cNvPicPr/>
          <p:nvPr/>
        </p:nvPicPr>
        <p:blipFill rotWithShape="1">
          <a:blip r:embed="rId3" cstate="print"/>
          <a:srcRect l="10104" r="1517"/>
          <a:stretch/>
        </p:blipFill>
        <p:spPr>
          <a:xfrm>
            <a:off x="7750628" y="1504347"/>
            <a:ext cx="4438197" cy="3903129"/>
          </a:xfrm>
          <a:prstGeom prst="roundRect">
            <a:avLst>
              <a:gd name="adj" fmla="val 0"/>
            </a:avLst>
          </a:prstGeom>
        </p:spPr>
      </p:pic>
      <p:sp>
        <p:nvSpPr>
          <p:cNvPr id="30" name="Rectangle: Top Corners Rounded 29">
            <a:extLst>
              <a:ext uri="{FF2B5EF4-FFF2-40B4-BE49-F238E27FC236}">
                <a16:creationId xmlns:a16="http://schemas.microsoft.com/office/drawing/2014/main" id="{7549E3C2-CC81-A57A-F84E-DB849D4050A4}"/>
              </a:ext>
            </a:extLst>
          </p:cNvPr>
          <p:cNvSpPr/>
          <p:nvPr/>
        </p:nvSpPr>
        <p:spPr>
          <a:xfrm rot="16200000">
            <a:off x="6141965" y="3113009"/>
            <a:ext cx="3903127" cy="685801"/>
          </a:xfrm>
          <a:prstGeom prst="round2SameRect">
            <a:avLst>
              <a:gd name="adj1" fmla="val 0"/>
              <a:gd name="adj2" fmla="val 0"/>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Choosing Your Options</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18</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Gold Track Select and Registered Fixed Account Option in NY</a:t>
            </a:r>
          </a:p>
          <a:p>
            <a:endParaRPr lang="en-US" altLang="en-US">
              <a:solidFill>
                <a:schemeClr val="accent2"/>
              </a:solidFill>
            </a:endParaRP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815392" y="1539565"/>
            <a:ext cx="6871474" cy="3931717"/>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marR="309880" indent="0" eaLnBrk="0" fontAlgn="base" hangingPunct="0">
              <a:lnSpc>
                <a:spcPct val="110000"/>
              </a:lnSpc>
              <a:spcBef>
                <a:spcPts val="600"/>
              </a:spcBef>
              <a:buClr>
                <a:schemeClr val="accent2"/>
              </a:buClr>
              <a:tabLst>
                <a:tab pos="194945" algn="l"/>
                <a:tab pos="195580" algn="l"/>
              </a:tabLst>
              <a:defRPr/>
            </a:pPr>
            <a:r>
              <a:rPr lang="en-US" sz="1300" dirty="0">
                <a:latin typeface="+mn-lt"/>
              </a:rPr>
              <a:t>Earns an interest rate guaranteed by the financial strength and claims-paying </a:t>
            </a:r>
            <a:br>
              <a:rPr lang="en-US" sz="1300" dirty="0">
                <a:latin typeface="+mn-lt"/>
              </a:rPr>
            </a:br>
            <a:r>
              <a:rPr lang="en-US" sz="1300" dirty="0">
                <a:latin typeface="+mn-lt"/>
              </a:rPr>
              <a:t>ability of Metropolitan Life Insurance Company</a:t>
            </a:r>
          </a:p>
          <a:p>
            <a:pPr marL="0" marR="224790" indent="0" eaLnBrk="0" fontAlgn="base" hangingPunct="0">
              <a:lnSpc>
                <a:spcPct val="110000"/>
              </a:lnSpc>
              <a:spcBef>
                <a:spcPts val="1800"/>
              </a:spcBef>
              <a:buClr>
                <a:schemeClr val="accent2"/>
              </a:buClr>
              <a:tabLst>
                <a:tab pos="194945" algn="l"/>
                <a:tab pos="195580" algn="l"/>
              </a:tabLst>
              <a:defRPr/>
            </a:pPr>
            <a:r>
              <a:rPr lang="en-US" sz="1300" dirty="0">
                <a:latin typeface="+mn-lt"/>
              </a:rPr>
              <a:t>For those who desire a competitive interest rate to meet his/her specific financial needs</a:t>
            </a:r>
          </a:p>
          <a:p>
            <a:pPr marL="0" marR="5080" indent="0" eaLnBrk="0" fontAlgn="base" hangingPunct="0">
              <a:lnSpc>
                <a:spcPct val="110000"/>
              </a:lnSpc>
              <a:spcBef>
                <a:spcPts val="1800"/>
              </a:spcBef>
              <a:buClr>
                <a:schemeClr val="accent2"/>
              </a:buClr>
              <a:tabLst>
                <a:tab pos="194945" algn="l"/>
                <a:tab pos="195580" algn="l"/>
              </a:tabLst>
              <a:defRPr/>
            </a:pPr>
            <a:r>
              <a:rPr lang="en-US" sz="1300" dirty="0">
                <a:latin typeface="+mn-lt"/>
              </a:rPr>
              <a:t>No charge for transfers between GTS Registered Fixed Account and funding options </a:t>
            </a:r>
            <a:br>
              <a:rPr lang="en-US" sz="1300" dirty="0">
                <a:latin typeface="+mn-lt"/>
              </a:rPr>
            </a:br>
            <a:r>
              <a:rPr lang="en-US" sz="1300" dirty="0">
                <a:latin typeface="+mn-lt"/>
              </a:rPr>
              <a:t>that are approved within your employer’s plan</a:t>
            </a:r>
          </a:p>
          <a:p>
            <a:pPr marL="0" indent="0" eaLnBrk="0" fontAlgn="base" hangingPunct="0">
              <a:lnSpc>
                <a:spcPct val="110000"/>
              </a:lnSpc>
              <a:spcBef>
                <a:spcPts val="1800"/>
              </a:spcBef>
              <a:buClr>
                <a:schemeClr val="accent2"/>
              </a:buClr>
              <a:tabLst>
                <a:tab pos="194945" algn="l"/>
                <a:tab pos="195580" algn="l"/>
              </a:tabLst>
              <a:defRPr/>
            </a:pPr>
            <a:r>
              <a:rPr lang="en-US" sz="1300" dirty="0">
                <a:latin typeface="+mn-lt"/>
              </a:rPr>
              <a:t>No charge for withdrawals under the following circumstances:*</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Normal Retirement Age</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Severance from Employment</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Disability</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Hardship</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Loans</a:t>
            </a:r>
          </a:p>
          <a:p>
            <a:pPr marL="0" indent="0" eaLnBrk="0" fontAlgn="base" hangingPunct="0">
              <a:lnSpc>
                <a:spcPct val="110000"/>
              </a:lnSpc>
              <a:spcBef>
                <a:spcPts val="1800"/>
              </a:spcBef>
              <a:buClr>
                <a:schemeClr val="accent2"/>
              </a:buClr>
              <a:tabLst>
                <a:tab pos="194945" algn="l"/>
                <a:tab pos="195580" algn="l"/>
              </a:tabLst>
              <a:defRPr/>
            </a:pPr>
            <a:r>
              <a:rPr lang="en-US" sz="1300" dirty="0">
                <a:latin typeface="+mn-lt"/>
              </a:rPr>
              <a:t>Refer to the product </a:t>
            </a:r>
            <a:r>
              <a:rPr lang="en-US" sz="1300" dirty="0">
                <a:latin typeface="+mn-lt"/>
                <a:hlinkClick r:id="rId4"/>
              </a:rPr>
              <a:t>prospectus</a:t>
            </a:r>
            <a:r>
              <a:rPr lang="en-US" sz="1300" dirty="0">
                <a:latin typeface="+mn-lt"/>
              </a:rPr>
              <a:t> for additional information</a:t>
            </a:r>
          </a:p>
        </p:txBody>
      </p:sp>
      <p:sp>
        <p:nvSpPr>
          <p:cNvPr id="8" name="object 4">
            <a:extLst>
              <a:ext uri="{FF2B5EF4-FFF2-40B4-BE49-F238E27FC236}">
                <a16:creationId xmlns:a16="http://schemas.microsoft.com/office/drawing/2014/main" id="{1C08DAEE-C295-B708-88FB-FD2E64E557A8}"/>
              </a:ext>
            </a:extLst>
          </p:cNvPr>
          <p:cNvSpPr txBox="1"/>
          <p:nvPr/>
        </p:nvSpPr>
        <p:spPr>
          <a:xfrm>
            <a:off x="457200" y="5643194"/>
            <a:ext cx="10689014" cy="589264"/>
          </a:xfrm>
          <a:prstGeom prst="rect">
            <a:avLst/>
          </a:prstGeom>
        </p:spPr>
        <p:txBody>
          <a:bodyPr vert="horz" wrap="square" lIns="0" tIns="12065" rIns="0" bIns="0" rtlCol="0" anchor="b">
            <a:spAutoFit/>
          </a:bodyPr>
          <a:lstStyle/>
          <a:p>
            <a:pPr>
              <a:spcBef>
                <a:spcPts val="300"/>
              </a:spcBef>
            </a:pPr>
            <a:r>
              <a:rPr lang="en-US" sz="650" spc="-5" dirty="0">
                <a:solidFill>
                  <a:srgbClr val="A7A8AA"/>
                </a:solidFill>
                <a:latin typeface="Arial"/>
                <a:cs typeface="Arial"/>
              </a:rPr>
              <a:t>This product is no longer offered for sale to new plans, but new participants may be added to existing group contracts. No new plan or participant sales are permitted in NY.</a:t>
            </a:r>
          </a:p>
          <a:p>
            <a:pPr>
              <a:spcBef>
                <a:spcPts val="300"/>
              </a:spcBef>
            </a:pPr>
            <a:r>
              <a:rPr lang="en-US" sz="650" spc="-5" dirty="0">
                <a:solidFill>
                  <a:srgbClr val="A7A8AA"/>
                </a:solidFill>
                <a:latin typeface="Arial"/>
                <a:cs typeface="Arial"/>
              </a:rPr>
              <a:t>The Gold Track Select (GTS) Registered Fixed Account Option is offered by prospectus only, which is available from your registered representative or through online enrollment at metlife.com/enrollnow. You should carefully consider the product’s features, risks, charges and expenses. This and other information is available in the prospectus, which you should read carefully before investing. Product availability and features may vary by state. Please refer to the contract prospectus for more complete details regarding the living and death benefits. The GTS Variable Annuity with Registered Fixed Account Option is issued by MetLife in the state of NY only.</a:t>
            </a:r>
          </a:p>
          <a:p>
            <a:pPr>
              <a:spcBef>
                <a:spcPts val="300"/>
              </a:spcBef>
            </a:pPr>
            <a:r>
              <a:rPr lang="en-US" sz="650" spc="-5" dirty="0">
                <a:solidFill>
                  <a:srgbClr val="A7A8AA"/>
                </a:solidFill>
                <a:latin typeface="Arial"/>
                <a:cs typeface="Arial"/>
              </a:rPr>
              <a:t>*If permitted under the terms of your plan and subject to certain tax rules.</a:t>
            </a:r>
          </a:p>
        </p:txBody>
      </p:sp>
      <p:grpSp>
        <p:nvGrpSpPr>
          <p:cNvPr id="3" name="Group 2">
            <a:extLst>
              <a:ext uri="{FF2B5EF4-FFF2-40B4-BE49-F238E27FC236}">
                <a16:creationId xmlns:a16="http://schemas.microsoft.com/office/drawing/2014/main" id="{25F40E0D-73F7-203F-8E3F-B21946BB0487}"/>
              </a:ext>
            </a:extLst>
          </p:cNvPr>
          <p:cNvGrpSpPr/>
          <p:nvPr/>
        </p:nvGrpSpPr>
        <p:grpSpPr>
          <a:xfrm>
            <a:off x="457201" y="1531401"/>
            <a:ext cx="229964" cy="229964"/>
            <a:chOff x="723818" y="1387223"/>
            <a:chExt cx="346075" cy="346075"/>
          </a:xfrm>
        </p:grpSpPr>
        <p:sp>
          <p:nvSpPr>
            <p:cNvPr id="4" name="Oval 3">
              <a:extLst>
                <a:ext uri="{FF2B5EF4-FFF2-40B4-BE49-F238E27FC236}">
                  <a16:creationId xmlns:a16="http://schemas.microsoft.com/office/drawing/2014/main" id="{CD511D2B-FD5F-BF9E-7A89-AE0564DDA809}"/>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5" name="Isosceles Triangle 4">
              <a:extLst>
                <a:ext uri="{FF2B5EF4-FFF2-40B4-BE49-F238E27FC236}">
                  <a16:creationId xmlns:a16="http://schemas.microsoft.com/office/drawing/2014/main" id="{5E570C89-B492-2893-5435-F631CF2C1D1F}"/>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6" name="Group 5">
            <a:extLst>
              <a:ext uri="{FF2B5EF4-FFF2-40B4-BE49-F238E27FC236}">
                <a16:creationId xmlns:a16="http://schemas.microsoft.com/office/drawing/2014/main" id="{B9603975-4C39-B480-A561-D64C63A199F1}"/>
              </a:ext>
            </a:extLst>
          </p:cNvPr>
          <p:cNvGrpSpPr/>
          <p:nvPr/>
        </p:nvGrpSpPr>
        <p:grpSpPr>
          <a:xfrm>
            <a:off x="457201" y="2167857"/>
            <a:ext cx="229964" cy="229964"/>
            <a:chOff x="723818" y="1387223"/>
            <a:chExt cx="346075" cy="346075"/>
          </a:xfrm>
        </p:grpSpPr>
        <p:sp>
          <p:nvSpPr>
            <p:cNvPr id="9" name="Oval 8">
              <a:extLst>
                <a:ext uri="{FF2B5EF4-FFF2-40B4-BE49-F238E27FC236}">
                  <a16:creationId xmlns:a16="http://schemas.microsoft.com/office/drawing/2014/main" id="{B24F0DB3-C2C5-1842-0FEB-409C7EC1D339}"/>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0" name="Isosceles Triangle 9">
              <a:extLst>
                <a:ext uri="{FF2B5EF4-FFF2-40B4-BE49-F238E27FC236}">
                  <a16:creationId xmlns:a16="http://schemas.microsoft.com/office/drawing/2014/main" id="{FB452901-0CC6-C5A5-5B07-1E15325622D7}"/>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1" name="Group 10">
            <a:extLst>
              <a:ext uri="{FF2B5EF4-FFF2-40B4-BE49-F238E27FC236}">
                <a16:creationId xmlns:a16="http://schemas.microsoft.com/office/drawing/2014/main" id="{4A82AFE5-1DAE-C63F-AC09-A1E5CFF49944}"/>
              </a:ext>
            </a:extLst>
          </p:cNvPr>
          <p:cNvGrpSpPr/>
          <p:nvPr/>
        </p:nvGrpSpPr>
        <p:grpSpPr>
          <a:xfrm>
            <a:off x="457201" y="2638324"/>
            <a:ext cx="229964" cy="229964"/>
            <a:chOff x="723818" y="1387223"/>
            <a:chExt cx="346075" cy="346075"/>
          </a:xfrm>
        </p:grpSpPr>
        <p:sp>
          <p:nvSpPr>
            <p:cNvPr id="13" name="Oval 12">
              <a:extLst>
                <a:ext uri="{FF2B5EF4-FFF2-40B4-BE49-F238E27FC236}">
                  <a16:creationId xmlns:a16="http://schemas.microsoft.com/office/drawing/2014/main" id="{EBF2FF28-99C9-F77A-E615-C094CCE3E23F}"/>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4" name="Isosceles Triangle 13">
              <a:extLst>
                <a:ext uri="{FF2B5EF4-FFF2-40B4-BE49-F238E27FC236}">
                  <a16:creationId xmlns:a16="http://schemas.microsoft.com/office/drawing/2014/main" id="{74F84AAB-1F9F-FD02-EE6B-94C1E79CB47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5" name="Group 14">
            <a:extLst>
              <a:ext uri="{FF2B5EF4-FFF2-40B4-BE49-F238E27FC236}">
                <a16:creationId xmlns:a16="http://schemas.microsoft.com/office/drawing/2014/main" id="{B4236457-A744-019F-26DD-5C44A30CBA04}"/>
              </a:ext>
            </a:extLst>
          </p:cNvPr>
          <p:cNvGrpSpPr/>
          <p:nvPr/>
        </p:nvGrpSpPr>
        <p:grpSpPr>
          <a:xfrm>
            <a:off x="457201" y="3295149"/>
            <a:ext cx="229964" cy="229964"/>
            <a:chOff x="723818" y="1387223"/>
            <a:chExt cx="346075" cy="346075"/>
          </a:xfrm>
        </p:grpSpPr>
        <p:sp>
          <p:nvSpPr>
            <p:cNvPr id="17" name="Oval 16">
              <a:extLst>
                <a:ext uri="{FF2B5EF4-FFF2-40B4-BE49-F238E27FC236}">
                  <a16:creationId xmlns:a16="http://schemas.microsoft.com/office/drawing/2014/main" id="{C43C2CBF-0850-9D92-9B94-04941A120CED}"/>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8" name="Isosceles Triangle 17">
              <a:extLst>
                <a:ext uri="{FF2B5EF4-FFF2-40B4-BE49-F238E27FC236}">
                  <a16:creationId xmlns:a16="http://schemas.microsoft.com/office/drawing/2014/main" id="{F57DA927-8D90-3320-C67D-D04D67025B51}"/>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20" name="Group 19">
            <a:extLst>
              <a:ext uri="{FF2B5EF4-FFF2-40B4-BE49-F238E27FC236}">
                <a16:creationId xmlns:a16="http://schemas.microsoft.com/office/drawing/2014/main" id="{0F37183F-18C6-A75A-58BE-A407BF60E495}"/>
              </a:ext>
            </a:extLst>
          </p:cNvPr>
          <p:cNvGrpSpPr/>
          <p:nvPr/>
        </p:nvGrpSpPr>
        <p:grpSpPr>
          <a:xfrm>
            <a:off x="457201" y="5212730"/>
            <a:ext cx="229964" cy="229964"/>
            <a:chOff x="723818" y="1387223"/>
            <a:chExt cx="346075" cy="346075"/>
          </a:xfrm>
        </p:grpSpPr>
        <p:sp>
          <p:nvSpPr>
            <p:cNvPr id="21" name="Oval 20">
              <a:extLst>
                <a:ext uri="{FF2B5EF4-FFF2-40B4-BE49-F238E27FC236}">
                  <a16:creationId xmlns:a16="http://schemas.microsoft.com/office/drawing/2014/main" id="{E352C2AD-1613-FC4A-6988-252D7D9FBE10}"/>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22" name="Isosceles Triangle 21">
              <a:extLst>
                <a:ext uri="{FF2B5EF4-FFF2-40B4-BE49-F238E27FC236}">
                  <a16:creationId xmlns:a16="http://schemas.microsoft.com/office/drawing/2014/main" id="{50E52E80-B122-92D2-045C-B62CE9901EB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
        <p:nvSpPr>
          <p:cNvPr id="26" name="Rectangle: Top Corners Rounded 25">
            <a:extLst>
              <a:ext uri="{FF2B5EF4-FFF2-40B4-BE49-F238E27FC236}">
                <a16:creationId xmlns:a16="http://schemas.microsoft.com/office/drawing/2014/main" id="{F5BE1DFA-0C39-4DDC-84AD-48F45D120A18}"/>
              </a:ext>
            </a:extLst>
          </p:cNvPr>
          <p:cNvSpPr/>
          <p:nvPr/>
        </p:nvSpPr>
        <p:spPr>
          <a:xfrm>
            <a:off x="7750628" y="1504347"/>
            <a:ext cx="4438196" cy="1046233"/>
          </a:xfrm>
          <a:prstGeom prst="round2SameRect">
            <a:avLst>
              <a:gd name="adj1" fmla="val 0"/>
              <a:gd name="adj2" fmla="val 0"/>
            </a:avLst>
          </a:prstGeom>
          <a:gradFill flip="none" rotWithShape="1">
            <a:gsLst>
              <a:gs pos="0">
                <a:srgbClr val="000000">
                  <a:alpha val="0"/>
                </a:srgbClr>
              </a:gs>
              <a:gs pos="100000">
                <a:srgbClr val="000000">
                  <a:alpha val="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Tree>
    <p:extLst>
      <p:ext uri="{BB962C8B-B14F-4D97-AF65-F5344CB8AC3E}">
        <p14:creationId xmlns:p14="http://schemas.microsoft.com/office/powerpoint/2010/main" val="1366992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E4D5DFED-4366-7BF6-A082-34A81D353DF6}"/>
              </a:ext>
            </a:extLst>
          </p:cNvPr>
          <p:cNvPicPr/>
          <p:nvPr/>
        </p:nvPicPr>
        <p:blipFill rotWithShape="1">
          <a:blip r:embed="rId3" cstate="print"/>
          <a:srcRect l="4251" r="7369"/>
          <a:stretch/>
        </p:blipFill>
        <p:spPr>
          <a:xfrm>
            <a:off x="7750628" y="1504347"/>
            <a:ext cx="4438196" cy="3903128"/>
          </a:xfrm>
          <a:prstGeom prst="roundRect">
            <a:avLst>
              <a:gd name="adj" fmla="val 0"/>
            </a:avLst>
          </a:prstGeom>
        </p:spPr>
      </p:pic>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Choosing Your Options</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19</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GTS Fixed Account Transfer Restrictions in NY</a:t>
            </a:r>
          </a:p>
          <a:p>
            <a:endParaRPr lang="en-US">
              <a:solidFill>
                <a:schemeClr val="accent2"/>
              </a:solidFill>
            </a:endParaRPr>
          </a:p>
          <a:p>
            <a:endParaRPr lang="en-US" altLang="en-US">
              <a:solidFill>
                <a:schemeClr val="accent2"/>
              </a:solidFill>
            </a:endParaRP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815392" y="1539565"/>
            <a:ext cx="6169608" cy="3517951"/>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1800"/>
              </a:spcBef>
              <a:buClr>
                <a:schemeClr val="accent2"/>
              </a:buClr>
              <a:tabLst>
                <a:tab pos="194945" algn="l"/>
                <a:tab pos="195580" algn="l"/>
              </a:tabLst>
              <a:defRPr/>
            </a:pPr>
            <a:r>
              <a:rPr lang="en-US" sz="1400">
                <a:latin typeface="+mn-lt"/>
              </a:rPr>
              <a:t>Direct transfers are not allowed between the GTS Registered Fixed Account Option and a “Competing Fund”</a:t>
            </a:r>
          </a:p>
          <a:p>
            <a:pPr marL="0" indent="0" eaLnBrk="0" fontAlgn="base" hangingPunct="0">
              <a:lnSpc>
                <a:spcPct val="110000"/>
              </a:lnSpc>
              <a:spcBef>
                <a:spcPts val="1800"/>
              </a:spcBef>
              <a:buClr>
                <a:schemeClr val="accent2"/>
              </a:buClr>
              <a:tabLst>
                <a:tab pos="194945" algn="l"/>
                <a:tab pos="195580" algn="l"/>
              </a:tabLst>
              <a:defRPr/>
            </a:pPr>
            <a:r>
              <a:rPr lang="en-US" sz="1400">
                <a:latin typeface="+mn-lt"/>
              </a:rPr>
              <a:t>A Competing Fund is any investment option comprising  primarily fixed </a:t>
            </a:r>
            <a:br>
              <a:rPr lang="en-US" sz="1400">
                <a:latin typeface="+mn-lt"/>
              </a:rPr>
            </a:br>
            <a:r>
              <a:rPr lang="en-US" sz="1400">
                <a:latin typeface="+mn-lt"/>
              </a:rPr>
              <a:t>income investment securities and/or money market instruments</a:t>
            </a:r>
          </a:p>
          <a:p>
            <a:pPr marL="0" indent="0" eaLnBrk="0" fontAlgn="base" hangingPunct="0">
              <a:lnSpc>
                <a:spcPct val="110000"/>
              </a:lnSpc>
              <a:spcBef>
                <a:spcPts val="1800"/>
              </a:spcBef>
              <a:buClr>
                <a:schemeClr val="accent2"/>
              </a:buClr>
              <a:tabLst>
                <a:tab pos="194945" algn="l"/>
                <a:tab pos="195580" algn="l"/>
              </a:tabLst>
              <a:defRPr/>
            </a:pPr>
            <a:r>
              <a:rPr lang="en-US" sz="1400">
                <a:latin typeface="+mn-lt"/>
              </a:rPr>
              <a:t>Amounts previously transferred from the GTS Registered Fixed Account Option to the Underlying Funds may not be transferred back to the Fixed Account Option or a Competing Fund for a period of at least three months from the date of transfer</a:t>
            </a:r>
          </a:p>
          <a:p>
            <a:pPr marL="0" indent="0" eaLnBrk="0" fontAlgn="base" hangingPunct="0">
              <a:lnSpc>
                <a:spcPct val="110000"/>
              </a:lnSpc>
              <a:spcBef>
                <a:spcPts val="1800"/>
              </a:spcBef>
              <a:buClr>
                <a:schemeClr val="accent2"/>
              </a:buClr>
              <a:tabLst>
                <a:tab pos="194945" algn="l"/>
                <a:tab pos="195580" algn="l"/>
              </a:tabLst>
              <a:defRPr/>
            </a:pPr>
            <a:r>
              <a:rPr lang="en-US" sz="1400">
                <a:latin typeface="+mn-lt"/>
              </a:rPr>
              <a:t>Amounts previously transferred from a Competing Fund to an Underlying </a:t>
            </a:r>
            <a:br>
              <a:rPr lang="en-US" sz="1400">
                <a:latin typeface="+mn-lt"/>
              </a:rPr>
            </a:br>
            <a:r>
              <a:rPr lang="en-US" sz="1400">
                <a:latin typeface="+mn-lt"/>
              </a:rPr>
              <a:t>Fund (which is not a Competing Fund) may not be transferred to the </a:t>
            </a:r>
            <a:br>
              <a:rPr lang="en-US" sz="1400">
                <a:latin typeface="+mn-lt"/>
              </a:rPr>
            </a:br>
            <a:r>
              <a:rPr lang="en-US" sz="1400">
                <a:latin typeface="+mn-lt"/>
              </a:rPr>
              <a:t>Fixed Account Option for a period of at least three months from the </a:t>
            </a:r>
            <a:br>
              <a:rPr lang="en-US" sz="1400">
                <a:latin typeface="+mn-lt"/>
              </a:rPr>
            </a:br>
            <a:r>
              <a:rPr lang="en-US" sz="1400">
                <a:latin typeface="+mn-lt"/>
              </a:rPr>
              <a:t>date of the purchase payment</a:t>
            </a:r>
          </a:p>
        </p:txBody>
      </p:sp>
      <p:grpSp>
        <p:nvGrpSpPr>
          <p:cNvPr id="3" name="Group 2">
            <a:extLst>
              <a:ext uri="{FF2B5EF4-FFF2-40B4-BE49-F238E27FC236}">
                <a16:creationId xmlns:a16="http://schemas.microsoft.com/office/drawing/2014/main" id="{25F40E0D-73F7-203F-8E3F-B21946BB0487}"/>
              </a:ext>
            </a:extLst>
          </p:cNvPr>
          <p:cNvGrpSpPr/>
          <p:nvPr/>
        </p:nvGrpSpPr>
        <p:grpSpPr>
          <a:xfrm>
            <a:off x="457201" y="1531401"/>
            <a:ext cx="229964" cy="229964"/>
            <a:chOff x="723818" y="1387223"/>
            <a:chExt cx="346075" cy="346075"/>
          </a:xfrm>
        </p:grpSpPr>
        <p:sp>
          <p:nvSpPr>
            <p:cNvPr id="4" name="Oval 3">
              <a:extLst>
                <a:ext uri="{FF2B5EF4-FFF2-40B4-BE49-F238E27FC236}">
                  <a16:creationId xmlns:a16="http://schemas.microsoft.com/office/drawing/2014/main" id="{CD511D2B-FD5F-BF9E-7A89-AE0564DDA809}"/>
                </a:ext>
              </a:extLst>
            </p:cNvPr>
            <p:cNvSpPr/>
            <p:nvPr/>
          </p:nvSpPr>
          <p:spPr>
            <a:xfrm>
              <a:off x="723818" y="1387223"/>
              <a:ext cx="346075" cy="346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5" name="Isosceles Triangle 4">
              <a:extLst>
                <a:ext uri="{FF2B5EF4-FFF2-40B4-BE49-F238E27FC236}">
                  <a16:creationId xmlns:a16="http://schemas.microsoft.com/office/drawing/2014/main" id="{5E570C89-B492-2893-5435-F631CF2C1D1F}"/>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6" name="Group 5">
            <a:extLst>
              <a:ext uri="{FF2B5EF4-FFF2-40B4-BE49-F238E27FC236}">
                <a16:creationId xmlns:a16="http://schemas.microsoft.com/office/drawing/2014/main" id="{B9603975-4C39-B480-A561-D64C63A199F1}"/>
              </a:ext>
            </a:extLst>
          </p:cNvPr>
          <p:cNvGrpSpPr/>
          <p:nvPr/>
        </p:nvGrpSpPr>
        <p:grpSpPr>
          <a:xfrm>
            <a:off x="457201" y="2234042"/>
            <a:ext cx="229964" cy="229964"/>
            <a:chOff x="723818" y="1387223"/>
            <a:chExt cx="346075" cy="346075"/>
          </a:xfrm>
        </p:grpSpPr>
        <p:sp>
          <p:nvSpPr>
            <p:cNvPr id="9" name="Oval 8">
              <a:extLst>
                <a:ext uri="{FF2B5EF4-FFF2-40B4-BE49-F238E27FC236}">
                  <a16:creationId xmlns:a16="http://schemas.microsoft.com/office/drawing/2014/main" id="{B24F0DB3-C2C5-1842-0FEB-409C7EC1D339}"/>
                </a:ext>
              </a:extLst>
            </p:cNvPr>
            <p:cNvSpPr/>
            <p:nvPr/>
          </p:nvSpPr>
          <p:spPr>
            <a:xfrm>
              <a:off x="723818" y="1387223"/>
              <a:ext cx="346075" cy="346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0" name="Isosceles Triangle 9">
              <a:extLst>
                <a:ext uri="{FF2B5EF4-FFF2-40B4-BE49-F238E27FC236}">
                  <a16:creationId xmlns:a16="http://schemas.microsoft.com/office/drawing/2014/main" id="{FB452901-0CC6-C5A5-5B07-1E15325622D7}"/>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1" name="Group 10">
            <a:extLst>
              <a:ext uri="{FF2B5EF4-FFF2-40B4-BE49-F238E27FC236}">
                <a16:creationId xmlns:a16="http://schemas.microsoft.com/office/drawing/2014/main" id="{4A82AFE5-1DAE-C63F-AC09-A1E5CFF49944}"/>
              </a:ext>
            </a:extLst>
          </p:cNvPr>
          <p:cNvGrpSpPr/>
          <p:nvPr/>
        </p:nvGrpSpPr>
        <p:grpSpPr>
          <a:xfrm>
            <a:off x="457201" y="2933897"/>
            <a:ext cx="229964" cy="229964"/>
            <a:chOff x="723818" y="1387223"/>
            <a:chExt cx="346075" cy="346075"/>
          </a:xfrm>
        </p:grpSpPr>
        <p:sp>
          <p:nvSpPr>
            <p:cNvPr id="13" name="Oval 12">
              <a:extLst>
                <a:ext uri="{FF2B5EF4-FFF2-40B4-BE49-F238E27FC236}">
                  <a16:creationId xmlns:a16="http://schemas.microsoft.com/office/drawing/2014/main" id="{EBF2FF28-99C9-F77A-E615-C094CCE3E23F}"/>
                </a:ext>
              </a:extLst>
            </p:cNvPr>
            <p:cNvSpPr/>
            <p:nvPr/>
          </p:nvSpPr>
          <p:spPr>
            <a:xfrm>
              <a:off x="723818" y="1387223"/>
              <a:ext cx="346075" cy="346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4" name="Isosceles Triangle 13">
              <a:extLst>
                <a:ext uri="{FF2B5EF4-FFF2-40B4-BE49-F238E27FC236}">
                  <a16:creationId xmlns:a16="http://schemas.microsoft.com/office/drawing/2014/main" id="{74F84AAB-1F9F-FD02-EE6B-94C1E79CB47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5" name="Group 14">
            <a:extLst>
              <a:ext uri="{FF2B5EF4-FFF2-40B4-BE49-F238E27FC236}">
                <a16:creationId xmlns:a16="http://schemas.microsoft.com/office/drawing/2014/main" id="{B4236457-A744-019F-26DD-5C44A30CBA04}"/>
              </a:ext>
            </a:extLst>
          </p:cNvPr>
          <p:cNvGrpSpPr/>
          <p:nvPr/>
        </p:nvGrpSpPr>
        <p:grpSpPr>
          <a:xfrm>
            <a:off x="457201" y="4090943"/>
            <a:ext cx="229964" cy="229964"/>
            <a:chOff x="723818" y="1387223"/>
            <a:chExt cx="346075" cy="346075"/>
          </a:xfrm>
        </p:grpSpPr>
        <p:sp>
          <p:nvSpPr>
            <p:cNvPr id="17" name="Oval 16">
              <a:extLst>
                <a:ext uri="{FF2B5EF4-FFF2-40B4-BE49-F238E27FC236}">
                  <a16:creationId xmlns:a16="http://schemas.microsoft.com/office/drawing/2014/main" id="{C43C2CBF-0850-9D92-9B94-04941A120CED}"/>
                </a:ext>
              </a:extLst>
            </p:cNvPr>
            <p:cNvSpPr/>
            <p:nvPr/>
          </p:nvSpPr>
          <p:spPr>
            <a:xfrm>
              <a:off x="723818" y="1387223"/>
              <a:ext cx="346075" cy="346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8" name="Isosceles Triangle 17">
              <a:extLst>
                <a:ext uri="{FF2B5EF4-FFF2-40B4-BE49-F238E27FC236}">
                  <a16:creationId xmlns:a16="http://schemas.microsoft.com/office/drawing/2014/main" id="{F57DA927-8D90-3320-C67D-D04D67025B51}"/>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
        <p:nvSpPr>
          <p:cNvPr id="27" name="object 4">
            <a:extLst>
              <a:ext uri="{FF2B5EF4-FFF2-40B4-BE49-F238E27FC236}">
                <a16:creationId xmlns:a16="http://schemas.microsoft.com/office/drawing/2014/main" id="{9CFDDA62-64F3-E1E2-2B4B-1DE9916FF852}"/>
              </a:ext>
            </a:extLst>
          </p:cNvPr>
          <p:cNvSpPr txBox="1"/>
          <p:nvPr/>
        </p:nvSpPr>
        <p:spPr>
          <a:xfrm>
            <a:off x="457200" y="5643194"/>
            <a:ext cx="8128000" cy="589264"/>
          </a:xfrm>
          <a:prstGeom prst="rect">
            <a:avLst/>
          </a:prstGeom>
        </p:spPr>
        <p:txBody>
          <a:bodyPr vert="horz" wrap="square" lIns="0" tIns="12065" rIns="0" bIns="0" rtlCol="0" anchor="b">
            <a:spAutoFit/>
          </a:bodyPr>
          <a:lstStyle/>
          <a:p>
            <a:pPr>
              <a:spcBef>
                <a:spcPts val="300"/>
              </a:spcBef>
            </a:pPr>
            <a:endParaRPr lang="en-US" sz="650" spc="-5">
              <a:solidFill>
                <a:srgbClr val="A7A8AA"/>
              </a:solidFill>
              <a:latin typeface="Arial"/>
              <a:cs typeface="Arial"/>
            </a:endParaRPr>
          </a:p>
          <a:p>
            <a:pPr>
              <a:spcBef>
                <a:spcPts val="300"/>
              </a:spcBef>
            </a:pPr>
            <a:r>
              <a:rPr lang="en-US" sz="650" spc="-5">
                <a:solidFill>
                  <a:srgbClr val="A7A8AA"/>
                </a:solidFill>
                <a:latin typeface="Arial"/>
                <a:cs typeface="Arial"/>
              </a:rPr>
              <a:t>The Gold Track Select (GTS) Registered Fixed Account Option is offered by prospectus only, which is available from your registered representative or through online enrollment at metlife.com/</a:t>
            </a:r>
            <a:r>
              <a:rPr lang="en-US" sz="650" spc="-5" err="1">
                <a:solidFill>
                  <a:srgbClr val="A7A8AA"/>
                </a:solidFill>
                <a:latin typeface="Arial"/>
                <a:cs typeface="Arial"/>
              </a:rPr>
              <a:t>enrollnow</a:t>
            </a:r>
            <a:r>
              <a:rPr lang="en-US" sz="650" spc="-5">
                <a:solidFill>
                  <a:srgbClr val="A7A8AA"/>
                </a:solidFill>
                <a:latin typeface="Arial"/>
                <a:cs typeface="Arial"/>
              </a:rPr>
              <a:t>. You should carefully consider the product’s features, risks, charges and expenses. This and other information is available in the prospectus, which you should read carefully before investing. Product availability and features may vary by state. Please refer to the contract prospectus for more complete details regarding the living and death benefits. The GTS Variable Annuity with Registered Fixed Account Option is issued by MetLife in the state of NY only.</a:t>
            </a:r>
          </a:p>
          <a:p>
            <a:pPr>
              <a:spcBef>
                <a:spcPts val="300"/>
              </a:spcBef>
            </a:pPr>
            <a:r>
              <a:rPr lang="en-US" sz="650" spc="-5">
                <a:solidFill>
                  <a:srgbClr val="A7A8AA"/>
                </a:solidFill>
                <a:latin typeface="Arial"/>
                <a:cs typeface="Arial"/>
              </a:rPr>
              <a:t>*If permitted under the terms of your plan and subject to certain tax rules.</a:t>
            </a:r>
          </a:p>
        </p:txBody>
      </p:sp>
      <p:sp>
        <p:nvSpPr>
          <p:cNvPr id="32" name="Rectangle: Top Corners Rounded 31">
            <a:extLst>
              <a:ext uri="{FF2B5EF4-FFF2-40B4-BE49-F238E27FC236}">
                <a16:creationId xmlns:a16="http://schemas.microsoft.com/office/drawing/2014/main" id="{0DB6FDF4-93D1-2FCA-BB74-CD9D28646707}"/>
              </a:ext>
            </a:extLst>
          </p:cNvPr>
          <p:cNvSpPr/>
          <p:nvPr/>
        </p:nvSpPr>
        <p:spPr>
          <a:xfrm>
            <a:off x="7750629" y="1504347"/>
            <a:ext cx="4438196" cy="1046233"/>
          </a:xfrm>
          <a:prstGeom prst="round2SameRect">
            <a:avLst>
              <a:gd name="adj1" fmla="val 0"/>
              <a:gd name="adj2" fmla="val 0"/>
            </a:avLst>
          </a:prstGeom>
          <a:gradFill flip="none" rotWithShape="1">
            <a:gsLst>
              <a:gs pos="0">
                <a:srgbClr val="000000">
                  <a:alpha val="0"/>
                </a:srgbClr>
              </a:gs>
              <a:gs pos="100000">
                <a:srgbClr val="000000">
                  <a:alpha val="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6" name="Rectangle: Top Corners Rounded 15">
            <a:extLst>
              <a:ext uri="{FF2B5EF4-FFF2-40B4-BE49-F238E27FC236}">
                <a16:creationId xmlns:a16="http://schemas.microsoft.com/office/drawing/2014/main" id="{A25D615D-7FAA-D53A-08FF-FA69DBBBA967}"/>
              </a:ext>
            </a:extLst>
          </p:cNvPr>
          <p:cNvSpPr/>
          <p:nvPr/>
        </p:nvSpPr>
        <p:spPr>
          <a:xfrm rot="16200000">
            <a:off x="6141965" y="3113009"/>
            <a:ext cx="3903127" cy="685801"/>
          </a:xfrm>
          <a:prstGeom prst="round2SameRect">
            <a:avLst>
              <a:gd name="adj1" fmla="val 0"/>
              <a:gd name="adj2" fmla="val 0"/>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Tree>
    <p:extLst>
      <p:ext uri="{BB962C8B-B14F-4D97-AF65-F5344CB8AC3E}">
        <p14:creationId xmlns:p14="http://schemas.microsoft.com/office/powerpoint/2010/main" val="480985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45499A-1B51-D2C0-98B4-06992BED0593}"/>
              </a:ext>
            </a:extLst>
          </p:cNvPr>
          <p:cNvSpPr/>
          <p:nvPr/>
        </p:nvSpPr>
        <p:spPr>
          <a:xfrm flipH="1">
            <a:off x="0" y="1015734"/>
            <a:ext cx="12188824" cy="4711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2" name="bg object 18">
            <a:extLst>
              <a:ext uri="{FF2B5EF4-FFF2-40B4-BE49-F238E27FC236}">
                <a16:creationId xmlns:a16="http://schemas.microsoft.com/office/drawing/2014/main" id="{6358E4EF-F6B2-78A3-EED8-FDCBB70AC34C}"/>
              </a:ext>
            </a:extLst>
          </p:cNvPr>
          <p:cNvSpPr/>
          <p:nvPr/>
        </p:nvSpPr>
        <p:spPr>
          <a:xfrm>
            <a:off x="11455400" y="1015734"/>
            <a:ext cx="733425" cy="4711966"/>
          </a:xfrm>
          <a:custGeom>
            <a:avLst/>
            <a:gdLst/>
            <a:ahLst/>
            <a:cxnLst/>
            <a:rect l="l" t="t" r="r" b="b"/>
            <a:pathLst>
              <a:path w="733425" h="5455920">
                <a:moveTo>
                  <a:pt x="733043" y="0"/>
                </a:moveTo>
                <a:lnTo>
                  <a:pt x="0" y="0"/>
                </a:lnTo>
                <a:lnTo>
                  <a:pt x="0" y="5455920"/>
                </a:lnTo>
                <a:lnTo>
                  <a:pt x="733043" y="5455920"/>
                </a:lnTo>
                <a:lnTo>
                  <a:pt x="733043" y="0"/>
                </a:lnTo>
                <a:close/>
              </a:path>
            </a:pathLst>
          </a:custGeom>
          <a:solidFill>
            <a:srgbClr val="00609F"/>
          </a:solidFill>
        </p:spPr>
        <p:txBody>
          <a:bodyPr wrap="square" lIns="0" tIns="0" rIns="0" bIns="0" rtlCol="0"/>
          <a:lstStyle/>
          <a:p>
            <a:endParaRPr/>
          </a:p>
        </p:txBody>
      </p:sp>
      <p:sp>
        <p:nvSpPr>
          <p:cNvPr id="8" name="Text Placeholder 7">
            <a:extLst>
              <a:ext uri="{FF2B5EF4-FFF2-40B4-BE49-F238E27FC236}">
                <a16:creationId xmlns:a16="http://schemas.microsoft.com/office/drawing/2014/main" id="{747B0DD5-D0C9-9D55-07DA-8F59866B60B8}"/>
              </a:ext>
            </a:extLst>
          </p:cNvPr>
          <p:cNvSpPr>
            <a:spLocks noGrp="1"/>
          </p:cNvSpPr>
          <p:nvPr>
            <p:ph type="body" sz="quarter" idx="11"/>
          </p:nvPr>
        </p:nvSpPr>
        <p:spPr>
          <a:xfrm>
            <a:off x="3273767" y="1469508"/>
            <a:ext cx="8083979" cy="2987675"/>
          </a:xfrm>
        </p:spPr>
        <p:txBody>
          <a:bodyPr lIns="548640" tIns="0" rIns="91440" bIns="0" anchor="ctr"/>
          <a:lstStyle/>
          <a:p>
            <a:pPr>
              <a:spcBef>
                <a:spcPts val="0"/>
              </a:spcBef>
            </a:pPr>
            <a:r>
              <a:rPr lang="en-US" sz="6500" dirty="0">
                <a:solidFill>
                  <a:schemeClr val="bg1"/>
                </a:solidFill>
                <a:latin typeface="+mj-lt"/>
              </a:rPr>
              <a:t>Why save for retirement?</a:t>
            </a:r>
          </a:p>
          <a:p>
            <a:pPr>
              <a:spcBef>
                <a:spcPts val="0"/>
              </a:spcBef>
            </a:pPr>
            <a:endParaRPr lang="en-US" sz="6500" dirty="0">
              <a:solidFill>
                <a:schemeClr val="bg1"/>
              </a:solidFill>
              <a:latin typeface="+mj-lt"/>
            </a:endParaRPr>
          </a:p>
        </p:txBody>
      </p:sp>
      <p:sp>
        <p:nvSpPr>
          <p:cNvPr id="11" name="Oval 10">
            <a:extLst>
              <a:ext uri="{FF2B5EF4-FFF2-40B4-BE49-F238E27FC236}">
                <a16:creationId xmlns:a16="http://schemas.microsoft.com/office/drawing/2014/main" id="{993D8801-550F-AB2A-997A-24A067992E5F}"/>
              </a:ext>
            </a:extLst>
          </p:cNvPr>
          <p:cNvSpPr/>
          <p:nvPr/>
        </p:nvSpPr>
        <p:spPr>
          <a:xfrm flipH="1">
            <a:off x="457930" y="1927092"/>
            <a:ext cx="2889250" cy="288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grpSp>
        <p:nvGrpSpPr>
          <p:cNvPr id="3" name="Group 2">
            <a:extLst>
              <a:ext uri="{FF2B5EF4-FFF2-40B4-BE49-F238E27FC236}">
                <a16:creationId xmlns:a16="http://schemas.microsoft.com/office/drawing/2014/main" id="{D47C55C6-E9C5-42C0-A7A6-B51F55B0C3C1}"/>
              </a:ext>
            </a:extLst>
          </p:cNvPr>
          <p:cNvGrpSpPr/>
          <p:nvPr/>
        </p:nvGrpSpPr>
        <p:grpSpPr>
          <a:xfrm>
            <a:off x="660867" y="2055273"/>
            <a:ext cx="2483376" cy="2498972"/>
            <a:chOff x="423747" y="2155260"/>
            <a:chExt cx="1248936" cy="1248936"/>
          </a:xfrm>
          <a:solidFill>
            <a:schemeClr val="bg1"/>
          </a:solidFill>
        </p:grpSpPr>
        <p:sp>
          <p:nvSpPr>
            <p:cNvPr id="4" name="Oval 3">
              <a:extLst>
                <a:ext uri="{FF2B5EF4-FFF2-40B4-BE49-F238E27FC236}">
                  <a16:creationId xmlns:a16="http://schemas.microsoft.com/office/drawing/2014/main" id="{FF650339-0462-E972-151D-82C7EBF93170}"/>
                </a:ext>
              </a:extLst>
            </p:cNvPr>
            <p:cNvSpPr/>
            <p:nvPr/>
          </p:nvSpPr>
          <p:spPr>
            <a:xfrm>
              <a:off x="423747" y="2155260"/>
              <a:ext cx="1248936" cy="12489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4">
              <a:extLst>
                <a:ext uri="{FF2B5EF4-FFF2-40B4-BE49-F238E27FC236}">
                  <a16:creationId xmlns:a16="http://schemas.microsoft.com/office/drawing/2014/main" id="{78E458F0-7768-FDF7-8430-CCA94561C9EB}"/>
                </a:ext>
              </a:extLst>
            </p:cNvPr>
            <p:cNvPicPr>
              <a:picLocks noChangeAspect="1"/>
            </p:cNvPicPr>
            <p:nvPr/>
          </p:nvPicPr>
          <p:blipFill rotWithShape="1">
            <a:blip r:embed="rId3">
              <a:extLst>
                <a:ext uri="{28A0092B-C50C-407E-A947-70E740481C1C}">
                  <a14:useLocalDpi xmlns:a14="http://schemas.microsoft.com/office/drawing/2010/main" val="0"/>
                </a:ext>
              </a:extLst>
            </a:blip>
            <a:srcRect l="-5682" r="-5682" b="-1"/>
            <a:stretch/>
          </p:blipFill>
          <p:spPr>
            <a:xfrm>
              <a:off x="679576" y="2366222"/>
              <a:ext cx="740609" cy="740609"/>
            </a:xfrm>
            <a:prstGeom prst="rect">
              <a:avLst/>
            </a:prstGeom>
            <a:grpFill/>
          </p:spPr>
        </p:pic>
      </p:grpSp>
      <p:sp>
        <p:nvSpPr>
          <p:cNvPr id="7" name="TextBox 6">
            <a:extLst>
              <a:ext uri="{FF2B5EF4-FFF2-40B4-BE49-F238E27FC236}">
                <a16:creationId xmlns:a16="http://schemas.microsoft.com/office/drawing/2014/main" id="{80889AAD-65BF-820F-0C50-D68AB4CE6B44}"/>
              </a:ext>
            </a:extLst>
          </p:cNvPr>
          <p:cNvSpPr txBox="1"/>
          <p:nvPr/>
        </p:nvSpPr>
        <p:spPr>
          <a:xfrm flipH="1">
            <a:off x="3786110" y="3429000"/>
            <a:ext cx="4616604" cy="1538883"/>
          </a:xfrm>
          <a:prstGeom prst="rect">
            <a:avLst/>
          </a:prstGeom>
          <a:noFill/>
        </p:spPr>
        <p:txBody>
          <a:bodyPr wrap="square" lIns="0" tIns="0" rIns="0" bIns="0" rtlCol="0">
            <a:spAutoFit/>
          </a:bodyPr>
          <a:lstStyle/>
          <a:p>
            <a:pPr marL="262890" indent="-262890" fontAlgn="base">
              <a:spcBef>
                <a:spcPts val="1200"/>
              </a:spcBef>
              <a:buFont typeface="Arial" charset="0"/>
              <a:buChar char="•"/>
            </a:pPr>
            <a:r>
              <a:rPr lang="en-US" sz="1600" dirty="0">
                <a:solidFill>
                  <a:schemeClr val="bg1"/>
                </a:solidFill>
              </a:rPr>
              <a:t>Food, shelter, healthcare</a:t>
            </a:r>
          </a:p>
          <a:p>
            <a:pPr marL="262890" lvl="0" indent="-262890" fontAlgn="base">
              <a:spcBef>
                <a:spcPts val="1200"/>
              </a:spcBef>
              <a:buFont typeface="Arial" charset="0"/>
              <a:buChar char="•"/>
            </a:pPr>
            <a:r>
              <a:rPr lang="en-US" sz="1600" dirty="0">
                <a:solidFill>
                  <a:schemeClr val="bg1"/>
                </a:solidFill>
              </a:rPr>
              <a:t>You may need to replace your current income in retirement</a:t>
            </a:r>
            <a:endParaRPr lang="en-US" sz="1600" baseline="30000" dirty="0">
              <a:solidFill>
                <a:schemeClr val="bg1"/>
              </a:solidFill>
            </a:endParaRPr>
          </a:p>
          <a:p>
            <a:pPr marL="262890" indent="-262890" fontAlgn="base">
              <a:spcBef>
                <a:spcPts val="1200"/>
              </a:spcBef>
              <a:buFont typeface="Arial" charset="0"/>
              <a:buChar char="•"/>
            </a:pPr>
            <a:r>
              <a:rPr lang="en-US" sz="1600" dirty="0">
                <a:solidFill>
                  <a:schemeClr val="bg1"/>
                </a:solidFill>
              </a:rPr>
              <a:t>Future standard of living depends on how well you save and invest right now</a:t>
            </a:r>
          </a:p>
        </p:txBody>
      </p:sp>
    </p:spTree>
    <p:extLst>
      <p:ext uri="{BB962C8B-B14F-4D97-AF65-F5344CB8AC3E}">
        <p14:creationId xmlns:p14="http://schemas.microsoft.com/office/powerpoint/2010/main" val="182931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a:extLst>
              <a:ext uri="{FF2B5EF4-FFF2-40B4-BE49-F238E27FC236}">
                <a16:creationId xmlns:a16="http://schemas.microsoft.com/office/drawing/2014/main" id="{43B2308E-FA15-522A-C623-D34E92418881}"/>
              </a:ext>
            </a:extLst>
          </p:cNvPr>
          <p:cNvSpPr/>
          <p:nvPr/>
        </p:nvSpPr>
        <p:spPr>
          <a:xfrm>
            <a:off x="6484803" y="2870656"/>
            <a:ext cx="708344" cy="708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42" name="Oval 41">
            <a:extLst>
              <a:ext uri="{FF2B5EF4-FFF2-40B4-BE49-F238E27FC236}">
                <a16:creationId xmlns:a16="http://schemas.microsoft.com/office/drawing/2014/main" id="{68808A88-12C1-C399-6C9B-7E910980A76E}"/>
              </a:ext>
            </a:extLst>
          </p:cNvPr>
          <p:cNvSpPr/>
          <p:nvPr/>
        </p:nvSpPr>
        <p:spPr>
          <a:xfrm>
            <a:off x="457200" y="3601582"/>
            <a:ext cx="708344" cy="708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Understanding Your Retirement Plan </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20</a:t>
            </a:fld>
            <a:endParaRPr lang="en-US"/>
          </a:p>
        </p:txBody>
      </p:sp>
      <p:sp>
        <p:nvSpPr>
          <p:cNvPr id="2" name="object 4">
            <a:extLst>
              <a:ext uri="{FF2B5EF4-FFF2-40B4-BE49-F238E27FC236}">
                <a16:creationId xmlns:a16="http://schemas.microsoft.com/office/drawing/2014/main" id="{C88B39D8-BDBC-DD00-5CDE-4DA546149704}"/>
              </a:ext>
            </a:extLst>
          </p:cNvPr>
          <p:cNvSpPr txBox="1"/>
          <p:nvPr/>
        </p:nvSpPr>
        <p:spPr>
          <a:xfrm>
            <a:off x="457200" y="5920193"/>
            <a:ext cx="8016240" cy="312265"/>
          </a:xfrm>
          <a:prstGeom prst="rect">
            <a:avLst/>
          </a:prstGeom>
        </p:spPr>
        <p:txBody>
          <a:bodyPr vert="horz" wrap="square" lIns="0" tIns="12065" rIns="0" bIns="0" rtlCol="0" anchor="b">
            <a:spAutoFit/>
          </a:bodyPr>
          <a:lstStyle/>
          <a:p>
            <a:pPr marL="91440" marR="13339" indent="-91440">
              <a:buFont typeface="+mj-lt"/>
              <a:buAutoNum type="arabicPeriod"/>
              <a:defRPr/>
            </a:pPr>
            <a:r>
              <a:rPr lang="en-US" sz="650" spc="-5">
                <a:solidFill>
                  <a:srgbClr val="A7A8AA"/>
                </a:solidFill>
                <a:latin typeface="Arial"/>
                <a:cs typeface="Arial"/>
              </a:rPr>
              <a:t>If you are age 50 or over, the general limit contribution amount may be increased by an additional "catch-up" contribution. Additional catch-up contributions  under a 403(b) plan may be available for employees who have   </a:t>
            </a:r>
            <a:br>
              <a:rPr lang="en-US" sz="650" spc="-5">
                <a:solidFill>
                  <a:srgbClr val="A7A8AA"/>
                </a:solidFill>
                <a:latin typeface="Arial"/>
                <a:cs typeface="Arial"/>
              </a:rPr>
            </a:br>
            <a:r>
              <a:rPr lang="en-US" sz="650" spc="-5">
                <a:solidFill>
                  <a:srgbClr val="A7A8AA"/>
                </a:solidFill>
                <a:latin typeface="Arial"/>
                <a:cs typeface="Arial"/>
              </a:rPr>
              <a:t>completed at least 15 years of service with certain eligible employers (e.g., schools, healthcare). 457(b) plans may offer additional catch-up contributions. Please reference </a:t>
            </a:r>
            <a:r>
              <a:rPr lang="en-US" sz="650" spc="-5">
                <a:solidFill>
                  <a:srgbClr val="A7A8AA"/>
                </a:solidFill>
                <a:latin typeface="Arial"/>
                <a:cs typeface="Arial"/>
                <a:hlinkClick r:id="rId3">
                  <a:extLst>
                    <a:ext uri="{A12FA001-AC4F-418D-AE19-62706E023703}">
                      <ahyp:hlinkClr xmlns:ahyp="http://schemas.microsoft.com/office/drawing/2018/hyperlinkcolor" val="tx"/>
                    </a:ext>
                  </a:extLst>
                </a:hlinkClick>
              </a:rPr>
              <a:t>www.irs.gov </a:t>
            </a:r>
            <a:r>
              <a:rPr lang="en-US" sz="650" spc="-5">
                <a:solidFill>
                  <a:srgbClr val="A7A8AA"/>
                </a:solidFill>
                <a:latin typeface="Arial"/>
                <a:cs typeface="Arial"/>
              </a:rPr>
              <a:t>for more information.</a:t>
            </a:r>
          </a:p>
          <a:p>
            <a:pPr marL="91440" marR="13339" indent="-91440">
              <a:buFont typeface="+mj-lt"/>
              <a:buAutoNum type="arabicPeriod"/>
              <a:defRPr/>
            </a:pPr>
            <a:r>
              <a:rPr lang="en-US" sz="650" spc="-5">
                <a:solidFill>
                  <a:srgbClr val="A7A8AA"/>
                </a:solidFill>
                <a:latin typeface="Arial"/>
                <a:cs typeface="Arial"/>
              </a:rPr>
              <a:t>Subject to IRC requirements.</a:t>
            </a:r>
          </a:p>
        </p:txBody>
      </p:sp>
      <p:sp>
        <p:nvSpPr>
          <p:cNvPr id="4" name="Content Placeholder 2">
            <a:extLst>
              <a:ext uri="{FF2B5EF4-FFF2-40B4-BE49-F238E27FC236}">
                <a16:creationId xmlns:a16="http://schemas.microsoft.com/office/drawing/2014/main" id="{AACD2CC4-01B7-5218-162E-14FD2EB6F091}"/>
              </a:ext>
            </a:extLst>
          </p:cNvPr>
          <p:cNvSpPr txBox="1">
            <a:spLocks/>
          </p:cNvSpPr>
          <p:nvPr/>
        </p:nvSpPr>
        <p:spPr>
          <a:xfrm>
            <a:off x="1370331" y="1207492"/>
            <a:ext cx="4860924" cy="4541180"/>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spcBef>
                <a:spcPts val="1800"/>
              </a:spcBef>
              <a:defRPr/>
            </a:pPr>
            <a:r>
              <a:rPr lang="en-US" sz="1600" b="1">
                <a:solidFill>
                  <a:schemeClr val="tx1"/>
                </a:solidFill>
                <a:latin typeface="Arial"/>
              </a:rPr>
              <a:t>Eligibility</a:t>
            </a:r>
          </a:p>
          <a:p>
            <a:pPr marL="137160" indent="-137160">
              <a:lnSpc>
                <a:spcPct val="110000"/>
              </a:lnSpc>
              <a:spcBef>
                <a:spcPts val="400"/>
              </a:spcBef>
              <a:buClr>
                <a:schemeClr val="accent2"/>
              </a:buClr>
              <a:buFont typeface="Arial" panose="020B0604020202020204" pitchFamily="34" charset="0"/>
              <a:buChar char="•"/>
              <a:defRPr/>
            </a:pPr>
            <a:r>
              <a:rPr lang="en-US" sz="1100">
                <a:solidFill>
                  <a:schemeClr val="tx1"/>
                </a:solidFill>
                <a:latin typeface="Arial"/>
              </a:rPr>
              <a:t>You are eligible to participate in your plan (effective immediately, </a:t>
            </a:r>
            <a:br>
              <a:rPr lang="en-US" sz="1100">
                <a:solidFill>
                  <a:schemeClr val="tx1"/>
                </a:solidFill>
                <a:latin typeface="Arial"/>
              </a:rPr>
            </a:br>
            <a:r>
              <a:rPr lang="en-US" sz="1100">
                <a:solidFill>
                  <a:schemeClr val="tx1"/>
                </a:solidFill>
                <a:latin typeface="Arial"/>
              </a:rPr>
              <a:t>on a quarterly basis)</a:t>
            </a:r>
          </a:p>
          <a:p>
            <a:pPr>
              <a:lnSpc>
                <a:spcPct val="110000"/>
              </a:lnSpc>
              <a:spcBef>
                <a:spcPts val="1800"/>
              </a:spcBef>
              <a:defRPr/>
            </a:pPr>
            <a:r>
              <a:rPr lang="en-US" sz="1600" b="1">
                <a:solidFill>
                  <a:schemeClr val="tx1"/>
                </a:solidFill>
                <a:latin typeface="Arial"/>
              </a:rPr>
              <a:t>Contributions</a:t>
            </a:r>
          </a:p>
          <a:p>
            <a:pPr marL="137160" marR="15113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The Internal Revenue Code (IRC) limits the amount you can contribute each calendar year. The IRC limit is $23,000 for 2024.</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You may be able to make additional catch-up</a:t>
            </a:r>
            <a:r>
              <a:rPr lang="en-US" sz="1100" baseline="30000">
                <a:solidFill>
                  <a:schemeClr val="tx1"/>
                </a:solidFill>
                <a:latin typeface="Arial"/>
              </a:rPr>
              <a:t>1</a:t>
            </a:r>
            <a:r>
              <a:rPr lang="en-US" sz="1100">
                <a:solidFill>
                  <a:schemeClr val="tx1"/>
                </a:solidFill>
                <a:latin typeface="Arial"/>
              </a:rPr>
              <a:t> contributions</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[If your plan allows for Roth contributions other rules may apply to contributions and catch-up limits.] </a:t>
            </a:r>
            <a:r>
              <a:rPr lang="en-US" sz="1100" i="1">
                <a:solidFill>
                  <a:schemeClr val="tx1"/>
                </a:solidFill>
                <a:latin typeface="Arial"/>
              </a:rPr>
              <a:t>(include if permitted)</a:t>
            </a:r>
          </a:p>
          <a:p>
            <a:pPr>
              <a:lnSpc>
                <a:spcPct val="110000"/>
              </a:lnSpc>
              <a:spcBef>
                <a:spcPts val="1800"/>
              </a:spcBef>
              <a:buSzPct val="91666"/>
              <a:defRPr/>
            </a:pPr>
            <a:r>
              <a:rPr lang="en-US" sz="1600" b="1">
                <a:solidFill>
                  <a:schemeClr val="tx1"/>
                </a:solidFill>
                <a:latin typeface="Arial"/>
              </a:rPr>
              <a:t>Rollovers</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If you have an existing retirement plan account with a prior employer </a:t>
            </a:r>
            <a:br>
              <a:rPr lang="en-US" sz="1100">
                <a:solidFill>
                  <a:schemeClr val="tx1"/>
                </a:solidFill>
                <a:latin typeface="Arial"/>
              </a:rPr>
            </a:br>
            <a:r>
              <a:rPr lang="en-US" sz="1100">
                <a:solidFill>
                  <a:schemeClr val="tx1"/>
                </a:solidFill>
                <a:latin typeface="Arial"/>
              </a:rPr>
              <a:t>or an IRA you may be able to roll over your previous retirement plan accounts into this plan</a:t>
            </a:r>
          </a:p>
          <a:p>
            <a:pPr>
              <a:lnSpc>
                <a:spcPct val="110000"/>
              </a:lnSpc>
              <a:spcBef>
                <a:spcPts val="1800"/>
              </a:spcBef>
              <a:buSzPct val="91666"/>
              <a:defRPr/>
            </a:pPr>
            <a:r>
              <a:rPr lang="en-US" sz="1600" b="1">
                <a:solidFill>
                  <a:schemeClr val="tx1"/>
                </a:solidFill>
                <a:latin typeface="Arial"/>
              </a:rPr>
              <a:t>Employer Contributions</a:t>
            </a:r>
          </a:p>
          <a:p>
            <a:pPr marL="137160" marR="626745"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Employer may match up to (%) of eligible employee contributions</a:t>
            </a:r>
          </a:p>
          <a:p>
            <a:pPr marL="137160" marR="508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Additional contributions may be made by your employer regardless </a:t>
            </a:r>
            <a:br>
              <a:rPr lang="en-US" sz="1100">
                <a:solidFill>
                  <a:schemeClr val="tx1"/>
                </a:solidFill>
                <a:latin typeface="Arial"/>
              </a:rPr>
            </a:br>
            <a:r>
              <a:rPr lang="en-US" sz="1100">
                <a:solidFill>
                  <a:schemeClr val="tx1"/>
                </a:solidFill>
                <a:latin typeface="Arial"/>
              </a:rPr>
              <a:t>of the contributions you make</a:t>
            </a:r>
          </a:p>
        </p:txBody>
      </p:sp>
      <p:sp>
        <p:nvSpPr>
          <p:cNvPr id="3" name="Content Placeholder 2">
            <a:extLst>
              <a:ext uri="{FF2B5EF4-FFF2-40B4-BE49-F238E27FC236}">
                <a16:creationId xmlns:a16="http://schemas.microsoft.com/office/drawing/2014/main" id="{5DDDC795-107E-7791-371D-61BDFA88E7E6}"/>
              </a:ext>
            </a:extLst>
          </p:cNvPr>
          <p:cNvSpPr txBox="1">
            <a:spLocks/>
          </p:cNvSpPr>
          <p:nvPr/>
        </p:nvSpPr>
        <p:spPr>
          <a:xfrm>
            <a:off x="7398886" y="1207492"/>
            <a:ext cx="4497839" cy="4379597"/>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spcBef>
                <a:spcPts val="1800"/>
              </a:spcBef>
              <a:defRPr/>
            </a:pPr>
            <a:r>
              <a:rPr lang="en-US" sz="1600" b="1">
                <a:solidFill>
                  <a:schemeClr val="tx1"/>
                </a:solidFill>
                <a:latin typeface="Arial"/>
              </a:rPr>
              <a:t>Vesting</a:t>
            </a:r>
          </a:p>
          <a:p>
            <a:pPr marL="137160" marR="2514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You will always have 100% ownership of the value in your </a:t>
            </a:r>
            <a:br>
              <a:rPr lang="en-US" sz="1100">
                <a:solidFill>
                  <a:schemeClr val="tx1"/>
                </a:solidFill>
                <a:latin typeface="Arial"/>
              </a:rPr>
            </a:br>
            <a:r>
              <a:rPr lang="en-US" sz="1100">
                <a:solidFill>
                  <a:schemeClr val="tx1"/>
                </a:solidFill>
                <a:latin typeface="Arial"/>
              </a:rPr>
              <a:t>Plan account</a:t>
            </a:r>
          </a:p>
          <a:p>
            <a:pPr marL="137160" marR="108331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You will always have full ownership of any rollovers you transfer to your Plan</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Your employer contributions are vested according to the </a:t>
            </a:r>
            <a:br>
              <a:rPr lang="en-US" sz="1100">
                <a:solidFill>
                  <a:schemeClr val="tx1"/>
                </a:solidFill>
                <a:latin typeface="Arial"/>
              </a:rPr>
            </a:br>
            <a:r>
              <a:rPr lang="en-US" sz="1100">
                <a:solidFill>
                  <a:schemeClr val="tx1"/>
                </a:solidFill>
                <a:latin typeface="Arial"/>
              </a:rPr>
              <a:t>[schedule below/immediately]</a:t>
            </a:r>
          </a:p>
          <a:p>
            <a:pPr>
              <a:lnSpc>
                <a:spcPct val="110000"/>
              </a:lnSpc>
              <a:spcBef>
                <a:spcPts val="1800"/>
              </a:spcBef>
              <a:defRPr/>
            </a:pPr>
            <a:r>
              <a:rPr lang="en-US" sz="1600" b="1">
                <a:solidFill>
                  <a:schemeClr val="tx1"/>
                </a:solidFill>
                <a:latin typeface="Arial"/>
              </a:rPr>
              <a:t>Withdrawals</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Normal Retirement Age</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Termination of Employment</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Disability</a:t>
            </a:r>
            <a:r>
              <a:rPr lang="en-US" sz="1100" baseline="30000">
                <a:solidFill>
                  <a:schemeClr val="tx1"/>
                </a:solidFill>
                <a:latin typeface="Arial"/>
              </a:rPr>
              <a:t>2</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Death</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Hardship</a:t>
            </a:r>
            <a:r>
              <a:rPr lang="en-US" sz="1100" baseline="30000">
                <a:solidFill>
                  <a:schemeClr val="tx1"/>
                </a:solidFill>
                <a:latin typeface="Arial"/>
              </a:rPr>
              <a:t>2</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In-Service Withdrawals</a:t>
            </a:r>
            <a:r>
              <a:rPr lang="en-US" sz="1100" baseline="30000">
                <a:solidFill>
                  <a:schemeClr val="tx1"/>
                </a:solidFill>
                <a:latin typeface="Arial"/>
              </a:rPr>
              <a:t>2</a:t>
            </a:r>
          </a:p>
          <a:p>
            <a:pPr>
              <a:lnSpc>
                <a:spcPct val="110000"/>
              </a:lnSpc>
              <a:spcBef>
                <a:spcPts val="1800"/>
              </a:spcBef>
              <a:buSzPct val="91666"/>
              <a:defRPr/>
            </a:pPr>
            <a:r>
              <a:rPr lang="en-US" sz="1600" b="1">
                <a:solidFill>
                  <a:schemeClr val="tx1"/>
                </a:solidFill>
                <a:latin typeface="Arial"/>
              </a:rPr>
              <a:t> [Loans] </a:t>
            </a:r>
            <a:r>
              <a:rPr lang="en-US" sz="1400" i="1">
                <a:solidFill>
                  <a:schemeClr val="tx1"/>
                </a:solidFill>
                <a:latin typeface="Arial"/>
              </a:rPr>
              <a:t>(include if permitted)</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Loans are permitted. The amount you may borrow is limited </a:t>
            </a:r>
            <a:br>
              <a:rPr lang="en-US" sz="1100">
                <a:solidFill>
                  <a:schemeClr val="tx1"/>
                </a:solidFill>
                <a:latin typeface="Arial"/>
              </a:rPr>
            </a:br>
            <a:r>
              <a:rPr lang="en-US" sz="1100">
                <a:solidFill>
                  <a:schemeClr val="tx1"/>
                </a:solidFill>
                <a:latin typeface="Arial"/>
              </a:rPr>
              <a:t>by rules under the IRC and your Plan.</a:t>
            </a:r>
          </a:p>
        </p:txBody>
      </p:sp>
      <p:grpSp>
        <p:nvGrpSpPr>
          <p:cNvPr id="91" name="Group 90">
            <a:extLst>
              <a:ext uri="{FF2B5EF4-FFF2-40B4-BE49-F238E27FC236}">
                <a16:creationId xmlns:a16="http://schemas.microsoft.com/office/drawing/2014/main" id="{C6DED6BF-75E5-7836-8A04-80E7B5862923}"/>
              </a:ext>
            </a:extLst>
          </p:cNvPr>
          <p:cNvGrpSpPr/>
          <p:nvPr/>
        </p:nvGrpSpPr>
        <p:grpSpPr>
          <a:xfrm>
            <a:off x="457200" y="1114084"/>
            <a:ext cx="708344" cy="708344"/>
            <a:chOff x="457200" y="1180759"/>
            <a:chExt cx="600075" cy="600075"/>
          </a:xfrm>
        </p:grpSpPr>
        <p:sp>
          <p:nvSpPr>
            <p:cNvPr id="6" name="Oval 5">
              <a:extLst>
                <a:ext uri="{FF2B5EF4-FFF2-40B4-BE49-F238E27FC236}">
                  <a16:creationId xmlns:a16="http://schemas.microsoft.com/office/drawing/2014/main" id="{C0224DCB-8086-22C8-9172-274A9B549361}"/>
                </a:ext>
              </a:extLst>
            </p:cNvPr>
            <p:cNvSpPr/>
            <p:nvPr/>
          </p:nvSpPr>
          <p:spPr>
            <a:xfrm>
              <a:off x="457200" y="1180759"/>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73" name="Picture 72" descr="A blue check mark with green tick&#10;&#10;Description automatically generated">
              <a:extLst>
                <a:ext uri="{FF2B5EF4-FFF2-40B4-BE49-F238E27FC236}">
                  <a16:creationId xmlns:a16="http://schemas.microsoft.com/office/drawing/2014/main" id="{D5548D65-DC93-11DE-AECD-00720906C920}"/>
                </a:ext>
              </a:extLst>
            </p:cNvPr>
            <p:cNvPicPr>
              <a:picLocks noChangeAspect="1"/>
            </p:cNvPicPr>
            <p:nvPr/>
          </p:nvPicPr>
          <p:blipFill>
            <a:blip r:embed="rId4"/>
            <a:stretch>
              <a:fillRect/>
            </a:stretch>
          </p:blipFill>
          <p:spPr>
            <a:xfrm>
              <a:off x="591093" y="1314652"/>
              <a:ext cx="332288" cy="332288"/>
            </a:xfrm>
            <a:prstGeom prst="rect">
              <a:avLst/>
            </a:prstGeom>
          </p:spPr>
        </p:pic>
      </p:grpSp>
      <p:grpSp>
        <p:nvGrpSpPr>
          <p:cNvPr id="94" name="Group 93">
            <a:extLst>
              <a:ext uri="{FF2B5EF4-FFF2-40B4-BE49-F238E27FC236}">
                <a16:creationId xmlns:a16="http://schemas.microsoft.com/office/drawing/2014/main" id="{B97C1D32-A8F2-025C-1ABA-640540B7FABF}"/>
              </a:ext>
            </a:extLst>
          </p:cNvPr>
          <p:cNvGrpSpPr/>
          <p:nvPr/>
        </p:nvGrpSpPr>
        <p:grpSpPr>
          <a:xfrm>
            <a:off x="457200" y="4708567"/>
            <a:ext cx="708344" cy="708344"/>
            <a:chOff x="457200" y="4615945"/>
            <a:chExt cx="600075" cy="600075"/>
          </a:xfrm>
        </p:grpSpPr>
        <p:sp>
          <p:nvSpPr>
            <p:cNvPr id="46" name="Oval 45">
              <a:extLst>
                <a:ext uri="{FF2B5EF4-FFF2-40B4-BE49-F238E27FC236}">
                  <a16:creationId xmlns:a16="http://schemas.microsoft.com/office/drawing/2014/main" id="{64B0904A-D213-0030-FFDE-6410EEE0CB1D}"/>
                </a:ext>
              </a:extLst>
            </p:cNvPr>
            <p:cNvSpPr/>
            <p:nvPr/>
          </p:nvSpPr>
          <p:spPr>
            <a:xfrm>
              <a:off x="457200" y="4615945"/>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80" name="Picture 79" descr="A group of people with a dollar sign above them&#10;&#10;Description automatically generated">
              <a:extLst>
                <a:ext uri="{FF2B5EF4-FFF2-40B4-BE49-F238E27FC236}">
                  <a16:creationId xmlns:a16="http://schemas.microsoft.com/office/drawing/2014/main" id="{8290207C-4C4A-5490-69BF-D967C0D6D297}"/>
                </a:ext>
              </a:extLst>
            </p:cNvPr>
            <p:cNvPicPr>
              <a:picLocks noChangeAspect="1"/>
            </p:cNvPicPr>
            <p:nvPr/>
          </p:nvPicPr>
          <p:blipFill>
            <a:blip r:embed="rId5"/>
            <a:stretch>
              <a:fillRect/>
            </a:stretch>
          </p:blipFill>
          <p:spPr>
            <a:xfrm>
              <a:off x="576262" y="4735007"/>
              <a:ext cx="361951" cy="361951"/>
            </a:xfrm>
            <a:prstGeom prst="rect">
              <a:avLst/>
            </a:prstGeom>
          </p:spPr>
        </p:pic>
      </p:grpSp>
      <p:grpSp>
        <p:nvGrpSpPr>
          <p:cNvPr id="90" name="Group 89">
            <a:extLst>
              <a:ext uri="{FF2B5EF4-FFF2-40B4-BE49-F238E27FC236}">
                <a16:creationId xmlns:a16="http://schemas.microsoft.com/office/drawing/2014/main" id="{5AE7416A-E69D-6E4C-7CA3-3016CAE7B9E0}"/>
              </a:ext>
            </a:extLst>
          </p:cNvPr>
          <p:cNvGrpSpPr/>
          <p:nvPr/>
        </p:nvGrpSpPr>
        <p:grpSpPr>
          <a:xfrm>
            <a:off x="6484803" y="1114084"/>
            <a:ext cx="708344" cy="708344"/>
            <a:chOff x="6509069" y="1182773"/>
            <a:chExt cx="600075" cy="600075"/>
          </a:xfrm>
        </p:grpSpPr>
        <p:sp>
          <p:nvSpPr>
            <p:cNvPr id="54" name="Oval 53">
              <a:extLst>
                <a:ext uri="{FF2B5EF4-FFF2-40B4-BE49-F238E27FC236}">
                  <a16:creationId xmlns:a16="http://schemas.microsoft.com/office/drawing/2014/main" id="{1427B2F0-64D9-45CE-787A-9B3218D333FC}"/>
                </a:ext>
              </a:extLst>
            </p:cNvPr>
            <p:cNvSpPr/>
            <p:nvPr/>
          </p:nvSpPr>
          <p:spPr>
            <a:xfrm>
              <a:off x="6509069" y="1182773"/>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82" name="Picture 81" descr="A blue and green pie chart&#10;&#10;Description automatically generated">
              <a:extLst>
                <a:ext uri="{FF2B5EF4-FFF2-40B4-BE49-F238E27FC236}">
                  <a16:creationId xmlns:a16="http://schemas.microsoft.com/office/drawing/2014/main" id="{1ACB467E-44E8-3BCF-9373-3184EB1C5D44}"/>
                </a:ext>
              </a:extLst>
            </p:cNvPr>
            <p:cNvPicPr>
              <a:picLocks noChangeAspect="1"/>
            </p:cNvPicPr>
            <p:nvPr/>
          </p:nvPicPr>
          <p:blipFill>
            <a:blip r:embed="rId6"/>
            <a:stretch>
              <a:fillRect/>
            </a:stretch>
          </p:blipFill>
          <p:spPr>
            <a:xfrm>
              <a:off x="6638665" y="1285744"/>
              <a:ext cx="366281" cy="366281"/>
            </a:xfrm>
            <a:prstGeom prst="rect">
              <a:avLst/>
            </a:prstGeom>
          </p:spPr>
        </p:pic>
      </p:grpSp>
      <p:grpSp>
        <p:nvGrpSpPr>
          <p:cNvPr id="88" name="Group 87">
            <a:extLst>
              <a:ext uri="{FF2B5EF4-FFF2-40B4-BE49-F238E27FC236}">
                <a16:creationId xmlns:a16="http://schemas.microsoft.com/office/drawing/2014/main" id="{F241A177-D4D8-D478-882B-CA31555ABA2A}"/>
              </a:ext>
            </a:extLst>
          </p:cNvPr>
          <p:cNvGrpSpPr/>
          <p:nvPr/>
        </p:nvGrpSpPr>
        <p:grpSpPr>
          <a:xfrm>
            <a:off x="6484803" y="4779025"/>
            <a:ext cx="708344" cy="708344"/>
            <a:chOff x="6509069" y="4753286"/>
            <a:chExt cx="600075" cy="600075"/>
          </a:xfrm>
        </p:grpSpPr>
        <p:sp>
          <p:nvSpPr>
            <p:cNvPr id="70" name="Oval 69">
              <a:extLst>
                <a:ext uri="{FF2B5EF4-FFF2-40B4-BE49-F238E27FC236}">
                  <a16:creationId xmlns:a16="http://schemas.microsoft.com/office/drawing/2014/main" id="{C3E9C4A2-DCCA-E6A2-508D-A7794B8F4A73}"/>
                </a:ext>
              </a:extLst>
            </p:cNvPr>
            <p:cNvSpPr/>
            <p:nvPr/>
          </p:nvSpPr>
          <p:spPr>
            <a:xfrm>
              <a:off x="6509069" y="4753286"/>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86" name="Picture 85" descr="A hand holding a coin&#10;&#10;Description automatically generated">
              <a:extLst>
                <a:ext uri="{FF2B5EF4-FFF2-40B4-BE49-F238E27FC236}">
                  <a16:creationId xmlns:a16="http://schemas.microsoft.com/office/drawing/2014/main" id="{15A91B0A-3C6A-A809-4DE7-09D7C8FBF6CA}"/>
                </a:ext>
              </a:extLst>
            </p:cNvPr>
            <p:cNvPicPr>
              <a:picLocks noChangeAspect="1"/>
            </p:cNvPicPr>
            <p:nvPr/>
          </p:nvPicPr>
          <p:blipFill>
            <a:blip r:embed="rId7"/>
            <a:stretch>
              <a:fillRect/>
            </a:stretch>
          </p:blipFill>
          <p:spPr>
            <a:xfrm>
              <a:off x="6624849" y="4862291"/>
              <a:ext cx="368514" cy="368514"/>
            </a:xfrm>
            <a:prstGeom prst="rect">
              <a:avLst/>
            </a:prstGeom>
          </p:spPr>
        </p:pic>
      </p:grpSp>
      <p:grpSp>
        <p:nvGrpSpPr>
          <p:cNvPr id="92" name="Group 91">
            <a:extLst>
              <a:ext uri="{FF2B5EF4-FFF2-40B4-BE49-F238E27FC236}">
                <a16:creationId xmlns:a16="http://schemas.microsoft.com/office/drawing/2014/main" id="{029D189E-4C9E-20FA-ABEA-B95C820BB47E}"/>
              </a:ext>
            </a:extLst>
          </p:cNvPr>
          <p:cNvGrpSpPr/>
          <p:nvPr/>
        </p:nvGrpSpPr>
        <p:grpSpPr>
          <a:xfrm>
            <a:off x="457200" y="2028426"/>
            <a:ext cx="708344" cy="708344"/>
            <a:chOff x="457200" y="2047838"/>
            <a:chExt cx="600075" cy="600075"/>
          </a:xfrm>
        </p:grpSpPr>
        <p:sp>
          <p:nvSpPr>
            <p:cNvPr id="33" name="Oval 32">
              <a:extLst>
                <a:ext uri="{FF2B5EF4-FFF2-40B4-BE49-F238E27FC236}">
                  <a16:creationId xmlns:a16="http://schemas.microsoft.com/office/drawing/2014/main" id="{8CA20B7B-EF84-C646-E155-3F0DB8FD3AD3}"/>
                </a:ext>
              </a:extLst>
            </p:cNvPr>
            <p:cNvSpPr/>
            <p:nvPr/>
          </p:nvSpPr>
          <p:spPr>
            <a:xfrm>
              <a:off x="457200" y="2047838"/>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87" name="Picture 86" descr="A money bag with a dollar sign&#10;&#10;Description automatically generated">
              <a:extLst>
                <a:ext uri="{FF2B5EF4-FFF2-40B4-BE49-F238E27FC236}">
                  <a16:creationId xmlns:a16="http://schemas.microsoft.com/office/drawing/2014/main" id="{16F41FD8-E088-0133-84BC-A59D59DB6DEF}"/>
                </a:ext>
              </a:extLst>
            </p:cNvPr>
            <p:cNvPicPr>
              <a:picLocks noChangeAspect="1"/>
            </p:cNvPicPr>
            <p:nvPr/>
          </p:nvPicPr>
          <p:blipFill>
            <a:blip r:embed="rId8"/>
            <a:stretch>
              <a:fillRect/>
            </a:stretch>
          </p:blipFill>
          <p:spPr>
            <a:xfrm>
              <a:off x="574265" y="2164903"/>
              <a:ext cx="365945" cy="365945"/>
            </a:xfrm>
            <a:prstGeom prst="rect">
              <a:avLst/>
            </a:prstGeom>
          </p:spPr>
        </p:pic>
      </p:grpSp>
      <p:grpSp>
        <p:nvGrpSpPr>
          <p:cNvPr id="110" name="Group 109">
            <a:extLst>
              <a:ext uri="{FF2B5EF4-FFF2-40B4-BE49-F238E27FC236}">
                <a16:creationId xmlns:a16="http://schemas.microsoft.com/office/drawing/2014/main" id="{6CFB3890-3B5F-9F75-088F-D5A92D91FB6C}"/>
              </a:ext>
            </a:extLst>
          </p:cNvPr>
          <p:cNvGrpSpPr>
            <a:grpSpLocks noChangeAspect="1"/>
          </p:cNvGrpSpPr>
          <p:nvPr/>
        </p:nvGrpSpPr>
        <p:grpSpPr>
          <a:xfrm>
            <a:off x="567498" y="3809971"/>
            <a:ext cx="487808" cy="291563"/>
            <a:chOff x="6040438" y="1690688"/>
            <a:chExt cx="276225" cy="165100"/>
          </a:xfrm>
        </p:grpSpPr>
        <p:sp>
          <p:nvSpPr>
            <p:cNvPr id="111" name="Rectangle 314">
              <a:extLst>
                <a:ext uri="{FF2B5EF4-FFF2-40B4-BE49-F238E27FC236}">
                  <a16:creationId xmlns:a16="http://schemas.microsoft.com/office/drawing/2014/main" id="{1402AC51-D13C-A596-3EBD-061EA21C2D20}"/>
                </a:ext>
              </a:extLst>
            </p:cNvPr>
            <p:cNvSpPr>
              <a:spLocks noChangeArrowheads="1"/>
            </p:cNvSpPr>
            <p:nvPr/>
          </p:nvSpPr>
          <p:spPr bwMode="auto">
            <a:xfrm rot="5400000">
              <a:off x="6132513" y="1658938"/>
              <a:ext cx="28575"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15">
              <a:extLst>
                <a:ext uri="{FF2B5EF4-FFF2-40B4-BE49-F238E27FC236}">
                  <a16:creationId xmlns:a16="http://schemas.microsoft.com/office/drawing/2014/main" id="{B7BFA636-9D8A-1628-B893-625FA79C7A3A}"/>
                </a:ext>
              </a:extLst>
            </p:cNvPr>
            <p:cNvSpPr>
              <a:spLocks noChangeArrowheads="1"/>
            </p:cNvSpPr>
            <p:nvPr/>
          </p:nvSpPr>
          <p:spPr bwMode="auto">
            <a:xfrm rot="5400000">
              <a:off x="6122194" y="1689894"/>
              <a:ext cx="28575" cy="150813"/>
            </a:xfrm>
            <a:prstGeom prst="rect">
              <a:avLst/>
            </a:prstGeom>
            <a:solidFill>
              <a:srgbClr val="DA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16">
              <a:extLst>
                <a:ext uri="{FF2B5EF4-FFF2-40B4-BE49-F238E27FC236}">
                  <a16:creationId xmlns:a16="http://schemas.microsoft.com/office/drawing/2014/main" id="{E9A1363D-C65E-F723-5A1A-7B3480DAB578}"/>
                </a:ext>
              </a:extLst>
            </p:cNvPr>
            <p:cNvSpPr>
              <a:spLocks noChangeArrowheads="1"/>
            </p:cNvSpPr>
            <p:nvPr/>
          </p:nvSpPr>
          <p:spPr bwMode="auto">
            <a:xfrm rot="5400000">
              <a:off x="6154738" y="1677988"/>
              <a:ext cx="28575" cy="257175"/>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17">
              <a:extLst>
                <a:ext uri="{FF2B5EF4-FFF2-40B4-BE49-F238E27FC236}">
                  <a16:creationId xmlns:a16="http://schemas.microsoft.com/office/drawing/2014/main" id="{0D9E4B4C-8012-B92C-57CE-345B015B4306}"/>
                </a:ext>
              </a:extLst>
            </p:cNvPr>
            <p:cNvSpPr>
              <a:spLocks/>
            </p:cNvSpPr>
            <p:nvPr/>
          </p:nvSpPr>
          <p:spPr bwMode="auto">
            <a:xfrm rot="5400000">
              <a:off x="6265069" y="1789906"/>
              <a:ext cx="69850" cy="33338"/>
            </a:xfrm>
            <a:custGeom>
              <a:avLst/>
              <a:gdLst>
                <a:gd name="T0" fmla="*/ 134 w 134"/>
                <a:gd name="T1" fmla="*/ 66 h 66"/>
                <a:gd name="T2" fmla="*/ 0 w 134"/>
                <a:gd name="T3" fmla="*/ 66 h 66"/>
                <a:gd name="T4" fmla="*/ 66 w 134"/>
                <a:gd name="T5" fmla="*/ 0 h 66"/>
                <a:gd name="T6" fmla="*/ 134 w 134"/>
                <a:gd name="T7" fmla="*/ 66 h 66"/>
              </a:gdLst>
              <a:ahLst/>
              <a:cxnLst>
                <a:cxn ang="0">
                  <a:pos x="T0" y="T1"/>
                </a:cxn>
                <a:cxn ang="0">
                  <a:pos x="T2" y="T3"/>
                </a:cxn>
                <a:cxn ang="0">
                  <a:pos x="T4" y="T5"/>
                </a:cxn>
                <a:cxn ang="0">
                  <a:pos x="T6" y="T7"/>
                </a:cxn>
              </a:cxnLst>
              <a:rect l="0" t="0" r="r" b="b"/>
              <a:pathLst>
                <a:path w="134" h="66">
                  <a:moveTo>
                    <a:pt x="134" y="66"/>
                  </a:moveTo>
                  <a:lnTo>
                    <a:pt x="0" y="66"/>
                  </a:lnTo>
                  <a:lnTo>
                    <a:pt x="66" y="0"/>
                  </a:lnTo>
                  <a:lnTo>
                    <a:pt x="134" y="66"/>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18">
              <a:extLst>
                <a:ext uri="{FF2B5EF4-FFF2-40B4-BE49-F238E27FC236}">
                  <a16:creationId xmlns:a16="http://schemas.microsoft.com/office/drawing/2014/main" id="{91FB274D-BE24-AE64-4CFF-1EECC2FFF6CA}"/>
                </a:ext>
              </a:extLst>
            </p:cNvPr>
            <p:cNvSpPr>
              <a:spLocks/>
            </p:cNvSpPr>
            <p:nvPr/>
          </p:nvSpPr>
          <p:spPr bwMode="auto">
            <a:xfrm rot="5400000">
              <a:off x="6096794" y="1689894"/>
              <a:ext cx="165100" cy="166688"/>
            </a:xfrm>
            <a:custGeom>
              <a:avLst/>
              <a:gdLst>
                <a:gd name="T0" fmla="*/ 160 w 320"/>
                <a:gd name="T1" fmla="*/ 0 h 320"/>
                <a:gd name="T2" fmla="*/ 320 w 320"/>
                <a:gd name="T3" fmla="*/ 160 h 320"/>
                <a:gd name="T4" fmla="*/ 160 w 320"/>
                <a:gd name="T5" fmla="*/ 320 h 320"/>
                <a:gd name="T6" fmla="*/ 0 w 320"/>
                <a:gd name="T7" fmla="*/ 160 h 320"/>
                <a:gd name="T8" fmla="*/ 160 w 320"/>
                <a:gd name="T9" fmla="*/ 0 h 320"/>
              </a:gdLst>
              <a:ahLst/>
              <a:cxnLst>
                <a:cxn ang="0">
                  <a:pos x="T0" y="T1"/>
                </a:cxn>
                <a:cxn ang="0">
                  <a:pos x="T2" y="T3"/>
                </a:cxn>
                <a:cxn ang="0">
                  <a:pos x="T4" y="T5"/>
                </a:cxn>
                <a:cxn ang="0">
                  <a:pos x="T6" y="T7"/>
                </a:cxn>
                <a:cxn ang="0">
                  <a:pos x="T8" y="T9"/>
                </a:cxn>
              </a:cxnLst>
              <a:rect l="0" t="0" r="r" b="b"/>
              <a:pathLst>
                <a:path w="320" h="320">
                  <a:moveTo>
                    <a:pt x="160" y="0"/>
                  </a:moveTo>
                  <a:cubicBezTo>
                    <a:pt x="248" y="0"/>
                    <a:pt x="320" y="72"/>
                    <a:pt x="320" y="160"/>
                  </a:cubicBezTo>
                  <a:cubicBezTo>
                    <a:pt x="320" y="250"/>
                    <a:pt x="248" y="320"/>
                    <a:pt x="160" y="320"/>
                  </a:cubicBezTo>
                  <a:cubicBezTo>
                    <a:pt x="72" y="320"/>
                    <a:pt x="0" y="250"/>
                    <a:pt x="0" y="160"/>
                  </a:cubicBezTo>
                  <a:cubicBezTo>
                    <a:pt x="0" y="72"/>
                    <a:pt x="72" y="0"/>
                    <a:pt x="160" y="0"/>
                  </a:cubicBezTo>
                  <a:close/>
                </a:path>
              </a:pathLst>
            </a:custGeom>
            <a:solidFill>
              <a:srgbClr val="228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19">
              <a:extLst>
                <a:ext uri="{FF2B5EF4-FFF2-40B4-BE49-F238E27FC236}">
                  <a16:creationId xmlns:a16="http://schemas.microsoft.com/office/drawing/2014/main" id="{1D345107-E950-DFAC-A318-DFE8810DFE4A}"/>
                </a:ext>
              </a:extLst>
            </p:cNvPr>
            <p:cNvSpPr>
              <a:spLocks/>
            </p:cNvSpPr>
            <p:nvPr/>
          </p:nvSpPr>
          <p:spPr bwMode="auto">
            <a:xfrm rot="5400000">
              <a:off x="6119813" y="1714500"/>
              <a:ext cx="117475" cy="117475"/>
            </a:xfrm>
            <a:custGeom>
              <a:avLst/>
              <a:gdLst>
                <a:gd name="T0" fmla="*/ 114 w 226"/>
                <a:gd name="T1" fmla="*/ 0 h 226"/>
                <a:gd name="T2" fmla="*/ 226 w 226"/>
                <a:gd name="T3" fmla="*/ 112 h 226"/>
                <a:gd name="T4" fmla="*/ 114 w 226"/>
                <a:gd name="T5" fmla="*/ 226 h 226"/>
                <a:gd name="T6" fmla="*/ 0 w 226"/>
                <a:gd name="T7" fmla="*/ 112 h 226"/>
                <a:gd name="T8" fmla="*/ 114 w 226"/>
                <a:gd name="T9" fmla="*/ 0 h 226"/>
              </a:gdLst>
              <a:ahLst/>
              <a:cxnLst>
                <a:cxn ang="0">
                  <a:pos x="T0" y="T1"/>
                </a:cxn>
                <a:cxn ang="0">
                  <a:pos x="T2" y="T3"/>
                </a:cxn>
                <a:cxn ang="0">
                  <a:pos x="T4" y="T5"/>
                </a:cxn>
                <a:cxn ang="0">
                  <a:pos x="T6" y="T7"/>
                </a:cxn>
                <a:cxn ang="0">
                  <a:pos x="T8" y="T9"/>
                </a:cxn>
              </a:cxnLst>
              <a:rect l="0" t="0" r="r" b="b"/>
              <a:pathLst>
                <a:path w="226" h="226">
                  <a:moveTo>
                    <a:pt x="114" y="0"/>
                  </a:moveTo>
                  <a:cubicBezTo>
                    <a:pt x="176" y="0"/>
                    <a:pt x="226" y="50"/>
                    <a:pt x="226" y="112"/>
                  </a:cubicBezTo>
                  <a:cubicBezTo>
                    <a:pt x="226" y="176"/>
                    <a:pt x="176" y="226"/>
                    <a:pt x="114" y="226"/>
                  </a:cubicBezTo>
                  <a:cubicBezTo>
                    <a:pt x="52" y="226"/>
                    <a:pt x="0" y="176"/>
                    <a:pt x="0" y="112"/>
                  </a:cubicBezTo>
                  <a:cubicBezTo>
                    <a:pt x="0" y="50"/>
                    <a:pt x="52" y="0"/>
                    <a:pt x="114" y="0"/>
                  </a:cubicBezTo>
                  <a:close/>
                </a:path>
              </a:pathLst>
            </a:custGeom>
            <a:solidFill>
              <a:srgbClr val="006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20">
              <a:extLst>
                <a:ext uri="{FF2B5EF4-FFF2-40B4-BE49-F238E27FC236}">
                  <a16:creationId xmlns:a16="http://schemas.microsoft.com/office/drawing/2014/main" id="{6ABDF3B4-8BFF-F491-87C1-3A6BA77C77F6}"/>
                </a:ext>
              </a:extLst>
            </p:cNvPr>
            <p:cNvSpPr>
              <a:spLocks/>
            </p:cNvSpPr>
            <p:nvPr/>
          </p:nvSpPr>
          <p:spPr bwMode="auto">
            <a:xfrm rot="5400000">
              <a:off x="6148388" y="1749425"/>
              <a:ext cx="41275" cy="19050"/>
            </a:xfrm>
            <a:custGeom>
              <a:avLst/>
              <a:gdLst>
                <a:gd name="T0" fmla="*/ 16 w 80"/>
                <a:gd name="T1" fmla="*/ 8 h 38"/>
                <a:gd name="T2" fmla="*/ 48 w 80"/>
                <a:gd name="T3" fmla="*/ 38 h 38"/>
                <a:gd name="T4" fmla="*/ 78 w 80"/>
                <a:gd name="T5" fmla="*/ 10 h 38"/>
                <a:gd name="T6" fmla="*/ 80 w 80"/>
                <a:gd name="T7" fmla="*/ 0 h 38"/>
                <a:gd name="T8" fmla="*/ 58 w 80"/>
                <a:gd name="T9" fmla="*/ 0 h 38"/>
                <a:gd name="T10" fmla="*/ 58 w 80"/>
                <a:gd name="T11" fmla="*/ 6 h 38"/>
                <a:gd name="T12" fmla="*/ 46 w 80"/>
                <a:gd name="T13" fmla="*/ 18 h 38"/>
                <a:gd name="T14" fmla="*/ 34 w 80"/>
                <a:gd name="T15" fmla="*/ 2 h 38"/>
                <a:gd name="T16" fmla="*/ 34 w 80"/>
                <a:gd name="T17" fmla="*/ 0 h 38"/>
                <a:gd name="T18" fmla="*/ 0 w 80"/>
                <a:gd name="T19" fmla="*/ 0 h 38"/>
                <a:gd name="T20" fmla="*/ 0 w 80"/>
                <a:gd name="T21" fmla="*/ 8 h 38"/>
                <a:gd name="T22" fmla="*/ 16 w 80"/>
                <a:gd name="T2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38">
                  <a:moveTo>
                    <a:pt x="16" y="8"/>
                  </a:moveTo>
                  <a:cubicBezTo>
                    <a:pt x="18" y="26"/>
                    <a:pt x="32" y="38"/>
                    <a:pt x="48" y="38"/>
                  </a:cubicBezTo>
                  <a:cubicBezTo>
                    <a:pt x="64" y="38"/>
                    <a:pt x="74" y="28"/>
                    <a:pt x="78" y="10"/>
                  </a:cubicBezTo>
                  <a:lnTo>
                    <a:pt x="80" y="0"/>
                  </a:lnTo>
                  <a:lnTo>
                    <a:pt x="58" y="0"/>
                  </a:lnTo>
                  <a:lnTo>
                    <a:pt x="58" y="6"/>
                  </a:lnTo>
                  <a:cubicBezTo>
                    <a:pt x="56" y="14"/>
                    <a:pt x="52" y="18"/>
                    <a:pt x="46" y="18"/>
                  </a:cubicBezTo>
                  <a:cubicBezTo>
                    <a:pt x="40" y="18"/>
                    <a:pt x="34" y="12"/>
                    <a:pt x="34" y="2"/>
                  </a:cubicBezTo>
                  <a:lnTo>
                    <a:pt x="34" y="0"/>
                  </a:lnTo>
                  <a:lnTo>
                    <a:pt x="0" y="0"/>
                  </a:lnTo>
                  <a:lnTo>
                    <a:pt x="0" y="8"/>
                  </a:lnTo>
                  <a:lnTo>
                    <a:pt x="16" y="8"/>
                  </a:lnTo>
                  <a:close/>
                </a:path>
              </a:pathLst>
            </a:custGeom>
            <a:solidFill>
              <a:srgbClr val="A4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21">
              <a:extLst>
                <a:ext uri="{FF2B5EF4-FFF2-40B4-BE49-F238E27FC236}">
                  <a16:creationId xmlns:a16="http://schemas.microsoft.com/office/drawing/2014/main" id="{8A5F2DA7-EACD-7F77-92A1-EDDEFF470556}"/>
                </a:ext>
              </a:extLst>
            </p:cNvPr>
            <p:cNvSpPr>
              <a:spLocks/>
            </p:cNvSpPr>
            <p:nvPr/>
          </p:nvSpPr>
          <p:spPr bwMode="auto">
            <a:xfrm rot="5400000">
              <a:off x="6153944" y="1786731"/>
              <a:ext cx="28575" cy="20638"/>
            </a:xfrm>
            <a:custGeom>
              <a:avLst/>
              <a:gdLst>
                <a:gd name="T0" fmla="*/ 18 w 54"/>
                <a:gd name="T1" fmla="*/ 0 h 42"/>
                <a:gd name="T2" fmla="*/ 0 w 54"/>
                <a:gd name="T3" fmla="*/ 22 h 42"/>
                <a:gd name="T4" fmla="*/ 4 w 54"/>
                <a:gd name="T5" fmla="*/ 42 h 42"/>
                <a:gd name="T6" fmla="*/ 36 w 54"/>
                <a:gd name="T7" fmla="*/ 8 h 42"/>
                <a:gd name="T8" fmla="*/ 54 w 54"/>
                <a:gd name="T9" fmla="*/ 8 h 42"/>
                <a:gd name="T10" fmla="*/ 54 w 54"/>
                <a:gd name="T11" fmla="*/ 0 h 42"/>
                <a:gd name="T12" fmla="*/ 18 w 5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4" h="42">
                  <a:moveTo>
                    <a:pt x="18" y="0"/>
                  </a:moveTo>
                  <a:cubicBezTo>
                    <a:pt x="18" y="14"/>
                    <a:pt x="10" y="22"/>
                    <a:pt x="0" y="22"/>
                  </a:cubicBezTo>
                  <a:lnTo>
                    <a:pt x="4" y="42"/>
                  </a:lnTo>
                  <a:cubicBezTo>
                    <a:pt x="18" y="40"/>
                    <a:pt x="34" y="30"/>
                    <a:pt x="36" y="8"/>
                  </a:cubicBezTo>
                  <a:lnTo>
                    <a:pt x="54" y="8"/>
                  </a:lnTo>
                  <a:lnTo>
                    <a:pt x="54" y="0"/>
                  </a:lnTo>
                  <a:lnTo>
                    <a:pt x="18" y="0"/>
                  </a:lnTo>
                  <a:close/>
                </a:path>
              </a:pathLst>
            </a:custGeom>
            <a:solidFill>
              <a:srgbClr val="A4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322">
              <a:extLst>
                <a:ext uri="{FF2B5EF4-FFF2-40B4-BE49-F238E27FC236}">
                  <a16:creationId xmlns:a16="http://schemas.microsoft.com/office/drawing/2014/main" id="{5133E341-0888-4C52-0AB1-0BFD42B4E6B1}"/>
                </a:ext>
              </a:extLst>
            </p:cNvPr>
            <p:cNvSpPr>
              <a:spLocks/>
            </p:cNvSpPr>
            <p:nvPr/>
          </p:nvSpPr>
          <p:spPr bwMode="auto">
            <a:xfrm rot="5400000">
              <a:off x="6167438" y="1779588"/>
              <a:ext cx="42863" cy="20638"/>
            </a:xfrm>
            <a:custGeom>
              <a:avLst/>
              <a:gdLst>
                <a:gd name="T0" fmla="*/ 24 w 82"/>
                <a:gd name="T1" fmla="*/ 34 h 38"/>
                <a:gd name="T2" fmla="*/ 34 w 82"/>
                <a:gd name="T3" fmla="*/ 22 h 38"/>
                <a:gd name="T4" fmla="*/ 46 w 82"/>
                <a:gd name="T5" fmla="*/ 38 h 38"/>
                <a:gd name="T6" fmla="*/ 82 w 82"/>
                <a:gd name="T7" fmla="*/ 38 h 38"/>
                <a:gd name="T8" fmla="*/ 82 w 82"/>
                <a:gd name="T9" fmla="*/ 30 h 38"/>
                <a:gd name="T10" fmla="*/ 64 w 82"/>
                <a:gd name="T11" fmla="*/ 30 h 38"/>
                <a:gd name="T12" fmla="*/ 34 w 82"/>
                <a:gd name="T13" fmla="*/ 0 h 38"/>
                <a:gd name="T14" fmla="*/ 2 w 82"/>
                <a:gd name="T15" fmla="*/ 30 h 38"/>
                <a:gd name="T16" fmla="*/ 0 w 82"/>
                <a:gd name="T17" fmla="*/ 38 h 38"/>
                <a:gd name="T18" fmla="*/ 22 w 82"/>
                <a:gd name="T19" fmla="*/ 38 h 38"/>
                <a:gd name="T20" fmla="*/ 24 w 82"/>
                <a:gd name="T2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
                  <a:moveTo>
                    <a:pt x="24" y="34"/>
                  </a:moveTo>
                  <a:cubicBezTo>
                    <a:pt x="24" y="26"/>
                    <a:pt x="28" y="22"/>
                    <a:pt x="34" y="22"/>
                  </a:cubicBezTo>
                  <a:cubicBezTo>
                    <a:pt x="42" y="22"/>
                    <a:pt x="46" y="28"/>
                    <a:pt x="46" y="38"/>
                  </a:cubicBezTo>
                  <a:lnTo>
                    <a:pt x="82" y="38"/>
                  </a:lnTo>
                  <a:lnTo>
                    <a:pt x="82" y="30"/>
                  </a:lnTo>
                  <a:lnTo>
                    <a:pt x="64" y="30"/>
                  </a:lnTo>
                  <a:cubicBezTo>
                    <a:pt x="62" y="12"/>
                    <a:pt x="48" y="0"/>
                    <a:pt x="34" y="0"/>
                  </a:cubicBezTo>
                  <a:cubicBezTo>
                    <a:pt x="18" y="0"/>
                    <a:pt x="6" y="10"/>
                    <a:pt x="2" y="30"/>
                  </a:cubicBezTo>
                  <a:lnTo>
                    <a:pt x="0" y="38"/>
                  </a:lnTo>
                  <a:lnTo>
                    <a:pt x="22" y="38"/>
                  </a:lnTo>
                  <a:lnTo>
                    <a:pt x="24" y="34"/>
                  </a:lnTo>
                  <a:close/>
                </a:path>
              </a:pathLst>
            </a:custGeom>
            <a:solidFill>
              <a:srgbClr val="A4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23">
              <a:extLst>
                <a:ext uri="{FF2B5EF4-FFF2-40B4-BE49-F238E27FC236}">
                  <a16:creationId xmlns:a16="http://schemas.microsoft.com/office/drawing/2014/main" id="{F545BF57-1E20-FA59-BA0B-7AB87A20F44A}"/>
                </a:ext>
              </a:extLst>
            </p:cNvPr>
            <p:cNvSpPr>
              <a:spLocks/>
            </p:cNvSpPr>
            <p:nvPr/>
          </p:nvSpPr>
          <p:spPr bwMode="auto">
            <a:xfrm rot="5400000">
              <a:off x="6175375" y="1741488"/>
              <a:ext cx="25400" cy="19050"/>
            </a:xfrm>
            <a:custGeom>
              <a:avLst/>
              <a:gdLst>
                <a:gd name="T0" fmla="*/ 48 w 48"/>
                <a:gd name="T1" fmla="*/ 20 h 36"/>
                <a:gd name="T2" fmla="*/ 44 w 48"/>
                <a:gd name="T3" fmla="*/ 0 h 36"/>
                <a:gd name="T4" fmla="*/ 16 w 48"/>
                <a:gd name="T5" fmla="*/ 28 h 36"/>
                <a:gd name="T6" fmla="*/ 0 w 48"/>
                <a:gd name="T7" fmla="*/ 28 h 36"/>
                <a:gd name="T8" fmla="*/ 0 w 48"/>
                <a:gd name="T9" fmla="*/ 36 h 36"/>
                <a:gd name="T10" fmla="*/ 34 w 48"/>
                <a:gd name="T11" fmla="*/ 36 h 36"/>
                <a:gd name="T12" fmla="*/ 48 w 48"/>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48" y="20"/>
                  </a:moveTo>
                  <a:lnTo>
                    <a:pt x="44" y="0"/>
                  </a:lnTo>
                  <a:cubicBezTo>
                    <a:pt x="32" y="2"/>
                    <a:pt x="20" y="10"/>
                    <a:pt x="16" y="28"/>
                  </a:cubicBezTo>
                  <a:lnTo>
                    <a:pt x="0" y="28"/>
                  </a:lnTo>
                  <a:lnTo>
                    <a:pt x="0" y="36"/>
                  </a:lnTo>
                  <a:lnTo>
                    <a:pt x="34" y="36"/>
                  </a:lnTo>
                  <a:cubicBezTo>
                    <a:pt x="34" y="24"/>
                    <a:pt x="44" y="20"/>
                    <a:pt x="48" y="20"/>
                  </a:cubicBezTo>
                  <a:close/>
                </a:path>
              </a:pathLst>
            </a:custGeom>
            <a:solidFill>
              <a:srgbClr val="A4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8" name="Group 157">
            <a:extLst>
              <a:ext uri="{FF2B5EF4-FFF2-40B4-BE49-F238E27FC236}">
                <a16:creationId xmlns:a16="http://schemas.microsoft.com/office/drawing/2014/main" id="{002444A2-FF59-1F46-063A-528945421423}"/>
              </a:ext>
            </a:extLst>
          </p:cNvPr>
          <p:cNvGrpSpPr/>
          <p:nvPr/>
        </p:nvGrpSpPr>
        <p:grpSpPr>
          <a:xfrm>
            <a:off x="6672369" y="3035930"/>
            <a:ext cx="333212" cy="377796"/>
            <a:chOff x="6687359" y="3041735"/>
            <a:chExt cx="333212" cy="377796"/>
          </a:xfrm>
        </p:grpSpPr>
        <p:sp>
          <p:nvSpPr>
            <p:cNvPr id="123" name="Freeform 776">
              <a:extLst>
                <a:ext uri="{FF2B5EF4-FFF2-40B4-BE49-F238E27FC236}">
                  <a16:creationId xmlns:a16="http://schemas.microsoft.com/office/drawing/2014/main" id="{24A44C23-4A2F-AAEB-B0ED-0DEA3E36378F}"/>
                </a:ext>
              </a:extLst>
            </p:cNvPr>
            <p:cNvSpPr>
              <a:spLocks/>
            </p:cNvSpPr>
            <p:nvPr/>
          </p:nvSpPr>
          <p:spPr bwMode="auto">
            <a:xfrm rot="5400000">
              <a:off x="6961906" y="3147331"/>
              <a:ext cx="58665" cy="58665"/>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cubicBezTo>
                    <a:pt x="60" y="0"/>
                    <a:pt x="76" y="16"/>
                    <a:pt x="76" y="38"/>
                  </a:cubicBezTo>
                  <a:cubicBezTo>
                    <a:pt x="76" y="60"/>
                    <a:pt x="60" y="76"/>
                    <a:pt x="38" y="76"/>
                  </a:cubicBezTo>
                  <a:cubicBezTo>
                    <a:pt x="18" y="76"/>
                    <a:pt x="0" y="60"/>
                    <a:pt x="0" y="38"/>
                  </a:cubicBezTo>
                  <a:cubicBezTo>
                    <a:pt x="0" y="16"/>
                    <a:pt x="18" y="0"/>
                    <a:pt x="38" y="0"/>
                  </a:cubicBez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777">
              <a:extLst>
                <a:ext uri="{FF2B5EF4-FFF2-40B4-BE49-F238E27FC236}">
                  <a16:creationId xmlns:a16="http://schemas.microsoft.com/office/drawing/2014/main" id="{3B454EA7-E610-29DB-20AD-A224280472AA}"/>
                </a:ext>
              </a:extLst>
            </p:cNvPr>
            <p:cNvSpPr>
              <a:spLocks/>
            </p:cNvSpPr>
            <p:nvPr/>
          </p:nvSpPr>
          <p:spPr bwMode="auto">
            <a:xfrm rot="5400000">
              <a:off x="6954866" y="3205994"/>
              <a:ext cx="58665" cy="58665"/>
            </a:xfrm>
            <a:custGeom>
              <a:avLst/>
              <a:gdLst>
                <a:gd name="T0" fmla="*/ 40 w 78"/>
                <a:gd name="T1" fmla="*/ 0 h 76"/>
                <a:gd name="T2" fmla="*/ 78 w 78"/>
                <a:gd name="T3" fmla="*/ 38 h 76"/>
                <a:gd name="T4" fmla="*/ 40 w 78"/>
                <a:gd name="T5" fmla="*/ 76 h 76"/>
                <a:gd name="T6" fmla="*/ 0 w 78"/>
                <a:gd name="T7" fmla="*/ 38 h 76"/>
                <a:gd name="T8" fmla="*/ 40 w 78"/>
                <a:gd name="T9" fmla="*/ 0 h 76"/>
              </a:gdLst>
              <a:ahLst/>
              <a:cxnLst>
                <a:cxn ang="0">
                  <a:pos x="T0" y="T1"/>
                </a:cxn>
                <a:cxn ang="0">
                  <a:pos x="T2" y="T3"/>
                </a:cxn>
                <a:cxn ang="0">
                  <a:pos x="T4" y="T5"/>
                </a:cxn>
                <a:cxn ang="0">
                  <a:pos x="T6" y="T7"/>
                </a:cxn>
                <a:cxn ang="0">
                  <a:pos x="T8" y="T9"/>
                </a:cxn>
              </a:cxnLst>
              <a:rect l="0" t="0" r="r" b="b"/>
              <a:pathLst>
                <a:path w="78" h="76">
                  <a:moveTo>
                    <a:pt x="40" y="0"/>
                  </a:moveTo>
                  <a:cubicBezTo>
                    <a:pt x="60" y="0"/>
                    <a:pt x="78" y="16"/>
                    <a:pt x="78" y="38"/>
                  </a:cubicBezTo>
                  <a:cubicBezTo>
                    <a:pt x="78" y="58"/>
                    <a:pt x="60" y="76"/>
                    <a:pt x="40" y="76"/>
                  </a:cubicBezTo>
                  <a:cubicBezTo>
                    <a:pt x="18" y="76"/>
                    <a:pt x="0" y="58"/>
                    <a:pt x="0" y="38"/>
                  </a:cubicBezTo>
                  <a:cubicBezTo>
                    <a:pt x="0" y="16"/>
                    <a:pt x="18" y="0"/>
                    <a:pt x="40" y="0"/>
                  </a:cubicBez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78">
              <a:extLst>
                <a:ext uri="{FF2B5EF4-FFF2-40B4-BE49-F238E27FC236}">
                  <a16:creationId xmlns:a16="http://schemas.microsoft.com/office/drawing/2014/main" id="{8D5BC4B9-9700-21EA-245E-E9111ACE5F12}"/>
                </a:ext>
              </a:extLst>
            </p:cNvPr>
            <p:cNvSpPr>
              <a:spLocks/>
            </p:cNvSpPr>
            <p:nvPr/>
          </p:nvSpPr>
          <p:spPr bwMode="auto">
            <a:xfrm rot="5400000">
              <a:off x="6950173" y="3264658"/>
              <a:ext cx="58665" cy="58665"/>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cubicBezTo>
                    <a:pt x="58" y="0"/>
                    <a:pt x="76" y="16"/>
                    <a:pt x="76" y="38"/>
                  </a:cubicBezTo>
                  <a:cubicBezTo>
                    <a:pt x="76" y="58"/>
                    <a:pt x="58" y="76"/>
                    <a:pt x="38" y="76"/>
                  </a:cubicBezTo>
                  <a:cubicBezTo>
                    <a:pt x="16" y="76"/>
                    <a:pt x="0" y="58"/>
                    <a:pt x="0" y="38"/>
                  </a:cubicBezTo>
                  <a:cubicBezTo>
                    <a:pt x="0" y="16"/>
                    <a:pt x="16" y="0"/>
                    <a:pt x="38" y="0"/>
                  </a:cubicBez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779">
              <a:extLst>
                <a:ext uri="{FF2B5EF4-FFF2-40B4-BE49-F238E27FC236}">
                  <a16:creationId xmlns:a16="http://schemas.microsoft.com/office/drawing/2014/main" id="{A2710787-850B-F64A-9FA6-5CB5F76B3F11}"/>
                </a:ext>
              </a:extLst>
            </p:cNvPr>
            <p:cNvSpPr>
              <a:spLocks/>
            </p:cNvSpPr>
            <p:nvPr/>
          </p:nvSpPr>
          <p:spPr bwMode="auto">
            <a:xfrm rot="5400000">
              <a:off x="6850444" y="3347961"/>
              <a:ext cx="46931" cy="91516"/>
            </a:xfrm>
            <a:custGeom>
              <a:avLst/>
              <a:gdLst>
                <a:gd name="T0" fmla="*/ 60 w 60"/>
                <a:gd name="T1" fmla="*/ 62 h 122"/>
                <a:gd name="T2" fmla="*/ 0 w 60"/>
                <a:gd name="T3" fmla="*/ 0 h 122"/>
                <a:gd name="T4" fmla="*/ 0 w 60"/>
                <a:gd name="T5" fmla="*/ 122 h 122"/>
                <a:gd name="T6" fmla="*/ 60 w 60"/>
                <a:gd name="T7" fmla="*/ 118 h 122"/>
                <a:gd name="T8" fmla="*/ 60 w 60"/>
                <a:gd name="T9" fmla="*/ 62 h 122"/>
              </a:gdLst>
              <a:ahLst/>
              <a:cxnLst>
                <a:cxn ang="0">
                  <a:pos x="T0" y="T1"/>
                </a:cxn>
                <a:cxn ang="0">
                  <a:pos x="T2" y="T3"/>
                </a:cxn>
                <a:cxn ang="0">
                  <a:pos x="T4" y="T5"/>
                </a:cxn>
                <a:cxn ang="0">
                  <a:pos x="T6" y="T7"/>
                </a:cxn>
                <a:cxn ang="0">
                  <a:pos x="T8" y="T9"/>
                </a:cxn>
              </a:cxnLst>
              <a:rect l="0" t="0" r="r" b="b"/>
              <a:pathLst>
                <a:path w="60" h="122">
                  <a:moveTo>
                    <a:pt x="60" y="62"/>
                  </a:moveTo>
                  <a:lnTo>
                    <a:pt x="0" y="0"/>
                  </a:lnTo>
                  <a:lnTo>
                    <a:pt x="0" y="122"/>
                  </a:lnTo>
                  <a:lnTo>
                    <a:pt x="60" y="118"/>
                  </a:lnTo>
                  <a:lnTo>
                    <a:pt x="60" y="62"/>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80">
              <a:extLst>
                <a:ext uri="{FF2B5EF4-FFF2-40B4-BE49-F238E27FC236}">
                  <a16:creationId xmlns:a16="http://schemas.microsoft.com/office/drawing/2014/main" id="{58AA49CB-969A-C279-4CC2-023D98B2CD76}"/>
                </a:ext>
              </a:extLst>
            </p:cNvPr>
            <p:cNvSpPr>
              <a:spLocks/>
            </p:cNvSpPr>
            <p:nvPr/>
          </p:nvSpPr>
          <p:spPr bwMode="auto">
            <a:xfrm rot="5400000">
              <a:off x="6650988" y="3125039"/>
              <a:ext cx="328518" cy="255775"/>
            </a:xfrm>
            <a:custGeom>
              <a:avLst/>
              <a:gdLst>
                <a:gd name="T0" fmla="*/ 428 w 428"/>
                <a:gd name="T1" fmla="*/ 306 h 334"/>
                <a:gd name="T2" fmla="*/ 236 w 428"/>
                <a:gd name="T3" fmla="*/ 330 h 334"/>
                <a:gd name="T4" fmla="*/ 158 w 428"/>
                <a:gd name="T5" fmla="*/ 290 h 334"/>
                <a:gd name="T6" fmla="*/ 0 w 428"/>
                <a:gd name="T7" fmla="*/ 0 h 334"/>
                <a:gd name="T8" fmla="*/ 428 w 428"/>
                <a:gd name="T9" fmla="*/ 152 h 334"/>
                <a:gd name="T10" fmla="*/ 428 w 428"/>
                <a:gd name="T11" fmla="*/ 306 h 334"/>
              </a:gdLst>
              <a:ahLst/>
              <a:cxnLst>
                <a:cxn ang="0">
                  <a:pos x="T0" y="T1"/>
                </a:cxn>
                <a:cxn ang="0">
                  <a:pos x="T2" y="T3"/>
                </a:cxn>
                <a:cxn ang="0">
                  <a:pos x="T4" y="T5"/>
                </a:cxn>
                <a:cxn ang="0">
                  <a:pos x="T6" y="T7"/>
                </a:cxn>
                <a:cxn ang="0">
                  <a:pos x="T8" y="T9"/>
                </a:cxn>
                <a:cxn ang="0">
                  <a:pos x="T10" y="T11"/>
                </a:cxn>
              </a:cxnLst>
              <a:rect l="0" t="0" r="r" b="b"/>
              <a:pathLst>
                <a:path w="428" h="334">
                  <a:moveTo>
                    <a:pt x="428" y="306"/>
                  </a:moveTo>
                  <a:lnTo>
                    <a:pt x="236" y="330"/>
                  </a:lnTo>
                  <a:cubicBezTo>
                    <a:pt x="204" y="334"/>
                    <a:pt x="174" y="318"/>
                    <a:pt x="158" y="290"/>
                  </a:cubicBezTo>
                  <a:lnTo>
                    <a:pt x="0" y="0"/>
                  </a:lnTo>
                  <a:lnTo>
                    <a:pt x="428" y="152"/>
                  </a:lnTo>
                  <a:lnTo>
                    <a:pt x="428" y="306"/>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781">
              <a:extLst>
                <a:ext uri="{FF2B5EF4-FFF2-40B4-BE49-F238E27FC236}">
                  <a16:creationId xmlns:a16="http://schemas.microsoft.com/office/drawing/2014/main" id="{AC7A4D28-DDC7-1A9E-04C2-44343B0EF1EA}"/>
                </a:ext>
              </a:extLst>
            </p:cNvPr>
            <p:cNvSpPr>
              <a:spLocks noChangeArrowheads="1"/>
            </p:cNvSpPr>
            <p:nvPr/>
          </p:nvSpPr>
          <p:spPr bwMode="auto">
            <a:xfrm rot="5400000">
              <a:off x="6707305" y="3136771"/>
              <a:ext cx="377796" cy="187724"/>
            </a:xfrm>
            <a:prstGeom prst="rect">
              <a:avLst/>
            </a:prstGeom>
            <a:solidFill>
              <a:srgbClr val="DA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782">
              <a:extLst>
                <a:ext uri="{FF2B5EF4-FFF2-40B4-BE49-F238E27FC236}">
                  <a16:creationId xmlns:a16="http://schemas.microsoft.com/office/drawing/2014/main" id="{27CAA0B5-40B8-C148-F537-9ACA22FBF07C}"/>
                </a:ext>
              </a:extLst>
            </p:cNvPr>
            <p:cNvSpPr>
              <a:spLocks noChangeArrowheads="1"/>
            </p:cNvSpPr>
            <p:nvPr/>
          </p:nvSpPr>
          <p:spPr bwMode="auto">
            <a:xfrm rot="5400000">
              <a:off x="6672106" y="3136771"/>
              <a:ext cx="377796" cy="18772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Rectangle 783">
              <a:extLst>
                <a:ext uri="{FF2B5EF4-FFF2-40B4-BE49-F238E27FC236}">
                  <a16:creationId xmlns:a16="http://schemas.microsoft.com/office/drawing/2014/main" id="{D6BDFD3E-3461-E411-59C1-DCF43D303DC9}"/>
                </a:ext>
              </a:extLst>
            </p:cNvPr>
            <p:cNvSpPr>
              <a:spLocks noChangeArrowheads="1"/>
            </p:cNvSpPr>
            <p:nvPr/>
          </p:nvSpPr>
          <p:spPr bwMode="auto">
            <a:xfrm rot="5400000">
              <a:off x="6689706" y="3152024"/>
              <a:ext cx="342597" cy="154872"/>
            </a:xfrm>
            <a:prstGeom prst="rect">
              <a:avLst/>
            </a:prstGeom>
            <a:solidFill>
              <a:srgbClr val="A4CE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84">
              <a:extLst>
                <a:ext uri="{FF2B5EF4-FFF2-40B4-BE49-F238E27FC236}">
                  <a16:creationId xmlns:a16="http://schemas.microsoft.com/office/drawing/2014/main" id="{4CD4524B-CCB1-CE13-FECE-9EDA611FC488}"/>
                </a:ext>
              </a:extLst>
            </p:cNvPr>
            <p:cNvSpPr>
              <a:spLocks/>
            </p:cNvSpPr>
            <p:nvPr/>
          </p:nvSpPr>
          <p:spPr bwMode="auto">
            <a:xfrm rot="5400000">
              <a:off x="6768315" y="3364387"/>
              <a:ext cx="51624" cy="53971"/>
            </a:xfrm>
            <a:custGeom>
              <a:avLst/>
              <a:gdLst>
                <a:gd name="T0" fmla="*/ 0 w 68"/>
                <a:gd name="T1" fmla="*/ 34 h 70"/>
                <a:gd name="T2" fmla="*/ 34 w 68"/>
                <a:gd name="T3" fmla="*/ 0 h 70"/>
                <a:gd name="T4" fmla="*/ 68 w 68"/>
                <a:gd name="T5" fmla="*/ 34 h 70"/>
                <a:gd name="T6" fmla="*/ 34 w 68"/>
                <a:gd name="T7" fmla="*/ 70 h 70"/>
                <a:gd name="T8" fmla="*/ 0 w 68"/>
                <a:gd name="T9" fmla="*/ 34 h 70"/>
              </a:gdLst>
              <a:ahLst/>
              <a:cxnLst>
                <a:cxn ang="0">
                  <a:pos x="T0" y="T1"/>
                </a:cxn>
                <a:cxn ang="0">
                  <a:pos x="T2" y="T3"/>
                </a:cxn>
                <a:cxn ang="0">
                  <a:pos x="T4" y="T5"/>
                </a:cxn>
                <a:cxn ang="0">
                  <a:pos x="T6" y="T7"/>
                </a:cxn>
                <a:cxn ang="0">
                  <a:pos x="T8" y="T9"/>
                </a:cxn>
              </a:cxnLst>
              <a:rect l="0" t="0" r="r" b="b"/>
              <a:pathLst>
                <a:path w="68" h="70">
                  <a:moveTo>
                    <a:pt x="0" y="34"/>
                  </a:moveTo>
                  <a:cubicBezTo>
                    <a:pt x="0" y="16"/>
                    <a:pt x="16" y="0"/>
                    <a:pt x="34" y="0"/>
                  </a:cubicBezTo>
                  <a:cubicBezTo>
                    <a:pt x="54" y="0"/>
                    <a:pt x="68" y="16"/>
                    <a:pt x="68" y="34"/>
                  </a:cubicBezTo>
                  <a:cubicBezTo>
                    <a:pt x="68" y="54"/>
                    <a:pt x="54" y="70"/>
                    <a:pt x="34" y="70"/>
                  </a:cubicBezTo>
                  <a:cubicBezTo>
                    <a:pt x="16" y="70"/>
                    <a:pt x="0" y="54"/>
                    <a:pt x="0" y="34"/>
                  </a:cubicBezTo>
                  <a:close/>
                </a:path>
              </a:pathLst>
            </a:custGeom>
            <a:solidFill>
              <a:srgbClr val="DAD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785">
              <a:extLst>
                <a:ext uri="{FF2B5EF4-FFF2-40B4-BE49-F238E27FC236}">
                  <a16:creationId xmlns:a16="http://schemas.microsoft.com/office/drawing/2014/main" id="{C025EF16-E097-11CA-39BF-1395F6074393}"/>
                </a:ext>
              </a:extLst>
            </p:cNvPr>
            <p:cNvSpPr>
              <a:spLocks/>
            </p:cNvSpPr>
            <p:nvPr/>
          </p:nvSpPr>
          <p:spPr bwMode="auto">
            <a:xfrm rot="5400000">
              <a:off x="6903242" y="3365560"/>
              <a:ext cx="51624" cy="51624"/>
            </a:xfrm>
            <a:custGeom>
              <a:avLst/>
              <a:gdLst>
                <a:gd name="T0" fmla="*/ 0 w 68"/>
                <a:gd name="T1" fmla="*/ 34 h 70"/>
                <a:gd name="T2" fmla="*/ 34 w 68"/>
                <a:gd name="T3" fmla="*/ 0 h 70"/>
                <a:gd name="T4" fmla="*/ 68 w 68"/>
                <a:gd name="T5" fmla="*/ 34 h 70"/>
                <a:gd name="T6" fmla="*/ 34 w 68"/>
                <a:gd name="T7" fmla="*/ 70 h 70"/>
                <a:gd name="T8" fmla="*/ 0 w 68"/>
                <a:gd name="T9" fmla="*/ 34 h 70"/>
              </a:gdLst>
              <a:ahLst/>
              <a:cxnLst>
                <a:cxn ang="0">
                  <a:pos x="T0" y="T1"/>
                </a:cxn>
                <a:cxn ang="0">
                  <a:pos x="T2" y="T3"/>
                </a:cxn>
                <a:cxn ang="0">
                  <a:pos x="T4" y="T5"/>
                </a:cxn>
                <a:cxn ang="0">
                  <a:pos x="T6" y="T7"/>
                </a:cxn>
                <a:cxn ang="0">
                  <a:pos x="T8" y="T9"/>
                </a:cxn>
              </a:cxnLst>
              <a:rect l="0" t="0" r="r" b="b"/>
              <a:pathLst>
                <a:path w="68" h="70">
                  <a:moveTo>
                    <a:pt x="0" y="34"/>
                  </a:moveTo>
                  <a:cubicBezTo>
                    <a:pt x="0" y="16"/>
                    <a:pt x="16" y="0"/>
                    <a:pt x="34" y="0"/>
                  </a:cubicBezTo>
                  <a:cubicBezTo>
                    <a:pt x="54" y="0"/>
                    <a:pt x="68" y="16"/>
                    <a:pt x="68" y="34"/>
                  </a:cubicBezTo>
                  <a:cubicBezTo>
                    <a:pt x="68" y="54"/>
                    <a:pt x="54" y="70"/>
                    <a:pt x="34" y="70"/>
                  </a:cubicBezTo>
                  <a:cubicBezTo>
                    <a:pt x="16" y="70"/>
                    <a:pt x="0" y="54"/>
                    <a:pt x="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86">
              <a:extLst>
                <a:ext uri="{FF2B5EF4-FFF2-40B4-BE49-F238E27FC236}">
                  <a16:creationId xmlns:a16="http://schemas.microsoft.com/office/drawing/2014/main" id="{B26A018C-91B4-8FF0-B176-CBADC8F99D04}"/>
                </a:ext>
              </a:extLst>
            </p:cNvPr>
            <p:cNvSpPr>
              <a:spLocks/>
            </p:cNvSpPr>
            <p:nvPr/>
          </p:nvSpPr>
          <p:spPr bwMode="auto">
            <a:xfrm rot="5400000">
              <a:off x="6767142" y="3041735"/>
              <a:ext cx="53971" cy="53971"/>
            </a:xfrm>
            <a:custGeom>
              <a:avLst/>
              <a:gdLst>
                <a:gd name="T0" fmla="*/ 0 w 70"/>
                <a:gd name="T1" fmla="*/ 34 h 70"/>
                <a:gd name="T2" fmla="*/ 34 w 70"/>
                <a:gd name="T3" fmla="*/ 0 h 70"/>
                <a:gd name="T4" fmla="*/ 70 w 70"/>
                <a:gd name="T5" fmla="*/ 34 h 70"/>
                <a:gd name="T6" fmla="*/ 34 w 70"/>
                <a:gd name="T7" fmla="*/ 70 h 70"/>
                <a:gd name="T8" fmla="*/ 0 w 70"/>
                <a:gd name="T9" fmla="*/ 34 h 70"/>
              </a:gdLst>
              <a:ahLst/>
              <a:cxnLst>
                <a:cxn ang="0">
                  <a:pos x="T0" y="T1"/>
                </a:cxn>
                <a:cxn ang="0">
                  <a:pos x="T2" y="T3"/>
                </a:cxn>
                <a:cxn ang="0">
                  <a:pos x="T4" y="T5"/>
                </a:cxn>
                <a:cxn ang="0">
                  <a:pos x="T6" y="T7"/>
                </a:cxn>
                <a:cxn ang="0">
                  <a:pos x="T8" y="T9"/>
                </a:cxn>
              </a:cxnLst>
              <a:rect l="0" t="0" r="r" b="b"/>
              <a:pathLst>
                <a:path w="70" h="70">
                  <a:moveTo>
                    <a:pt x="0" y="34"/>
                  </a:moveTo>
                  <a:cubicBezTo>
                    <a:pt x="0" y="16"/>
                    <a:pt x="16" y="0"/>
                    <a:pt x="34" y="0"/>
                  </a:cubicBezTo>
                  <a:cubicBezTo>
                    <a:pt x="54" y="0"/>
                    <a:pt x="70" y="16"/>
                    <a:pt x="70" y="34"/>
                  </a:cubicBezTo>
                  <a:cubicBezTo>
                    <a:pt x="70" y="54"/>
                    <a:pt x="54" y="70"/>
                    <a:pt x="34" y="70"/>
                  </a:cubicBezTo>
                  <a:cubicBezTo>
                    <a:pt x="16" y="70"/>
                    <a:pt x="0" y="54"/>
                    <a:pt x="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787">
              <a:extLst>
                <a:ext uri="{FF2B5EF4-FFF2-40B4-BE49-F238E27FC236}">
                  <a16:creationId xmlns:a16="http://schemas.microsoft.com/office/drawing/2014/main" id="{DB333417-0E3D-87C4-3C98-F2E674C481F8}"/>
                </a:ext>
              </a:extLst>
            </p:cNvPr>
            <p:cNvSpPr>
              <a:spLocks/>
            </p:cNvSpPr>
            <p:nvPr/>
          </p:nvSpPr>
          <p:spPr bwMode="auto">
            <a:xfrm rot="5400000">
              <a:off x="6902068" y="3042909"/>
              <a:ext cx="53971" cy="51624"/>
            </a:xfrm>
            <a:custGeom>
              <a:avLst/>
              <a:gdLst>
                <a:gd name="T0" fmla="*/ 0 w 70"/>
                <a:gd name="T1" fmla="*/ 34 h 70"/>
                <a:gd name="T2" fmla="*/ 34 w 70"/>
                <a:gd name="T3" fmla="*/ 0 h 70"/>
                <a:gd name="T4" fmla="*/ 70 w 70"/>
                <a:gd name="T5" fmla="*/ 34 h 70"/>
                <a:gd name="T6" fmla="*/ 34 w 70"/>
                <a:gd name="T7" fmla="*/ 70 h 70"/>
                <a:gd name="T8" fmla="*/ 0 w 70"/>
                <a:gd name="T9" fmla="*/ 34 h 70"/>
              </a:gdLst>
              <a:ahLst/>
              <a:cxnLst>
                <a:cxn ang="0">
                  <a:pos x="T0" y="T1"/>
                </a:cxn>
                <a:cxn ang="0">
                  <a:pos x="T2" y="T3"/>
                </a:cxn>
                <a:cxn ang="0">
                  <a:pos x="T4" y="T5"/>
                </a:cxn>
                <a:cxn ang="0">
                  <a:pos x="T6" y="T7"/>
                </a:cxn>
                <a:cxn ang="0">
                  <a:pos x="T8" y="T9"/>
                </a:cxn>
              </a:cxnLst>
              <a:rect l="0" t="0" r="r" b="b"/>
              <a:pathLst>
                <a:path w="70" h="70">
                  <a:moveTo>
                    <a:pt x="0" y="34"/>
                  </a:moveTo>
                  <a:cubicBezTo>
                    <a:pt x="0" y="16"/>
                    <a:pt x="16" y="0"/>
                    <a:pt x="34" y="0"/>
                  </a:cubicBezTo>
                  <a:cubicBezTo>
                    <a:pt x="54" y="0"/>
                    <a:pt x="70" y="16"/>
                    <a:pt x="70" y="34"/>
                  </a:cubicBezTo>
                  <a:cubicBezTo>
                    <a:pt x="70" y="54"/>
                    <a:pt x="54" y="70"/>
                    <a:pt x="34" y="70"/>
                  </a:cubicBezTo>
                  <a:cubicBezTo>
                    <a:pt x="16" y="70"/>
                    <a:pt x="0" y="54"/>
                    <a:pt x="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Oval 788">
              <a:extLst>
                <a:ext uri="{FF2B5EF4-FFF2-40B4-BE49-F238E27FC236}">
                  <a16:creationId xmlns:a16="http://schemas.microsoft.com/office/drawing/2014/main" id="{8E1528D4-68A3-283A-C49B-B51117B91F93}"/>
                </a:ext>
              </a:extLst>
            </p:cNvPr>
            <p:cNvSpPr>
              <a:spLocks noChangeArrowheads="1"/>
            </p:cNvSpPr>
            <p:nvPr/>
          </p:nvSpPr>
          <p:spPr bwMode="auto">
            <a:xfrm rot="5400000">
              <a:off x="6819940" y="3183702"/>
              <a:ext cx="82130" cy="9386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89">
              <a:extLst>
                <a:ext uri="{FF2B5EF4-FFF2-40B4-BE49-F238E27FC236}">
                  <a16:creationId xmlns:a16="http://schemas.microsoft.com/office/drawing/2014/main" id="{A69177DE-C8E0-5C8B-F41F-455E0CB4DFA1}"/>
                </a:ext>
              </a:extLst>
            </p:cNvPr>
            <p:cNvSpPr>
              <a:spLocks/>
            </p:cNvSpPr>
            <p:nvPr/>
          </p:nvSpPr>
          <p:spPr bwMode="auto">
            <a:xfrm rot="5400000">
              <a:off x="6844861" y="3274045"/>
              <a:ext cx="77437" cy="77437"/>
            </a:xfrm>
            <a:custGeom>
              <a:avLst/>
              <a:gdLst>
                <a:gd name="T0" fmla="*/ 84 w 102"/>
                <a:gd name="T1" fmla="*/ 18 h 100"/>
                <a:gd name="T2" fmla="*/ 84 w 102"/>
                <a:gd name="T3" fmla="*/ 82 h 100"/>
                <a:gd name="T4" fmla="*/ 18 w 102"/>
                <a:gd name="T5" fmla="*/ 82 h 100"/>
                <a:gd name="T6" fmla="*/ 18 w 102"/>
                <a:gd name="T7" fmla="*/ 18 h 100"/>
                <a:gd name="T8" fmla="*/ 84 w 102"/>
                <a:gd name="T9" fmla="*/ 18 h 100"/>
              </a:gdLst>
              <a:ahLst/>
              <a:cxnLst>
                <a:cxn ang="0">
                  <a:pos x="T0" y="T1"/>
                </a:cxn>
                <a:cxn ang="0">
                  <a:pos x="T2" y="T3"/>
                </a:cxn>
                <a:cxn ang="0">
                  <a:pos x="T4" y="T5"/>
                </a:cxn>
                <a:cxn ang="0">
                  <a:pos x="T6" y="T7"/>
                </a:cxn>
                <a:cxn ang="0">
                  <a:pos x="T8" y="T9"/>
                </a:cxn>
              </a:cxnLst>
              <a:rect l="0" t="0" r="r" b="b"/>
              <a:pathLst>
                <a:path w="102" h="100">
                  <a:moveTo>
                    <a:pt x="84" y="18"/>
                  </a:moveTo>
                  <a:cubicBezTo>
                    <a:pt x="102" y="36"/>
                    <a:pt x="102" y="64"/>
                    <a:pt x="84" y="82"/>
                  </a:cubicBezTo>
                  <a:cubicBezTo>
                    <a:pt x="66" y="100"/>
                    <a:pt x="36" y="100"/>
                    <a:pt x="18" y="82"/>
                  </a:cubicBezTo>
                  <a:cubicBezTo>
                    <a:pt x="0" y="64"/>
                    <a:pt x="0" y="36"/>
                    <a:pt x="18" y="18"/>
                  </a:cubicBezTo>
                  <a:cubicBezTo>
                    <a:pt x="36" y="0"/>
                    <a:pt x="66" y="0"/>
                    <a:pt x="84" y="18"/>
                  </a:cubicBez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790">
              <a:extLst>
                <a:ext uri="{FF2B5EF4-FFF2-40B4-BE49-F238E27FC236}">
                  <a16:creationId xmlns:a16="http://schemas.microsoft.com/office/drawing/2014/main" id="{58D3BC40-2E51-1830-C9D8-FA84F7F9713D}"/>
                </a:ext>
              </a:extLst>
            </p:cNvPr>
            <p:cNvSpPr>
              <a:spLocks/>
            </p:cNvSpPr>
            <p:nvPr/>
          </p:nvSpPr>
          <p:spPr bwMode="auto">
            <a:xfrm rot="5400000">
              <a:off x="6755410" y="3262311"/>
              <a:ext cx="131407" cy="178338"/>
            </a:xfrm>
            <a:custGeom>
              <a:avLst/>
              <a:gdLst>
                <a:gd name="T0" fmla="*/ 170 w 170"/>
                <a:gd name="T1" fmla="*/ 104 h 232"/>
                <a:gd name="T2" fmla="*/ 168 w 170"/>
                <a:gd name="T3" fmla="*/ 98 h 232"/>
                <a:gd name="T4" fmla="*/ 66 w 170"/>
                <a:gd name="T5" fmla="*/ 0 h 232"/>
                <a:gd name="T6" fmla="*/ 0 w 170"/>
                <a:gd name="T7" fmla="*/ 64 h 232"/>
                <a:gd name="T8" fmla="*/ 170 w 170"/>
                <a:gd name="T9" fmla="*/ 232 h 232"/>
                <a:gd name="T10" fmla="*/ 170 w 170"/>
                <a:gd name="T11" fmla="*/ 104 h 232"/>
              </a:gdLst>
              <a:ahLst/>
              <a:cxnLst>
                <a:cxn ang="0">
                  <a:pos x="T0" y="T1"/>
                </a:cxn>
                <a:cxn ang="0">
                  <a:pos x="T2" y="T3"/>
                </a:cxn>
                <a:cxn ang="0">
                  <a:pos x="T4" y="T5"/>
                </a:cxn>
                <a:cxn ang="0">
                  <a:pos x="T6" y="T7"/>
                </a:cxn>
                <a:cxn ang="0">
                  <a:pos x="T8" y="T9"/>
                </a:cxn>
                <a:cxn ang="0">
                  <a:pos x="T10" y="T11"/>
                </a:cxn>
              </a:cxnLst>
              <a:rect l="0" t="0" r="r" b="b"/>
              <a:pathLst>
                <a:path w="170" h="232">
                  <a:moveTo>
                    <a:pt x="170" y="104"/>
                  </a:moveTo>
                  <a:lnTo>
                    <a:pt x="168" y="98"/>
                  </a:lnTo>
                  <a:lnTo>
                    <a:pt x="66" y="0"/>
                  </a:lnTo>
                  <a:lnTo>
                    <a:pt x="0" y="64"/>
                  </a:lnTo>
                  <a:lnTo>
                    <a:pt x="170" y="232"/>
                  </a:lnTo>
                  <a:lnTo>
                    <a:pt x="170" y="104"/>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91">
              <a:extLst>
                <a:ext uri="{FF2B5EF4-FFF2-40B4-BE49-F238E27FC236}">
                  <a16:creationId xmlns:a16="http://schemas.microsoft.com/office/drawing/2014/main" id="{CE66E2A4-E934-5D7B-6517-3B96D52CAF5A}"/>
                </a:ext>
              </a:extLst>
            </p:cNvPr>
            <p:cNvSpPr>
              <a:spLocks/>
            </p:cNvSpPr>
            <p:nvPr/>
          </p:nvSpPr>
          <p:spPr bwMode="auto">
            <a:xfrm rot="5400000">
              <a:off x="6783568" y="3342094"/>
              <a:ext cx="46931" cy="103248"/>
            </a:xfrm>
            <a:custGeom>
              <a:avLst/>
              <a:gdLst>
                <a:gd name="T0" fmla="*/ 26 w 60"/>
                <a:gd name="T1" fmla="*/ 0 h 132"/>
                <a:gd name="T2" fmla="*/ 12 w 60"/>
                <a:gd name="T3" fmla="*/ 34 h 132"/>
                <a:gd name="T4" fmla="*/ 12 w 60"/>
                <a:gd name="T5" fmla="*/ 34 h 132"/>
                <a:gd name="T6" fmla="*/ 0 w 60"/>
                <a:gd name="T7" fmla="*/ 72 h 132"/>
                <a:gd name="T8" fmla="*/ 60 w 60"/>
                <a:gd name="T9" fmla="*/ 132 h 132"/>
                <a:gd name="T10" fmla="*/ 60 w 60"/>
                <a:gd name="T11" fmla="*/ 10 h 132"/>
                <a:gd name="T12" fmla="*/ 50 w 60"/>
                <a:gd name="T13" fmla="*/ 10 h 132"/>
                <a:gd name="T14" fmla="*/ 30 w 60"/>
                <a:gd name="T15" fmla="*/ 4 h 132"/>
                <a:gd name="T16" fmla="*/ 26 w 60"/>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32">
                  <a:moveTo>
                    <a:pt x="26" y="0"/>
                  </a:moveTo>
                  <a:lnTo>
                    <a:pt x="12" y="34"/>
                  </a:lnTo>
                  <a:lnTo>
                    <a:pt x="12" y="34"/>
                  </a:lnTo>
                  <a:cubicBezTo>
                    <a:pt x="4" y="44"/>
                    <a:pt x="0" y="58"/>
                    <a:pt x="0" y="72"/>
                  </a:cubicBezTo>
                  <a:cubicBezTo>
                    <a:pt x="0" y="106"/>
                    <a:pt x="26" y="132"/>
                    <a:pt x="60" y="132"/>
                  </a:cubicBezTo>
                  <a:lnTo>
                    <a:pt x="60" y="10"/>
                  </a:lnTo>
                  <a:lnTo>
                    <a:pt x="50" y="10"/>
                  </a:lnTo>
                  <a:cubicBezTo>
                    <a:pt x="42" y="12"/>
                    <a:pt x="36" y="10"/>
                    <a:pt x="30" y="4"/>
                  </a:cubicBezTo>
                  <a:lnTo>
                    <a:pt x="26" y="0"/>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792">
              <a:extLst>
                <a:ext uri="{FF2B5EF4-FFF2-40B4-BE49-F238E27FC236}">
                  <a16:creationId xmlns:a16="http://schemas.microsoft.com/office/drawing/2014/main" id="{8A05BD8C-E910-F081-F585-4CA7CABA08A6}"/>
                </a:ext>
              </a:extLst>
            </p:cNvPr>
            <p:cNvSpPr>
              <a:spLocks/>
            </p:cNvSpPr>
            <p:nvPr/>
          </p:nvSpPr>
          <p:spPr bwMode="auto">
            <a:xfrm rot="5400000">
              <a:off x="6711998" y="3326842"/>
              <a:ext cx="96209" cy="84476"/>
            </a:xfrm>
            <a:custGeom>
              <a:avLst/>
              <a:gdLst>
                <a:gd name="T0" fmla="*/ 38 w 124"/>
                <a:gd name="T1" fmla="*/ 6 h 112"/>
                <a:gd name="T2" fmla="*/ 54 w 124"/>
                <a:gd name="T3" fmla="*/ 22 h 112"/>
                <a:gd name="T4" fmla="*/ 44 w 124"/>
                <a:gd name="T5" fmla="*/ 46 h 112"/>
                <a:gd name="T6" fmla="*/ 0 w 124"/>
                <a:gd name="T7" fmla="*/ 46 h 112"/>
                <a:gd name="T8" fmla="*/ 72 w 124"/>
                <a:gd name="T9" fmla="*/ 112 h 112"/>
                <a:gd name="T10" fmla="*/ 124 w 124"/>
                <a:gd name="T11" fmla="*/ 60 h 112"/>
                <a:gd name="T12" fmla="*/ 124 w 124"/>
                <a:gd name="T13" fmla="*/ 0 h 112"/>
                <a:gd name="T14" fmla="*/ 38 w 124"/>
                <a:gd name="T15" fmla="*/ 6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12">
                  <a:moveTo>
                    <a:pt x="38" y="6"/>
                  </a:moveTo>
                  <a:lnTo>
                    <a:pt x="54" y="22"/>
                  </a:lnTo>
                  <a:cubicBezTo>
                    <a:pt x="62" y="30"/>
                    <a:pt x="56" y="46"/>
                    <a:pt x="44" y="46"/>
                  </a:cubicBezTo>
                  <a:lnTo>
                    <a:pt x="0" y="46"/>
                  </a:lnTo>
                  <a:lnTo>
                    <a:pt x="72" y="112"/>
                  </a:lnTo>
                  <a:lnTo>
                    <a:pt x="124" y="60"/>
                  </a:lnTo>
                  <a:lnTo>
                    <a:pt x="124" y="0"/>
                  </a:lnTo>
                  <a:lnTo>
                    <a:pt x="38" y="6"/>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94044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41ADC4-ADD4-B1B1-3DFB-393371CD46E3}"/>
              </a:ext>
            </a:extLst>
          </p:cNvPr>
          <p:cNvSpPr/>
          <p:nvPr/>
        </p:nvSpPr>
        <p:spPr>
          <a:xfrm>
            <a:off x="0" y="1880501"/>
            <a:ext cx="6444717" cy="3885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Enhanced Online Enrollment –  EnrollNow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21</a:t>
            </a:fld>
            <a:endParaRPr lang="en-US"/>
          </a:p>
        </p:txBody>
      </p:sp>
      <p:grpSp>
        <p:nvGrpSpPr>
          <p:cNvPr id="8" name="Group 7">
            <a:extLst>
              <a:ext uri="{FF2B5EF4-FFF2-40B4-BE49-F238E27FC236}">
                <a16:creationId xmlns:a16="http://schemas.microsoft.com/office/drawing/2014/main" id="{DA87D341-524D-4C18-A660-A53E159753B0}"/>
              </a:ext>
            </a:extLst>
          </p:cNvPr>
          <p:cNvGrpSpPr/>
          <p:nvPr/>
        </p:nvGrpSpPr>
        <p:grpSpPr>
          <a:xfrm>
            <a:off x="6472567" y="1597139"/>
            <a:ext cx="5716258" cy="3885666"/>
            <a:chOff x="6472567" y="1597139"/>
            <a:chExt cx="5716258" cy="3885666"/>
          </a:xfrm>
        </p:grpSpPr>
        <p:pic>
          <p:nvPicPr>
            <p:cNvPr id="2" name="Picture 1" descr="A screenshot of a computer&#10;&#10;Description automatically generated">
              <a:extLst>
                <a:ext uri="{FF2B5EF4-FFF2-40B4-BE49-F238E27FC236}">
                  <a16:creationId xmlns:a16="http://schemas.microsoft.com/office/drawing/2014/main" id="{F726705F-74D8-B771-CCD0-874176F88C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85" r="-9678"/>
            <a:stretch/>
          </p:blipFill>
          <p:spPr>
            <a:xfrm>
              <a:off x="6480187" y="1597139"/>
              <a:ext cx="5708638" cy="3885666"/>
            </a:xfrm>
            <a:prstGeom prst="rect">
              <a:avLst/>
            </a:prstGeom>
            <a:solidFill>
              <a:srgbClr val="F2F2F2"/>
            </a:solidFill>
          </p:spPr>
        </p:pic>
        <p:sp>
          <p:nvSpPr>
            <p:cNvPr id="7" name="Rectangle 6">
              <a:extLst>
                <a:ext uri="{FF2B5EF4-FFF2-40B4-BE49-F238E27FC236}">
                  <a16:creationId xmlns:a16="http://schemas.microsoft.com/office/drawing/2014/main" id="{3ADAD2AD-16D1-6FDE-6A5A-D3338B432230}"/>
                </a:ext>
              </a:extLst>
            </p:cNvPr>
            <p:cNvSpPr/>
            <p:nvPr/>
          </p:nvSpPr>
          <p:spPr>
            <a:xfrm>
              <a:off x="6472567" y="1601145"/>
              <a:ext cx="5716258" cy="4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6" name="Rectangle 5">
              <a:extLst>
                <a:ext uri="{FF2B5EF4-FFF2-40B4-BE49-F238E27FC236}">
                  <a16:creationId xmlns:a16="http://schemas.microsoft.com/office/drawing/2014/main" id="{F8670A6B-4212-CE8D-00C9-7CD0654256A6}"/>
                </a:ext>
              </a:extLst>
            </p:cNvPr>
            <p:cNvSpPr/>
            <p:nvPr/>
          </p:nvSpPr>
          <p:spPr>
            <a:xfrm>
              <a:off x="6472567" y="1828799"/>
              <a:ext cx="5716258" cy="246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pic>
          <p:nvPicPr>
            <p:cNvPr id="3" name="Picture 2" descr="A screenshot of a computer&#10;&#10;Description automatically generated">
              <a:extLst>
                <a:ext uri="{FF2B5EF4-FFF2-40B4-BE49-F238E27FC236}">
                  <a16:creationId xmlns:a16="http://schemas.microsoft.com/office/drawing/2014/main" id="{EE4FB2FA-DACB-8D83-C739-B820A6D9F6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9" t="631" r="81846" b="95263"/>
            <a:stretch/>
          </p:blipFill>
          <p:spPr>
            <a:xfrm>
              <a:off x="6587809" y="1621630"/>
              <a:ext cx="780731" cy="159545"/>
            </a:xfrm>
            <a:prstGeom prst="rect">
              <a:avLst/>
            </a:prstGeom>
            <a:solidFill>
              <a:srgbClr val="F2F2F2"/>
            </a:solidFill>
          </p:spPr>
        </p:pic>
      </p:grpSp>
      <p:pic>
        <p:nvPicPr>
          <p:cNvPr id="23" name="Picture 22" descr="A black screen with a black background&#10;&#10;Description automatically generated">
            <a:extLst>
              <a:ext uri="{FF2B5EF4-FFF2-40B4-BE49-F238E27FC236}">
                <a16:creationId xmlns:a16="http://schemas.microsoft.com/office/drawing/2014/main" id="{92909D92-60C6-2DB7-AA8E-8FC7F3615DB6}"/>
              </a:ext>
            </a:extLst>
          </p:cNvPr>
          <p:cNvPicPr>
            <a:picLocks noChangeAspect="1"/>
          </p:cNvPicPr>
          <p:nvPr/>
        </p:nvPicPr>
        <p:blipFill rotWithShape="1">
          <a:blip r:embed="rId4"/>
          <a:srcRect r="20952"/>
          <a:stretch/>
        </p:blipFill>
        <p:spPr>
          <a:xfrm>
            <a:off x="5043584" y="1297994"/>
            <a:ext cx="7145241" cy="5466946"/>
          </a:xfrm>
          <a:prstGeom prst="rect">
            <a:avLst/>
          </a:prstGeom>
        </p:spPr>
      </p:pic>
      <p:sp>
        <p:nvSpPr>
          <p:cNvPr id="70" name="Rectangle: Rounded Corners 69">
            <a:extLst>
              <a:ext uri="{FF2B5EF4-FFF2-40B4-BE49-F238E27FC236}">
                <a16:creationId xmlns:a16="http://schemas.microsoft.com/office/drawing/2014/main" id="{55D02B53-060F-CC8B-2243-DDDD995FDF2A}"/>
              </a:ext>
            </a:extLst>
          </p:cNvPr>
          <p:cNvSpPr>
            <a:spLocks noChangeArrowheads="1"/>
          </p:cNvSpPr>
          <p:nvPr/>
        </p:nvSpPr>
        <p:spPr bwMode="auto">
          <a:xfrm>
            <a:off x="546283" y="2504507"/>
            <a:ext cx="5213339" cy="281103"/>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3000"/>
              </a:spcBef>
              <a:buClr>
                <a:schemeClr val="accent2"/>
              </a:buClr>
              <a:tabLst>
                <a:tab pos="194945" algn="l"/>
                <a:tab pos="195580" algn="l"/>
              </a:tabLst>
              <a:defRPr/>
            </a:pPr>
            <a:r>
              <a:rPr lang="en-US" sz="1800" b="1" dirty="0">
                <a:solidFill>
                  <a:schemeClr val="bg1"/>
                </a:solidFill>
                <a:latin typeface="+mn-lt"/>
              </a:rPr>
              <a:t>Get started today!</a:t>
            </a:r>
          </a:p>
        </p:txBody>
      </p:sp>
      <p:sp>
        <p:nvSpPr>
          <p:cNvPr id="71" name="Rectangle: Rounded Corners 70">
            <a:extLst>
              <a:ext uri="{FF2B5EF4-FFF2-40B4-BE49-F238E27FC236}">
                <a16:creationId xmlns:a16="http://schemas.microsoft.com/office/drawing/2014/main" id="{2C798A6B-30EB-8C0D-A091-25D6279F0F03}"/>
              </a:ext>
            </a:extLst>
          </p:cNvPr>
          <p:cNvSpPr>
            <a:spLocks noChangeArrowheads="1"/>
          </p:cNvSpPr>
          <p:nvPr/>
        </p:nvSpPr>
        <p:spPr bwMode="auto">
          <a:xfrm>
            <a:off x="973047" y="3180067"/>
            <a:ext cx="5614762" cy="1481881"/>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marR="448056" indent="0" eaLnBrk="0" fontAlgn="base" hangingPunct="0">
              <a:lnSpc>
                <a:spcPct val="110000"/>
              </a:lnSpc>
              <a:spcBef>
                <a:spcPts val="1200"/>
              </a:spcBef>
              <a:buClr>
                <a:schemeClr val="accent2"/>
              </a:buClr>
              <a:tabLst>
                <a:tab pos="194945" algn="l"/>
                <a:tab pos="195580" algn="l"/>
              </a:tabLst>
              <a:defRPr/>
            </a:pPr>
            <a:r>
              <a:rPr lang="en-US" sz="2000" dirty="0">
                <a:solidFill>
                  <a:schemeClr val="bg1"/>
                </a:solidFill>
                <a:latin typeface="+mn-lt"/>
              </a:rPr>
              <a:t>Visit </a:t>
            </a:r>
            <a:r>
              <a:rPr lang="en-US" sz="2000" dirty="0">
                <a:solidFill>
                  <a:schemeClr val="bg1"/>
                </a:solidFill>
                <a:latin typeface="+mn-lt"/>
                <a:hlinkClick r:id="rId5">
                  <a:extLst>
                    <a:ext uri="{A12FA001-AC4F-418D-AE19-62706E023703}">
                      <ahyp:hlinkClr xmlns:ahyp="http://schemas.microsoft.com/office/drawing/2018/hyperlinkcolor" val="tx"/>
                    </a:ext>
                  </a:extLst>
                </a:hlinkClick>
              </a:rPr>
              <a:t>metlife.com/retireready </a:t>
            </a:r>
            <a:r>
              <a:rPr lang="en-US" sz="2000" dirty="0">
                <a:solidFill>
                  <a:schemeClr val="bg1"/>
                </a:solidFill>
                <a:latin typeface="+mn-lt"/>
              </a:rPr>
              <a:t>for resources </a:t>
            </a:r>
            <a:br>
              <a:rPr lang="en-US" sz="2000" dirty="0">
                <a:solidFill>
                  <a:schemeClr val="bg1"/>
                </a:solidFill>
                <a:latin typeface="+mn-lt"/>
              </a:rPr>
            </a:br>
            <a:r>
              <a:rPr lang="en-US" sz="2000" dirty="0">
                <a:solidFill>
                  <a:schemeClr val="bg1"/>
                </a:solidFill>
                <a:latin typeface="+mn-lt"/>
              </a:rPr>
              <a:t>regarding EnrollNow</a:t>
            </a:r>
          </a:p>
          <a:p>
            <a:pPr marL="0" marR="448056" indent="0" eaLnBrk="0" fontAlgn="base" hangingPunct="0">
              <a:lnSpc>
                <a:spcPct val="110000"/>
              </a:lnSpc>
              <a:spcBef>
                <a:spcPts val="1200"/>
              </a:spcBef>
              <a:buClr>
                <a:schemeClr val="accent2"/>
              </a:buClr>
              <a:tabLst>
                <a:tab pos="194945" algn="l"/>
                <a:tab pos="195580" algn="l"/>
              </a:tabLst>
              <a:defRPr/>
            </a:pPr>
            <a:r>
              <a:rPr lang="en-US" sz="2000" dirty="0">
                <a:solidFill>
                  <a:schemeClr val="bg1"/>
                </a:solidFill>
                <a:latin typeface="+mn-lt"/>
              </a:rPr>
              <a:t>Watch our video at </a:t>
            </a:r>
            <a:r>
              <a:rPr lang="en-US" sz="2000" dirty="0">
                <a:solidFill>
                  <a:schemeClr val="bg1"/>
                </a:solidFill>
                <a:latin typeface="+mn-lt"/>
                <a:hlinkClick r:id="rId6">
                  <a:extLst>
                    <a:ext uri="{A12FA001-AC4F-418D-AE19-62706E023703}">
                      <ahyp:hlinkClr xmlns:ahyp="http://schemas.microsoft.com/office/drawing/2018/hyperlinkcolor" val="tx"/>
                    </a:ext>
                  </a:extLst>
                </a:hlinkClick>
              </a:rPr>
              <a:t>metlife.com/enrollnowvideo</a:t>
            </a:r>
            <a:endParaRPr lang="en-US" sz="2000" dirty="0">
              <a:solidFill>
                <a:schemeClr val="bg1"/>
              </a:solidFill>
              <a:latin typeface="+mn-lt"/>
            </a:endParaRPr>
          </a:p>
        </p:txBody>
      </p:sp>
      <p:grpSp>
        <p:nvGrpSpPr>
          <p:cNvPr id="72" name="Group 71">
            <a:extLst>
              <a:ext uri="{FF2B5EF4-FFF2-40B4-BE49-F238E27FC236}">
                <a16:creationId xmlns:a16="http://schemas.microsoft.com/office/drawing/2014/main" id="{CCBEEE4A-900D-57B0-4DA6-1159BD38AB8D}"/>
              </a:ext>
            </a:extLst>
          </p:cNvPr>
          <p:cNvGrpSpPr/>
          <p:nvPr/>
        </p:nvGrpSpPr>
        <p:grpSpPr>
          <a:xfrm>
            <a:off x="508419" y="3253135"/>
            <a:ext cx="229964" cy="229964"/>
            <a:chOff x="723818" y="1387223"/>
            <a:chExt cx="346075" cy="346075"/>
          </a:xfrm>
        </p:grpSpPr>
        <p:sp>
          <p:nvSpPr>
            <p:cNvPr id="73" name="Oval 72">
              <a:extLst>
                <a:ext uri="{FF2B5EF4-FFF2-40B4-BE49-F238E27FC236}">
                  <a16:creationId xmlns:a16="http://schemas.microsoft.com/office/drawing/2014/main" id="{83577809-A128-C4E7-5202-193181C32200}"/>
                </a:ext>
              </a:extLst>
            </p:cNvPr>
            <p:cNvSpPr/>
            <p:nvPr/>
          </p:nvSpPr>
          <p:spPr>
            <a:xfrm>
              <a:off x="723818" y="1387223"/>
              <a:ext cx="346075" cy="346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4" name="Isosceles Triangle 73">
              <a:extLst>
                <a:ext uri="{FF2B5EF4-FFF2-40B4-BE49-F238E27FC236}">
                  <a16:creationId xmlns:a16="http://schemas.microsoft.com/office/drawing/2014/main" id="{D4FFB43A-3602-45F0-2F02-E1F9EFFB8723}"/>
                </a:ext>
              </a:extLst>
            </p:cNvPr>
            <p:cNvSpPr/>
            <p:nvPr/>
          </p:nvSpPr>
          <p:spPr>
            <a:xfrm rot="5400000">
              <a:off x="834201" y="1502233"/>
              <a:ext cx="163409" cy="11605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5" name="Group 74">
            <a:extLst>
              <a:ext uri="{FF2B5EF4-FFF2-40B4-BE49-F238E27FC236}">
                <a16:creationId xmlns:a16="http://schemas.microsoft.com/office/drawing/2014/main" id="{AA4EBAF2-4963-90E0-7B9E-04EDF2F59339}"/>
              </a:ext>
            </a:extLst>
          </p:cNvPr>
          <p:cNvGrpSpPr/>
          <p:nvPr/>
        </p:nvGrpSpPr>
        <p:grpSpPr>
          <a:xfrm>
            <a:off x="521078" y="4104397"/>
            <a:ext cx="229964" cy="229964"/>
            <a:chOff x="723818" y="1387223"/>
            <a:chExt cx="346075" cy="346075"/>
          </a:xfrm>
        </p:grpSpPr>
        <p:sp>
          <p:nvSpPr>
            <p:cNvPr id="76" name="Oval 75">
              <a:extLst>
                <a:ext uri="{FF2B5EF4-FFF2-40B4-BE49-F238E27FC236}">
                  <a16:creationId xmlns:a16="http://schemas.microsoft.com/office/drawing/2014/main" id="{812A2C34-FC60-F5EF-39F4-2094C8EC3469}"/>
                </a:ext>
              </a:extLst>
            </p:cNvPr>
            <p:cNvSpPr/>
            <p:nvPr/>
          </p:nvSpPr>
          <p:spPr>
            <a:xfrm>
              <a:off x="723818" y="1387223"/>
              <a:ext cx="346075" cy="346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7" name="Isosceles Triangle 76">
              <a:extLst>
                <a:ext uri="{FF2B5EF4-FFF2-40B4-BE49-F238E27FC236}">
                  <a16:creationId xmlns:a16="http://schemas.microsoft.com/office/drawing/2014/main" id="{C1049BF4-FAC1-21C3-763B-96F9C9B04DA4}"/>
                </a:ext>
              </a:extLst>
            </p:cNvPr>
            <p:cNvSpPr/>
            <p:nvPr/>
          </p:nvSpPr>
          <p:spPr>
            <a:xfrm rot="5400000">
              <a:off x="834201" y="1502233"/>
              <a:ext cx="163409" cy="11605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Tree>
    <p:extLst>
      <p:ext uri="{BB962C8B-B14F-4D97-AF65-F5344CB8AC3E}">
        <p14:creationId xmlns:p14="http://schemas.microsoft.com/office/powerpoint/2010/main" val="2789633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5150" cy="387798"/>
          </a:xfrm>
        </p:spPr>
        <p:txBody>
          <a:bodyPr>
            <a:spAutoFit/>
          </a:bodyPr>
          <a:lstStyle/>
          <a:p>
            <a:r>
              <a:rPr lang="en-US"/>
              <a:t>Disclosures</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22</a:t>
            </a:fld>
            <a:endParaRPr lang="en-US"/>
          </a:p>
        </p:txBody>
      </p:sp>
      <p:sp>
        <p:nvSpPr>
          <p:cNvPr id="2" name="Text Placeholder 3">
            <a:extLst>
              <a:ext uri="{FF2B5EF4-FFF2-40B4-BE49-F238E27FC236}">
                <a16:creationId xmlns:a16="http://schemas.microsoft.com/office/drawing/2014/main" id="{528A4A1B-8A27-4E42-B2D5-287E3A50F7FE}"/>
              </a:ext>
            </a:extLst>
          </p:cNvPr>
          <p:cNvSpPr txBox="1">
            <a:spLocks/>
          </p:cNvSpPr>
          <p:nvPr/>
        </p:nvSpPr>
        <p:spPr>
          <a:xfrm>
            <a:off x="261668" y="922097"/>
            <a:ext cx="11044835" cy="5164378"/>
          </a:xfrm>
          <a:prstGeom prst="rect">
            <a:avLst/>
          </a:prstGeom>
        </p:spPr>
        <p:txBody>
          <a:bodyPr anchor="t"/>
          <a:lstStyle>
            <a:lvl1pPr marL="0" indent="0" algn="l" defTabSz="914400" rtl="0" eaLnBrk="1" latinLnBrk="0" hangingPunct="1">
              <a:lnSpc>
                <a:spcPct val="90000"/>
              </a:lnSpc>
              <a:spcBef>
                <a:spcPts val="1000"/>
              </a:spcBef>
              <a:buFont typeface="Arial"/>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dirty="0"/>
              <a:t>This presentation should not be construed as tax or legal advice. Please consult your tax advisor or attorney for such guidance on how your employer-sponsored retirement plan can affect your taxes. </a:t>
            </a:r>
          </a:p>
          <a:p>
            <a:r>
              <a:rPr lang="en-US" sz="1200" dirty="0"/>
              <a:t>Distributions prior to retirement age are generally prohibited. Retirement savings program distributions are subject to your plan's restrictions and generally taxed as ordinary income tax in the year of distribution. Individuals should consult their tax advisor.</a:t>
            </a:r>
          </a:p>
          <a:p>
            <a:r>
              <a:rPr lang="en-US" sz="1200" dirty="0"/>
              <a:t>All product guarantees are subject to the financial strength and claims-paying ability of Metropolitan Life Insurance Company. Like most insurance contracts, MetLife contracts contain exclusions, limitations, reduction of benefits, surrender charges and terms for keeping them in force. Your representative can provide you with costs and complete details.  This presentation is for informational purposes only and is not a substitute for professional advice. Neither Metropolitan Life Insurance Company nor any of its affiliates or their representatives are in the business of giving tax or legal advice. Individuals should consult with their own professional advisors to determine the appropriateness of any course of action, or strategy discussed for their situation. Metropolitan Life Insurance Company (MLIC), 200 Park Avenue, New York, NY 10166. Securities distributed through MetLife Investors Distribution Company (MLIDC) (member FINRA). Both are MetLife companies.</a:t>
            </a:r>
          </a:p>
          <a:p>
            <a:r>
              <a:rPr lang="en-US" sz="1200" dirty="0">
                <a:effectLst/>
                <a:ea typeface="MS Mincho" panose="02020609040205080304" pitchFamily="49" charset="-128"/>
              </a:rPr>
              <a:t>MetLife is not an ERISA investment fiduciary and is not providing investment advice to the plan, its fiduciaries or its participants, and does not exercise discretionary authority and control over plan assets.</a:t>
            </a:r>
            <a:endParaRPr lang="en-US" sz="1200" dirty="0">
              <a:effectLst/>
              <a:ea typeface="Calibri" panose="020F0502020204030204" pitchFamily="34" charset="0"/>
            </a:endParaRPr>
          </a:p>
          <a:p>
            <a:r>
              <a:rPr lang="en-US" sz="1200" dirty="0"/>
              <a:t>Annuities are issued by Metropolitan Life Insurance Company, 200 Park Avenue, New York, NY 10166.  MetLife Investors Distribution Company (Member FINRA) makes available participation in variable annuities, as well as participation in mutual fund options through its Mutual Fund Select Portfolios, for certain retirement plans.  Both are MetLife companies. You may enroll in a variable annuity and participate in the Mutual Fund Select Portfolios though your retirement plan. </a:t>
            </a:r>
          </a:p>
          <a:p>
            <a:r>
              <a:rPr lang="en-US" sz="1200" dirty="0"/>
              <a:t>MetLife and/or its affiliates (“MetLife”) receive fees for providing administrative and recordkeeping services. The fees may be deducted directly from the Participant’s account, be paid for by the Employer, be paid from the Plan assets and/or paid from the fees deducted from Participant account values allocated to the mutual funds available under the Plan. The fees can vary based upon the mutual funds that are available in the Plan and Plan Participants’ asset allocations. Because different mutual funds pay different rates of compensation and rates of mutual fund compensation are subject to change from time to time, compensation received by MetLife varies based on the rates of compensation in effect from time to time. MetLife may receive a finder’s fee from certain fund companies, which is additional compensation to MetLife. MetLife may also impose separate transactional fees for certain Participant elected transactions that will be charged directly to Plan Participants unless paid by the Employer or the Plan. MetLife may increase the annual administrative service fee charged to Participants’ accounts. MetLife may also pay a portion of the fees it collects to an entity that is designated as a directed trustee or directed custodian of the Plan; or to a third-party administrator, or third-party investment advisor. MetLife may receive payments for administrative services provided under the third-party investment advisory services. MetLife also receives compensation for administrative services on annuities that are issued by unaffiliated insurance companies. MetLife also receives fees with respect to annuities it issues, according to the terms of the annuity contracts and prospectuses, if applicable. If you would like more information on the compensation that MetLife receives, contact your Employer. MetLife may realize a profit from any of the fees described above.</a:t>
            </a:r>
          </a:p>
          <a:p>
            <a:pPr>
              <a:lnSpc>
                <a:spcPct val="100000"/>
              </a:lnSpc>
              <a:spcBef>
                <a:spcPts val="0"/>
              </a:spcBef>
            </a:pPr>
            <a:endParaRPr lang="en-US" sz="800" dirty="0">
              <a:solidFill>
                <a:schemeClr val="bg1"/>
              </a:solidFill>
            </a:endParaRPr>
          </a:p>
        </p:txBody>
      </p:sp>
      <p:sp>
        <p:nvSpPr>
          <p:cNvPr id="3" name="TextBox 2">
            <a:extLst>
              <a:ext uri="{FF2B5EF4-FFF2-40B4-BE49-F238E27FC236}">
                <a16:creationId xmlns:a16="http://schemas.microsoft.com/office/drawing/2014/main" id="{7D14BA33-700E-AFD5-3273-5F01E19596E3}"/>
              </a:ext>
            </a:extLst>
          </p:cNvPr>
          <p:cNvSpPr txBox="1"/>
          <p:nvPr/>
        </p:nvSpPr>
        <p:spPr>
          <a:xfrm>
            <a:off x="2638049" y="6256903"/>
            <a:ext cx="4158190"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5787B"/>
                </a:solidFill>
                <a:effectLst/>
                <a:uLnTx/>
                <a:uFillTx/>
              </a:rPr>
              <a:t>© 2024 MetLife Services and Solutions LLC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5787B"/>
                </a:solidFill>
                <a:effectLst/>
                <a:uLnTx/>
                <a:uFillTx/>
              </a:rPr>
              <a:t>MLR02092018P-8 L1024044520[exp1026][All States][DC]</a:t>
            </a:r>
            <a:r>
              <a:rPr kumimoji="0" lang="en-US" sz="1200" b="0" i="0" u="none" strike="noStrike" kern="0" cap="none" spc="0" normalizeH="0" baseline="0" noProof="0" dirty="0">
                <a:ln>
                  <a:noFill/>
                </a:ln>
                <a:solidFill>
                  <a:srgbClr val="FFFFFF"/>
                </a:solidFill>
                <a:effectLst/>
                <a:uLnTx/>
                <a:uFillTx/>
              </a:rPr>
              <a:t>DC</a:t>
            </a:r>
            <a:endParaRPr kumimoji="0" lang="en-US" sz="1200" b="0" i="0" u="none" strike="noStrike" kern="0" cap="none" spc="0" normalizeH="0" baseline="0" noProof="0" dirty="0">
              <a:ln>
                <a:noFill/>
              </a:ln>
              <a:solidFill>
                <a:srgbClr val="181818"/>
              </a:solidFill>
              <a:effectLst/>
              <a:uLnTx/>
              <a:uFillTx/>
            </a:endParaRPr>
          </a:p>
        </p:txBody>
      </p:sp>
      <p:pic>
        <p:nvPicPr>
          <p:cNvPr id="4" name="Picture 3">
            <a:extLst>
              <a:ext uri="{FF2B5EF4-FFF2-40B4-BE49-F238E27FC236}">
                <a16:creationId xmlns:a16="http://schemas.microsoft.com/office/drawing/2014/main" id="{CCCD3E42-3002-783C-AF21-69765DFF5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125" y="5549898"/>
            <a:ext cx="2111593" cy="1076337"/>
          </a:xfrm>
          <a:prstGeom prst="rect">
            <a:avLst/>
          </a:prstGeom>
        </p:spPr>
      </p:pic>
    </p:spTree>
    <p:extLst>
      <p:ext uri="{BB962C8B-B14F-4D97-AF65-F5344CB8AC3E}">
        <p14:creationId xmlns:p14="http://schemas.microsoft.com/office/powerpoint/2010/main" val="619859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Top Corners Rounded 61">
            <a:extLst>
              <a:ext uri="{FF2B5EF4-FFF2-40B4-BE49-F238E27FC236}">
                <a16:creationId xmlns:a16="http://schemas.microsoft.com/office/drawing/2014/main" id="{1BF0161A-0747-6E65-9FCB-B2AB4DE4D13A}"/>
              </a:ext>
            </a:extLst>
          </p:cNvPr>
          <p:cNvSpPr/>
          <p:nvPr/>
        </p:nvSpPr>
        <p:spPr>
          <a:xfrm rot="5400000">
            <a:off x="8837696" y="-342272"/>
            <a:ext cx="914400" cy="4873459"/>
          </a:xfrm>
          <a:prstGeom prst="round2Same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3" name="Rectangle: Top Corners Rounded 62">
            <a:extLst>
              <a:ext uri="{FF2B5EF4-FFF2-40B4-BE49-F238E27FC236}">
                <a16:creationId xmlns:a16="http://schemas.microsoft.com/office/drawing/2014/main" id="{359CE99C-C06E-6811-8933-F2E255FA3B09}"/>
              </a:ext>
            </a:extLst>
          </p:cNvPr>
          <p:cNvSpPr/>
          <p:nvPr/>
        </p:nvSpPr>
        <p:spPr>
          <a:xfrm rot="5400000">
            <a:off x="8837696" y="1076849"/>
            <a:ext cx="914400" cy="4873459"/>
          </a:xfrm>
          <a:prstGeom prst="round2Same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20" name="Rectangle: Top Corners Rounded 19">
            <a:extLst>
              <a:ext uri="{FF2B5EF4-FFF2-40B4-BE49-F238E27FC236}">
                <a16:creationId xmlns:a16="http://schemas.microsoft.com/office/drawing/2014/main" id="{31C71214-9099-4B43-C06F-0092165C2F4A}"/>
              </a:ext>
            </a:extLst>
          </p:cNvPr>
          <p:cNvSpPr/>
          <p:nvPr/>
        </p:nvSpPr>
        <p:spPr>
          <a:xfrm rot="5400000">
            <a:off x="2971884" y="-342272"/>
            <a:ext cx="914400" cy="4873459"/>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0" name="Rectangle: Top Corners Rounded 59">
            <a:extLst>
              <a:ext uri="{FF2B5EF4-FFF2-40B4-BE49-F238E27FC236}">
                <a16:creationId xmlns:a16="http://schemas.microsoft.com/office/drawing/2014/main" id="{072C4BE4-53AF-2D52-E280-672E681F88AB}"/>
              </a:ext>
            </a:extLst>
          </p:cNvPr>
          <p:cNvSpPr/>
          <p:nvPr/>
        </p:nvSpPr>
        <p:spPr>
          <a:xfrm rot="5400000">
            <a:off x="2971884" y="1076849"/>
            <a:ext cx="914400" cy="4873459"/>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1" name="Rectangle: Top Corners Rounded 60">
            <a:extLst>
              <a:ext uri="{FF2B5EF4-FFF2-40B4-BE49-F238E27FC236}">
                <a16:creationId xmlns:a16="http://schemas.microsoft.com/office/drawing/2014/main" id="{C6948F0F-9FAE-F543-0382-696DC2990F4D}"/>
              </a:ext>
            </a:extLst>
          </p:cNvPr>
          <p:cNvSpPr/>
          <p:nvPr/>
        </p:nvSpPr>
        <p:spPr>
          <a:xfrm rot="5400000">
            <a:off x="2971884" y="2491602"/>
            <a:ext cx="914400" cy="4873459"/>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731610"/>
          </a:xfrm>
        </p:spPr>
        <p:txBody>
          <a:bodyPr/>
          <a:lstStyle/>
          <a:p>
            <a:r>
              <a:rPr lang="en-US" dirty="0"/>
              <a:t>What are potential sources of retirement income?</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3</a:t>
            </a:fld>
            <a:endParaRPr lang="en-US"/>
          </a:p>
        </p:txBody>
      </p:sp>
      <p:sp>
        <p:nvSpPr>
          <p:cNvPr id="24" name="object 10">
            <a:extLst>
              <a:ext uri="{FF2B5EF4-FFF2-40B4-BE49-F238E27FC236}">
                <a16:creationId xmlns:a16="http://schemas.microsoft.com/office/drawing/2014/main" id="{CDD5D0DD-8E7F-9C81-4BBD-B0BDA1635664}"/>
              </a:ext>
            </a:extLst>
          </p:cNvPr>
          <p:cNvSpPr txBox="1"/>
          <p:nvPr/>
        </p:nvSpPr>
        <p:spPr>
          <a:xfrm>
            <a:off x="1769164" y="1965255"/>
            <a:ext cx="3845506" cy="258404"/>
          </a:xfrm>
          <a:prstGeom prst="rect">
            <a:avLst/>
          </a:prstGeom>
        </p:spPr>
        <p:txBody>
          <a:bodyPr vert="horz" wrap="square" lIns="0" tIns="12065" rIns="0" bIns="0" rtlCol="0" anchor="ctr">
            <a:spAutoFit/>
          </a:bodyPr>
          <a:lstStyle/>
          <a:p>
            <a:pPr marL="0" marR="508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15" normalizeH="0" baseline="0" noProof="0" dirty="0">
                <a:ln>
                  <a:noFill/>
                </a:ln>
                <a:solidFill>
                  <a:srgbClr val="FFFFFF"/>
                </a:solidFill>
                <a:effectLst/>
                <a:uLnTx/>
                <a:uFillTx/>
                <a:latin typeface="Arial"/>
                <a:ea typeface="+mn-ea"/>
                <a:cs typeface="Arial"/>
              </a:rPr>
              <a:t>Social Security</a:t>
            </a:r>
            <a:endParaRPr kumimoji="0" sz="1600" b="0" i="0" u="none" strike="noStrike" kern="1200" cap="none" spc="0" normalizeH="0" baseline="0" noProof="0" dirty="0">
              <a:ln>
                <a:noFill/>
              </a:ln>
              <a:solidFill>
                <a:srgbClr val="FFFFFF"/>
              </a:solidFill>
              <a:effectLst/>
              <a:uLnTx/>
              <a:uFillTx/>
              <a:latin typeface="Arial"/>
              <a:ea typeface="+mn-ea"/>
              <a:cs typeface="Arial"/>
            </a:endParaRPr>
          </a:p>
        </p:txBody>
      </p:sp>
      <p:sp>
        <p:nvSpPr>
          <p:cNvPr id="25" name="object 17">
            <a:extLst>
              <a:ext uri="{FF2B5EF4-FFF2-40B4-BE49-F238E27FC236}">
                <a16:creationId xmlns:a16="http://schemas.microsoft.com/office/drawing/2014/main" id="{05C627EB-BE46-D5A9-07CE-AF398DAC7605}"/>
              </a:ext>
            </a:extLst>
          </p:cNvPr>
          <p:cNvSpPr txBox="1"/>
          <p:nvPr/>
        </p:nvSpPr>
        <p:spPr>
          <a:xfrm>
            <a:off x="1769164" y="3384376"/>
            <a:ext cx="3845506" cy="258404"/>
          </a:xfrm>
          <a:prstGeom prst="rect">
            <a:avLst/>
          </a:prstGeom>
        </p:spPr>
        <p:txBody>
          <a:bodyPr vert="horz" wrap="square" lIns="0" tIns="12065" rIns="0" bIns="0" rtlCol="0" anchor="ctr">
            <a:spAutoFit/>
          </a:bodyPr>
          <a:lstStyle/>
          <a:p>
            <a:pPr marL="0" marR="508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30" normalizeH="0" baseline="0" noProof="0" dirty="0">
                <a:ln>
                  <a:noFill/>
                </a:ln>
                <a:solidFill>
                  <a:srgbClr val="FFFFFF"/>
                </a:solidFill>
                <a:effectLst/>
                <a:uLnTx/>
                <a:uFillTx/>
                <a:latin typeface="Arial"/>
                <a:ea typeface="+mn-ea"/>
                <a:cs typeface="Arial"/>
              </a:rPr>
              <a:t>Personal Savings</a:t>
            </a:r>
            <a:endParaRPr kumimoji="0" sz="1600" b="0" i="0" u="none" strike="noStrike" kern="1200" cap="none" spc="0" normalizeH="0" baseline="0" noProof="0" dirty="0">
              <a:ln>
                <a:noFill/>
              </a:ln>
              <a:solidFill>
                <a:srgbClr val="FFFFFF"/>
              </a:solidFill>
              <a:effectLst/>
              <a:uLnTx/>
              <a:uFillTx/>
              <a:latin typeface="Arial"/>
              <a:ea typeface="+mn-ea"/>
              <a:cs typeface="Arial"/>
            </a:endParaRPr>
          </a:p>
        </p:txBody>
      </p:sp>
      <p:sp>
        <p:nvSpPr>
          <p:cNvPr id="26" name="object 18">
            <a:extLst>
              <a:ext uri="{FF2B5EF4-FFF2-40B4-BE49-F238E27FC236}">
                <a16:creationId xmlns:a16="http://schemas.microsoft.com/office/drawing/2014/main" id="{36A099F7-F941-1376-DF46-C7220DD977E1}"/>
              </a:ext>
            </a:extLst>
          </p:cNvPr>
          <p:cNvSpPr txBox="1"/>
          <p:nvPr/>
        </p:nvSpPr>
        <p:spPr>
          <a:xfrm>
            <a:off x="1769164" y="4799129"/>
            <a:ext cx="3845506" cy="258404"/>
          </a:xfrm>
          <a:prstGeom prst="rect">
            <a:avLst/>
          </a:prstGeom>
        </p:spPr>
        <p:txBody>
          <a:bodyPr vert="horz" wrap="square" lIns="0" tIns="12065" rIns="0" bIns="0" rtlCol="0" anchor="ctr">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15" normalizeH="0" baseline="0" noProof="0" dirty="0">
                <a:ln>
                  <a:noFill/>
                </a:ln>
                <a:solidFill>
                  <a:srgbClr val="FFFFFF"/>
                </a:solidFill>
                <a:effectLst/>
                <a:uLnTx/>
                <a:uFillTx/>
                <a:latin typeface="Arial"/>
                <a:ea typeface="+mn-ea"/>
                <a:cs typeface="Arial"/>
              </a:rPr>
              <a:t>Individual Retirement Savings (IRAs)</a:t>
            </a:r>
            <a:endParaRPr kumimoji="0" sz="1600" b="1" i="0" u="none" strike="noStrike" kern="1200" cap="none" spc="0" normalizeH="0" baseline="0" noProof="0" dirty="0">
              <a:ln>
                <a:noFill/>
              </a:ln>
              <a:solidFill>
                <a:srgbClr val="FFFFFF"/>
              </a:solidFill>
              <a:effectLst/>
              <a:uLnTx/>
              <a:uFillTx/>
              <a:latin typeface="Arial"/>
              <a:ea typeface="+mn-ea"/>
              <a:cs typeface="Arial"/>
            </a:endParaRPr>
          </a:p>
        </p:txBody>
      </p:sp>
      <p:sp>
        <p:nvSpPr>
          <p:cNvPr id="27" name="object 19">
            <a:extLst>
              <a:ext uri="{FF2B5EF4-FFF2-40B4-BE49-F238E27FC236}">
                <a16:creationId xmlns:a16="http://schemas.microsoft.com/office/drawing/2014/main" id="{A38284AE-3749-A36E-704D-29B99EA8343D}"/>
              </a:ext>
            </a:extLst>
          </p:cNvPr>
          <p:cNvSpPr txBox="1"/>
          <p:nvPr/>
        </p:nvSpPr>
        <p:spPr>
          <a:xfrm>
            <a:off x="7634974" y="1965255"/>
            <a:ext cx="3849624" cy="258404"/>
          </a:xfrm>
          <a:prstGeom prst="rect">
            <a:avLst/>
          </a:prstGeom>
        </p:spPr>
        <p:txBody>
          <a:bodyPr vert="horz" wrap="square" lIns="0" tIns="12065" rIns="0" bIns="0" rtlCol="0" anchor="ctr">
            <a:spAutoFit/>
          </a:bodyPr>
          <a:lstStyle/>
          <a:p>
            <a:pPr marL="0" marR="508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20" normalizeH="0" baseline="0" noProof="0" dirty="0">
                <a:ln>
                  <a:noFill/>
                </a:ln>
                <a:solidFill>
                  <a:srgbClr val="000000"/>
                </a:solidFill>
                <a:effectLst/>
                <a:uLnTx/>
                <a:uFillTx/>
                <a:latin typeface="Arial"/>
                <a:ea typeface="+mn-ea"/>
                <a:cs typeface="Arial"/>
              </a:rPr>
              <a:t>Pensions</a:t>
            </a:r>
            <a:endParaRPr kumimoji="0"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8" name="object 20">
            <a:extLst>
              <a:ext uri="{FF2B5EF4-FFF2-40B4-BE49-F238E27FC236}">
                <a16:creationId xmlns:a16="http://schemas.microsoft.com/office/drawing/2014/main" id="{1468690B-0A68-64D4-0745-6840F9C060EE}"/>
              </a:ext>
            </a:extLst>
          </p:cNvPr>
          <p:cNvSpPr txBox="1"/>
          <p:nvPr/>
        </p:nvSpPr>
        <p:spPr>
          <a:xfrm>
            <a:off x="7634974" y="3384376"/>
            <a:ext cx="3849624" cy="258404"/>
          </a:xfrm>
          <a:prstGeom prst="rect">
            <a:avLst/>
          </a:prstGeom>
        </p:spPr>
        <p:txBody>
          <a:bodyPr vert="horz" wrap="square" lIns="0" tIns="12065" rIns="0" bIns="0" rtlCol="0" anchor="ctr">
            <a:spAutoFit/>
          </a:bodyPr>
          <a:lstStyle/>
          <a:p>
            <a:pPr marL="0" marR="508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30" normalizeH="0" baseline="0" noProof="0" dirty="0">
                <a:ln>
                  <a:noFill/>
                </a:ln>
                <a:solidFill>
                  <a:srgbClr val="000000"/>
                </a:solidFill>
                <a:effectLst/>
                <a:uLnTx/>
                <a:uFillTx/>
                <a:latin typeface="Arial"/>
                <a:ea typeface="+mn-ea"/>
                <a:cs typeface="Arial"/>
              </a:rPr>
              <a:t>Annuities</a:t>
            </a:r>
            <a:endParaRPr kumimoji="0"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30" name="Oval 29">
            <a:extLst>
              <a:ext uri="{FF2B5EF4-FFF2-40B4-BE49-F238E27FC236}">
                <a16:creationId xmlns:a16="http://schemas.microsoft.com/office/drawing/2014/main" id="{5F1498CF-7CFD-9456-DEB7-0EE59B52ADFB}"/>
              </a:ext>
            </a:extLst>
          </p:cNvPr>
          <p:cNvSpPr/>
          <p:nvPr/>
        </p:nvSpPr>
        <p:spPr>
          <a:xfrm>
            <a:off x="457200" y="1551758"/>
            <a:ext cx="1085399" cy="108539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32" name="Oval 31">
            <a:extLst>
              <a:ext uri="{FF2B5EF4-FFF2-40B4-BE49-F238E27FC236}">
                <a16:creationId xmlns:a16="http://schemas.microsoft.com/office/drawing/2014/main" id="{82532644-5688-EA64-8369-1C933CBDC936}"/>
              </a:ext>
            </a:extLst>
          </p:cNvPr>
          <p:cNvSpPr/>
          <p:nvPr/>
        </p:nvSpPr>
        <p:spPr>
          <a:xfrm>
            <a:off x="457200" y="2970879"/>
            <a:ext cx="1085399" cy="108539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48" name="Oval 47">
            <a:extLst>
              <a:ext uri="{FF2B5EF4-FFF2-40B4-BE49-F238E27FC236}">
                <a16:creationId xmlns:a16="http://schemas.microsoft.com/office/drawing/2014/main" id="{7211DC25-C6A7-5DD6-49C8-CED571C7E767}"/>
              </a:ext>
            </a:extLst>
          </p:cNvPr>
          <p:cNvSpPr/>
          <p:nvPr/>
        </p:nvSpPr>
        <p:spPr>
          <a:xfrm>
            <a:off x="457200" y="4385632"/>
            <a:ext cx="1085399" cy="108539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50" name="Oval 49">
            <a:extLst>
              <a:ext uri="{FF2B5EF4-FFF2-40B4-BE49-F238E27FC236}">
                <a16:creationId xmlns:a16="http://schemas.microsoft.com/office/drawing/2014/main" id="{3F6FCB11-28F8-0F2C-EFD9-F48C44F9C6AF}"/>
              </a:ext>
            </a:extLst>
          </p:cNvPr>
          <p:cNvSpPr/>
          <p:nvPr/>
        </p:nvSpPr>
        <p:spPr>
          <a:xfrm>
            <a:off x="6323012" y="1551758"/>
            <a:ext cx="1085399" cy="108539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54" name="Oval 53">
            <a:extLst>
              <a:ext uri="{FF2B5EF4-FFF2-40B4-BE49-F238E27FC236}">
                <a16:creationId xmlns:a16="http://schemas.microsoft.com/office/drawing/2014/main" id="{9CF7B0A4-CBD9-2401-89B3-D7FBC1C120DD}"/>
              </a:ext>
            </a:extLst>
          </p:cNvPr>
          <p:cNvSpPr/>
          <p:nvPr/>
        </p:nvSpPr>
        <p:spPr>
          <a:xfrm>
            <a:off x="6323012" y="2970879"/>
            <a:ext cx="1085399" cy="108539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79" name="Picture 78" descr="A blue circle with a green dollar sign&#10;&#10;Description automatically generated">
            <a:extLst>
              <a:ext uri="{FF2B5EF4-FFF2-40B4-BE49-F238E27FC236}">
                <a16:creationId xmlns:a16="http://schemas.microsoft.com/office/drawing/2014/main" id="{DA597FBF-8E75-24BF-CE58-D3063BDF60DC}"/>
              </a:ext>
            </a:extLst>
          </p:cNvPr>
          <p:cNvPicPr>
            <a:picLocks noChangeAspect="1"/>
          </p:cNvPicPr>
          <p:nvPr/>
        </p:nvPicPr>
        <p:blipFill>
          <a:blip r:embed="rId3"/>
          <a:stretch>
            <a:fillRect/>
          </a:stretch>
        </p:blipFill>
        <p:spPr>
          <a:xfrm>
            <a:off x="6564648" y="3212515"/>
            <a:ext cx="602126" cy="602126"/>
          </a:xfrm>
          <a:prstGeom prst="rect">
            <a:avLst/>
          </a:prstGeom>
        </p:spPr>
      </p:pic>
      <p:pic>
        <p:nvPicPr>
          <p:cNvPr id="2" name="Picture 1">
            <a:extLst>
              <a:ext uri="{FF2B5EF4-FFF2-40B4-BE49-F238E27FC236}">
                <a16:creationId xmlns:a16="http://schemas.microsoft.com/office/drawing/2014/main" id="{93174CE5-4D4C-9038-7C21-DC7DBB768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10" y="1767960"/>
            <a:ext cx="531844" cy="600984"/>
          </a:xfrm>
          <a:prstGeom prst="rect">
            <a:avLst/>
          </a:prstGeom>
        </p:spPr>
      </p:pic>
      <p:pic>
        <p:nvPicPr>
          <p:cNvPr id="3" name="Picture 2">
            <a:extLst>
              <a:ext uri="{FF2B5EF4-FFF2-40B4-BE49-F238E27FC236}">
                <a16:creationId xmlns:a16="http://schemas.microsoft.com/office/drawing/2014/main" id="{887A99B6-042E-D519-CC65-08D80E42D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46" y="3282509"/>
            <a:ext cx="435505" cy="373965"/>
          </a:xfrm>
          <a:prstGeom prst="rect">
            <a:avLst/>
          </a:prstGeom>
        </p:spPr>
      </p:pic>
      <p:pic>
        <p:nvPicPr>
          <p:cNvPr id="4" name="Picture 3">
            <a:extLst>
              <a:ext uri="{FF2B5EF4-FFF2-40B4-BE49-F238E27FC236}">
                <a16:creationId xmlns:a16="http://schemas.microsoft.com/office/drawing/2014/main" id="{76CE2C66-427B-570B-1646-957A8FB9A5E7}"/>
              </a:ext>
            </a:extLst>
          </p:cNvPr>
          <p:cNvPicPr>
            <a:picLocks noChangeAspect="1"/>
          </p:cNvPicPr>
          <p:nvPr/>
        </p:nvPicPr>
        <p:blipFill>
          <a:blip r:embed="rId6"/>
          <a:stretch>
            <a:fillRect/>
          </a:stretch>
        </p:blipFill>
        <p:spPr>
          <a:xfrm>
            <a:off x="6637593" y="1767960"/>
            <a:ext cx="507153" cy="613922"/>
          </a:xfrm>
          <a:prstGeom prst="rect">
            <a:avLst/>
          </a:prstGeom>
        </p:spPr>
      </p:pic>
      <p:pic>
        <p:nvPicPr>
          <p:cNvPr id="5" name="Picture 4">
            <a:extLst>
              <a:ext uri="{FF2B5EF4-FFF2-40B4-BE49-F238E27FC236}">
                <a16:creationId xmlns:a16="http://schemas.microsoft.com/office/drawing/2014/main" id="{FA8B0B70-B8BA-23E5-AB53-B3CBA8B365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662" y="4667623"/>
            <a:ext cx="523383" cy="553120"/>
          </a:xfrm>
          <a:prstGeom prst="rect">
            <a:avLst/>
          </a:prstGeom>
        </p:spPr>
      </p:pic>
    </p:spTree>
    <p:extLst>
      <p:ext uri="{BB962C8B-B14F-4D97-AF65-F5344CB8AC3E}">
        <p14:creationId xmlns:p14="http://schemas.microsoft.com/office/powerpoint/2010/main" val="83865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4</a:t>
            </a:fld>
            <a:endParaRPr lang="en-US"/>
          </a:p>
        </p:txBody>
      </p:sp>
      <p:sp>
        <p:nvSpPr>
          <p:cNvPr id="85" name="Rectangle: Rounded Corners 84">
            <a:extLst>
              <a:ext uri="{FF2B5EF4-FFF2-40B4-BE49-F238E27FC236}">
                <a16:creationId xmlns:a16="http://schemas.microsoft.com/office/drawing/2014/main" id="{372EE0E2-EE82-C100-8A6F-9340497DF899}"/>
              </a:ext>
            </a:extLst>
          </p:cNvPr>
          <p:cNvSpPr/>
          <p:nvPr/>
        </p:nvSpPr>
        <p:spPr>
          <a:xfrm>
            <a:off x="4671452" y="2072423"/>
            <a:ext cx="6434366" cy="24667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285750" indent="-285750">
              <a:lnSpc>
                <a:spcPct val="110000"/>
              </a:lnSpc>
              <a:spcBef>
                <a:spcPts val="1200"/>
              </a:spcBef>
              <a:buClr>
                <a:schemeClr val="accent2"/>
              </a:buClr>
              <a:buFont typeface="Arial" panose="020B0604020202020204" pitchFamily="34" charset="0"/>
              <a:buChar char="•"/>
              <a:defRPr/>
            </a:pPr>
            <a:r>
              <a:rPr lang="en-US" sz="2000" dirty="0">
                <a:solidFill>
                  <a:schemeClr val="tx1"/>
                </a:solidFill>
                <a:latin typeface="Arial"/>
              </a:rPr>
              <a:t>Employer-established, generally funded with your before-tax contributions</a:t>
            </a:r>
          </a:p>
          <a:p>
            <a:pPr marL="228600" indent="-228600">
              <a:lnSpc>
                <a:spcPct val="110000"/>
              </a:lnSpc>
              <a:spcBef>
                <a:spcPts val="1200"/>
              </a:spcBef>
              <a:buClr>
                <a:schemeClr val="accent2"/>
              </a:buClr>
              <a:buFont typeface="Arial" panose="020B0604020202020204" pitchFamily="34" charset="0"/>
              <a:buChar char="•"/>
              <a:defRPr/>
            </a:pPr>
            <a:r>
              <a:rPr lang="en-US" sz="2000" dirty="0">
                <a:solidFill>
                  <a:schemeClr val="tx1"/>
                </a:solidFill>
                <a:latin typeface="Arial"/>
              </a:rPr>
              <a:t>You choose how to allocate your money </a:t>
            </a:r>
          </a:p>
          <a:p>
            <a:pPr marL="228600" indent="-228600">
              <a:lnSpc>
                <a:spcPct val="110000"/>
              </a:lnSpc>
              <a:spcBef>
                <a:spcPts val="1200"/>
              </a:spcBef>
              <a:buClr>
                <a:schemeClr val="accent2"/>
              </a:buClr>
              <a:buFont typeface="Arial" panose="020B0604020202020204" pitchFamily="34" charset="0"/>
              <a:buChar char="•"/>
              <a:defRPr/>
            </a:pPr>
            <a:r>
              <a:rPr lang="en-US" sz="2000" dirty="0">
                <a:solidFill>
                  <a:schemeClr val="tx1"/>
                </a:solidFill>
                <a:latin typeface="Arial"/>
              </a:rPr>
              <a:t>Your employer determines plan features, and in some cases, makes contributions</a:t>
            </a:r>
          </a:p>
          <a:p>
            <a:pPr marL="228600" indent="-228600">
              <a:lnSpc>
                <a:spcPct val="110000"/>
              </a:lnSpc>
              <a:spcBef>
                <a:spcPts val="1200"/>
              </a:spcBef>
              <a:buClr>
                <a:schemeClr val="accent2"/>
              </a:buClr>
              <a:buFont typeface="Arial" panose="020B0604020202020204" pitchFamily="34" charset="0"/>
              <a:buChar char="•"/>
              <a:defRPr/>
            </a:pPr>
            <a:r>
              <a:rPr lang="en-US" sz="2000" dirty="0">
                <a:solidFill>
                  <a:schemeClr val="tx1"/>
                </a:solidFill>
                <a:latin typeface="Arial"/>
              </a:rPr>
              <a:t>Receive tax benefits while your money grows</a:t>
            </a:r>
          </a:p>
        </p:txBody>
      </p:sp>
      <p:sp>
        <p:nvSpPr>
          <p:cNvPr id="3" name="Rectangle: Top Corners Rounded 2">
            <a:extLst>
              <a:ext uri="{FF2B5EF4-FFF2-40B4-BE49-F238E27FC236}">
                <a16:creationId xmlns:a16="http://schemas.microsoft.com/office/drawing/2014/main" id="{7AA7F922-C5EF-3D77-0CF3-394310077EAB}"/>
              </a:ext>
            </a:extLst>
          </p:cNvPr>
          <p:cNvSpPr/>
          <p:nvPr/>
        </p:nvSpPr>
        <p:spPr>
          <a:xfrm rot="5400000">
            <a:off x="45551" y="1505707"/>
            <a:ext cx="4243697" cy="4334809"/>
          </a:xfrm>
          <a:prstGeom prst="round2Same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 name="Oval 5">
            <a:extLst>
              <a:ext uri="{FF2B5EF4-FFF2-40B4-BE49-F238E27FC236}">
                <a16:creationId xmlns:a16="http://schemas.microsoft.com/office/drawing/2014/main" id="{1035B3A4-DF7F-0319-A264-A21FEEE73CB5}"/>
              </a:ext>
            </a:extLst>
          </p:cNvPr>
          <p:cNvSpPr/>
          <p:nvPr/>
        </p:nvSpPr>
        <p:spPr>
          <a:xfrm flipH="1">
            <a:off x="629897" y="2221406"/>
            <a:ext cx="2903410" cy="2903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11" name="object 4">
            <a:extLst>
              <a:ext uri="{FF2B5EF4-FFF2-40B4-BE49-F238E27FC236}">
                <a16:creationId xmlns:a16="http://schemas.microsoft.com/office/drawing/2014/main" id="{CE416833-A3B0-A557-2B16-C98C6C60A454}"/>
              </a:ext>
            </a:extLst>
          </p:cNvPr>
          <p:cNvSpPr txBox="1"/>
          <p:nvPr/>
        </p:nvSpPr>
        <p:spPr>
          <a:xfrm>
            <a:off x="457200" y="6120248"/>
            <a:ext cx="5157470" cy="112210"/>
          </a:xfrm>
          <a:prstGeom prst="rect">
            <a:avLst/>
          </a:prstGeom>
        </p:spPr>
        <p:txBody>
          <a:bodyPr vert="horz" wrap="square" lIns="0" tIns="12065" rIns="0" bIns="0" rtlCol="0" anchor="b">
            <a:spAutoFit/>
          </a:bodyPr>
          <a:lstStyle/>
          <a:p>
            <a:pPr marL="91440" marR="13339" indent="-91440">
              <a:buFont typeface="+mj-lt"/>
              <a:buAutoNum type="arabicPeriod"/>
              <a:defRPr/>
            </a:pPr>
            <a:r>
              <a:rPr lang="en-US" sz="650" spc="-5">
                <a:solidFill>
                  <a:srgbClr val="A7A8AA"/>
                </a:solidFill>
                <a:latin typeface="Arial"/>
                <a:cs typeface="Arial"/>
              </a:rPr>
              <a:t>Add footnote here.</a:t>
            </a:r>
          </a:p>
        </p:txBody>
      </p:sp>
      <p:sp>
        <p:nvSpPr>
          <p:cNvPr id="4" name="Title 11">
            <a:extLst>
              <a:ext uri="{FF2B5EF4-FFF2-40B4-BE49-F238E27FC236}">
                <a16:creationId xmlns:a16="http://schemas.microsoft.com/office/drawing/2014/main" id="{B3500182-AE2D-5E1D-AEE8-BD19C1CDABEE}"/>
              </a:ext>
            </a:extLst>
          </p:cNvPr>
          <p:cNvSpPr txBox="1">
            <a:spLocks/>
          </p:cNvSpPr>
          <p:nvPr/>
        </p:nvSpPr>
        <p:spPr>
          <a:xfrm>
            <a:off x="457200" y="440440"/>
            <a:ext cx="9454896" cy="73161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Understanding your retirement plan:</a:t>
            </a:r>
          </a:p>
        </p:txBody>
      </p:sp>
      <p:pic>
        <p:nvPicPr>
          <p:cNvPr id="8" name="Picture 7" descr="A hand holding a bag of money&#10;&#10;Description automatically generated">
            <a:extLst>
              <a:ext uri="{FF2B5EF4-FFF2-40B4-BE49-F238E27FC236}">
                <a16:creationId xmlns:a16="http://schemas.microsoft.com/office/drawing/2014/main" id="{7317FA6F-25A1-A816-77E2-CF555D97095B}"/>
              </a:ext>
            </a:extLst>
          </p:cNvPr>
          <p:cNvPicPr>
            <a:picLocks noChangeAspect="1"/>
          </p:cNvPicPr>
          <p:nvPr/>
        </p:nvPicPr>
        <p:blipFill>
          <a:blip r:embed="rId3"/>
          <a:stretch>
            <a:fillRect/>
          </a:stretch>
        </p:blipFill>
        <p:spPr>
          <a:xfrm>
            <a:off x="1083007" y="2805198"/>
            <a:ext cx="1733991" cy="1733991"/>
          </a:xfrm>
          <a:prstGeom prst="rect">
            <a:avLst/>
          </a:prstGeom>
        </p:spPr>
      </p:pic>
    </p:spTree>
    <p:extLst>
      <p:ext uri="{BB962C8B-B14F-4D97-AF65-F5344CB8AC3E}">
        <p14:creationId xmlns:p14="http://schemas.microsoft.com/office/powerpoint/2010/main" val="447820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731610"/>
          </a:xfrm>
        </p:spPr>
        <p:txBody>
          <a:bodyPr/>
          <a:lstStyle/>
          <a:p>
            <a:r>
              <a:rPr lang="en-US" dirty="0"/>
              <a:t>What are the advantages of joining? </a:t>
            </a:r>
          </a:p>
        </p:txBody>
      </p:sp>
      <p:sp>
        <p:nvSpPr>
          <p:cNvPr id="16" name="Rectangle: Rounded Corners 15">
            <a:extLst>
              <a:ext uri="{FF2B5EF4-FFF2-40B4-BE49-F238E27FC236}">
                <a16:creationId xmlns:a16="http://schemas.microsoft.com/office/drawing/2014/main" id="{7D9115F5-F461-78F1-5069-2CA45261C9CD}"/>
              </a:ext>
            </a:extLst>
          </p:cNvPr>
          <p:cNvSpPr/>
          <p:nvPr/>
        </p:nvSpPr>
        <p:spPr>
          <a:xfrm>
            <a:off x="514978" y="1262847"/>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easy</a:t>
            </a:r>
          </a:p>
        </p:txBody>
      </p:sp>
      <p:sp>
        <p:nvSpPr>
          <p:cNvPr id="17" name="Rectangle: Rounded Corners 16">
            <a:extLst>
              <a:ext uri="{FF2B5EF4-FFF2-40B4-BE49-F238E27FC236}">
                <a16:creationId xmlns:a16="http://schemas.microsoft.com/office/drawing/2014/main" id="{1DE53884-4CBD-2DB1-5DCF-F4834AD140BE}"/>
              </a:ext>
            </a:extLst>
          </p:cNvPr>
          <p:cNvSpPr/>
          <p:nvPr/>
        </p:nvSpPr>
        <p:spPr>
          <a:xfrm>
            <a:off x="514978" y="1939159"/>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 reduces your current taxes</a:t>
            </a:r>
          </a:p>
        </p:txBody>
      </p:sp>
      <p:sp>
        <p:nvSpPr>
          <p:cNvPr id="18" name="Rectangle: Rounded Corners 17">
            <a:extLst>
              <a:ext uri="{FF2B5EF4-FFF2-40B4-BE49-F238E27FC236}">
                <a16:creationId xmlns:a16="http://schemas.microsoft.com/office/drawing/2014/main" id="{40A75A26-9B20-6B9A-2838-903A5B8A6283}"/>
              </a:ext>
            </a:extLst>
          </p:cNvPr>
          <p:cNvSpPr/>
          <p:nvPr/>
        </p:nvSpPr>
        <p:spPr>
          <a:xfrm>
            <a:off x="514978" y="2615471"/>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 grows tax-deferred</a:t>
            </a:r>
          </a:p>
        </p:txBody>
      </p:sp>
      <p:sp>
        <p:nvSpPr>
          <p:cNvPr id="19" name="Rectangle: Rounded Corners 18">
            <a:extLst>
              <a:ext uri="{FF2B5EF4-FFF2-40B4-BE49-F238E27FC236}">
                <a16:creationId xmlns:a16="http://schemas.microsoft.com/office/drawing/2014/main" id="{026EF398-E5BC-FAF2-D9EA-8936478D9AFC}"/>
              </a:ext>
            </a:extLst>
          </p:cNvPr>
          <p:cNvSpPr/>
          <p:nvPr/>
        </p:nvSpPr>
        <p:spPr>
          <a:xfrm>
            <a:off x="514978" y="3291783"/>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never too early</a:t>
            </a:r>
          </a:p>
        </p:txBody>
      </p:sp>
      <p:sp>
        <p:nvSpPr>
          <p:cNvPr id="20" name="Rectangle: Rounded Corners 19">
            <a:extLst>
              <a:ext uri="{FF2B5EF4-FFF2-40B4-BE49-F238E27FC236}">
                <a16:creationId xmlns:a16="http://schemas.microsoft.com/office/drawing/2014/main" id="{CEF733C4-E814-6618-B67D-0BB19B07A747}"/>
              </a:ext>
            </a:extLst>
          </p:cNvPr>
          <p:cNvSpPr/>
          <p:nvPr/>
        </p:nvSpPr>
        <p:spPr>
          <a:xfrm>
            <a:off x="514978" y="3968095"/>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never too late</a:t>
            </a:r>
          </a:p>
        </p:txBody>
      </p:sp>
      <p:sp>
        <p:nvSpPr>
          <p:cNvPr id="21" name="Rectangle: Rounded Corners 20">
            <a:extLst>
              <a:ext uri="{FF2B5EF4-FFF2-40B4-BE49-F238E27FC236}">
                <a16:creationId xmlns:a16="http://schemas.microsoft.com/office/drawing/2014/main" id="{658F4F92-1F5D-EB67-403D-7BA44B6E7106}"/>
              </a:ext>
            </a:extLst>
          </p:cNvPr>
          <p:cNvSpPr/>
          <p:nvPr/>
        </p:nvSpPr>
        <p:spPr>
          <a:xfrm>
            <a:off x="514978" y="4644407"/>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your choice</a:t>
            </a:r>
          </a:p>
        </p:txBody>
      </p:sp>
      <p:sp>
        <p:nvSpPr>
          <p:cNvPr id="22" name="Rectangle: Rounded Corners 21">
            <a:extLst>
              <a:ext uri="{FF2B5EF4-FFF2-40B4-BE49-F238E27FC236}">
                <a16:creationId xmlns:a16="http://schemas.microsoft.com/office/drawing/2014/main" id="{E5D6DABB-6282-F3F7-370B-238416B643EB}"/>
              </a:ext>
            </a:extLst>
          </p:cNvPr>
          <p:cNvSpPr/>
          <p:nvPr/>
        </p:nvSpPr>
        <p:spPr>
          <a:xfrm>
            <a:off x="514978" y="5320718"/>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 may be matched by your employer</a:t>
            </a:r>
          </a:p>
        </p:txBody>
      </p:sp>
      <p:sp>
        <p:nvSpPr>
          <p:cNvPr id="46" name="Rectangle: Rounded Corners 45">
            <a:extLst>
              <a:ext uri="{FF2B5EF4-FFF2-40B4-BE49-F238E27FC236}">
                <a16:creationId xmlns:a16="http://schemas.microsoft.com/office/drawing/2014/main" id="{24FB8B16-11DF-0737-C93B-2FFFCB487596}"/>
              </a:ext>
            </a:extLst>
          </p:cNvPr>
          <p:cNvSpPr/>
          <p:nvPr/>
        </p:nvSpPr>
        <p:spPr>
          <a:xfrm>
            <a:off x="6358570" y="1262847"/>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there in an emergency</a:t>
            </a:r>
          </a:p>
        </p:txBody>
      </p:sp>
      <p:sp>
        <p:nvSpPr>
          <p:cNvPr id="47" name="Rectangle: Rounded Corners 46">
            <a:extLst>
              <a:ext uri="{FF2B5EF4-FFF2-40B4-BE49-F238E27FC236}">
                <a16:creationId xmlns:a16="http://schemas.microsoft.com/office/drawing/2014/main" id="{7C9944B5-B3B0-036A-58C0-2A4D44F0C63C}"/>
              </a:ext>
            </a:extLst>
          </p:cNvPr>
          <p:cNvSpPr/>
          <p:nvPr/>
        </p:nvSpPr>
        <p:spPr>
          <a:xfrm>
            <a:off x="6358570" y="1939159"/>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MetLife makes access to your account convenient</a:t>
            </a:r>
          </a:p>
        </p:txBody>
      </p:sp>
      <p:grpSp>
        <p:nvGrpSpPr>
          <p:cNvPr id="63" name="Group 62">
            <a:extLst>
              <a:ext uri="{FF2B5EF4-FFF2-40B4-BE49-F238E27FC236}">
                <a16:creationId xmlns:a16="http://schemas.microsoft.com/office/drawing/2014/main" id="{0AACAFD7-FB15-C7BB-838C-713CD83A92BC}"/>
              </a:ext>
            </a:extLst>
          </p:cNvPr>
          <p:cNvGrpSpPr/>
          <p:nvPr/>
        </p:nvGrpSpPr>
        <p:grpSpPr>
          <a:xfrm>
            <a:off x="723818" y="1396021"/>
            <a:ext cx="281065" cy="281065"/>
            <a:chOff x="723818" y="1387223"/>
            <a:chExt cx="346075" cy="346075"/>
          </a:xfrm>
        </p:grpSpPr>
        <p:sp>
          <p:nvSpPr>
            <p:cNvPr id="60" name="Oval 59">
              <a:extLst>
                <a:ext uri="{FF2B5EF4-FFF2-40B4-BE49-F238E27FC236}">
                  <a16:creationId xmlns:a16="http://schemas.microsoft.com/office/drawing/2014/main" id="{07CEC63A-8ED5-E569-0FD8-593C6E64AD63}"/>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62" name="Isosceles Triangle 61">
              <a:extLst>
                <a:ext uri="{FF2B5EF4-FFF2-40B4-BE49-F238E27FC236}">
                  <a16:creationId xmlns:a16="http://schemas.microsoft.com/office/drawing/2014/main" id="{ABCB3288-F1CE-A623-BA1E-885831149782}"/>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64" name="Group 63">
            <a:extLst>
              <a:ext uri="{FF2B5EF4-FFF2-40B4-BE49-F238E27FC236}">
                <a16:creationId xmlns:a16="http://schemas.microsoft.com/office/drawing/2014/main" id="{802298B9-0204-8E4D-3CE2-5357D535170E}"/>
              </a:ext>
            </a:extLst>
          </p:cNvPr>
          <p:cNvGrpSpPr/>
          <p:nvPr/>
        </p:nvGrpSpPr>
        <p:grpSpPr>
          <a:xfrm>
            <a:off x="723818" y="2072333"/>
            <a:ext cx="281065" cy="281065"/>
            <a:chOff x="723818" y="1387223"/>
            <a:chExt cx="346075" cy="346075"/>
          </a:xfrm>
        </p:grpSpPr>
        <p:sp>
          <p:nvSpPr>
            <p:cNvPr id="65" name="Oval 64">
              <a:extLst>
                <a:ext uri="{FF2B5EF4-FFF2-40B4-BE49-F238E27FC236}">
                  <a16:creationId xmlns:a16="http://schemas.microsoft.com/office/drawing/2014/main" id="{9BF34A94-D008-5CC4-8970-BA331B35BF50}"/>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66" name="Isosceles Triangle 65">
              <a:extLst>
                <a:ext uri="{FF2B5EF4-FFF2-40B4-BE49-F238E27FC236}">
                  <a16:creationId xmlns:a16="http://schemas.microsoft.com/office/drawing/2014/main" id="{EC1E48B1-9544-7B53-ECA6-0DE880C1776F}"/>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67" name="Group 66">
            <a:extLst>
              <a:ext uri="{FF2B5EF4-FFF2-40B4-BE49-F238E27FC236}">
                <a16:creationId xmlns:a16="http://schemas.microsoft.com/office/drawing/2014/main" id="{A05B4319-E7EE-36DF-C481-3A41ABF429DA}"/>
              </a:ext>
            </a:extLst>
          </p:cNvPr>
          <p:cNvGrpSpPr/>
          <p:nvPr/>
        </p:nvGrpSpPr>
        <p:grpSpPr>
          <a:xfrm>
            <a:off x="723818" y="2748645"/>
            <a:ext cx="281065" cy="281065"/>
            <a:chOff x="723818" y="1387223"/>
            <a:chExt cx="346075" cy="346075"/>
          </a:xfrm>
        </p:grpSpPr>
        <p:sp>
          <p:nvSpPr>
            <p:cNvPr id="68" name="Oval 67">
              <a:extLst>
                <a:ext uri="{FF2B5EF4-FFF2-40B4-BE49-F238E27FC236}">
                  <a16:creationId xmlns:a16="http://schemas.microsoft.com/office/drawing/2014/main" id="{C9831393-39EF-49A7-C0BF-E53F07157F80}"/>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69" name="Isosceles Triangle 68">
              <a:extLst>
                <a:ext uri="{FF2B5EF4-FFF2-40B4-BE49-F238E27FC236}">
                  <a16:creationId xmlns:a16="http://schemas.microsoft.com/office/drawing/2014/main" id="{EB75B770-3C8B-81EE-5D99-53D8E1F85FE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0" name="Group 69">
            <a:extLst>
              <a:ext uri="{FF2B5EF4-FFF2-40B4-BE49-F238E27FC236}">
                <a16:creationId xmlns:a16="http://schemas.microsoft.com/office/drawing/2014/main" id="{8A505115-1FD8-9146-F35A-A07E104D5549}"/>
              </a:ext>
            </a:extLst>
          </p:cNvPr>
          <p:cNvGrpSpPr/>
          <p:nvPr/>
        </p:nvGrpSpPr>
        <p:grpSpPr>
          <a:xfrm>
            <a:off x="723818" y="3424957"/>
            <a:ext cx="281065" cy="281065"/>
            <a:chOff x="723818" y="1387223"/>
            <a:chExt cx="346075" cy="346075"/>
          </a:xfrm>
        </p:grpSpPr>
        <p:sp>
          <p:nvSpPr>
            <p:cNvPr id="71" name="Oval 70">
              <a:extLst>
                <a:ext uri="{FF2B5EF4-FFF2-40B4-BE49-F238E27FC236}">
                  <a16:creationId xmlns:a16="http://schemas.microsoft.com/office/drawing/2014/main" id="{21624DDE-9F79-A447-6DD4-22C1B8C89163}"/>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2" name="Isosceles Triangle 71">
              <a:extLst>
                <a:ext uri="{FF2B5EF4-FFF2-40B4-BE49-F238E27FC236}">
                  <a16:creationId xmlns:a16="http://schemas.microsoft.com/office/drawing/2014/main" id="{9138FFD1-8CC9-CB4A-6396-8E0281E6A48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3" name="Group 72">
            <a:extLst>
              <a:ext uri="{FF2B5EF4-FFF2-40B4-BE49-F238E27FC236}">
                <a16:creationId xmlns:a16="http://schemas.microsoft.com/office/drawing/2014/main" id="{526419A6-6990-9CAE-B2EA-EA0A92D48B7D}"/>
              </a:ext>
            </a:extLst>
          </p:cNvPr>
          <p:cNvGrpSpPr/>
          <p:nvPr/>
        </p:nvGrpSpPr>
        <p:grpSpPr>
          <a:xfrm>
            <a:off x="723818" y="4101269"/>
            <a:ext cx="281065" cy="281065"/>
            <a:chOff x="723818" y="1387223"/>
            <a:chExt cx="346075" cy="346075"/>
          </a:xfrm>
        </p:grpSpPr>
        <p:sp>
          <p:nvSpPr>
            <p:cNvPr id="74" name="Oval 73">
              <a:extLst>
                <a:ext uri="{FF2B5EF4-FFF2-40B4-BE49-F238E27FC236}">
                  <a16:creationId xmlns:a16="http://schemas.microsoft.com/office/drawing/2014/main" id="{ACC09433-6FF7-B436-EA54-BE332EF246CB}"/>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5" name="Isosceles Triangle 74">
              <a:extLst>
                <a:ext uri="{FF2B5EF4-FFF2-40B4-BE49-F238E27FC236}">
                  <a16:creationId xmlns:a16="http://schemas.microsoft.com/office/drawing/2014/main" id="{3AF99CD9-0660-53B5-A412-AFDC3439E4AD}"/>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6" name="Group 75">
            <a:extLst>
              <a:ext uri="{FF2B5EF4-FFF2-40B4-BE49-F238E27FC236}">
                <a16:creationId xmlns:a16="http://schemas.microsoft.com/office/drawing/2014/main" id="{D5AF6CE7-37E4-B68E-1ACF-1C3B9E5768FC}"/>
              </a:ext>
            </a:extLst>
          </p:cNvPr>
          <p:cNvGrpSpPr/>
          <p:nvPr/>
        </p:nvGrpSpPr>
        <p:grpSpPr>
          <a:xfrm>
            <a:off x="723818" y="4777581"/>
            <a:ext cx="281065" cy="281065"/>
            <a:chOff x="723818" y="1387223"/>
            <a:chExt cx="346075" cy="346075"/>
          </a:xfrm>
        </p:grpSpPr>
        <p:sp>
          <p:nvSpPr>
            <p:cNvPr id="77" name="Oval 76">
              <a:extLst>
                <a:ext uri="{FF2B5EF4-FFF2-40B4-BE49-F238E27FC236}">
                  <a16:creationId xmlns:a16="http://schemas.microsoft.com/office/drawing/2014/main" id="{18AC82A3-6B68-3BA3-A41A-3B03A023B2E7}"/>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8" name="Isosceles Triangle 77">
              <a:extLst>
                <a:ext uri="{FF2B5EF4-FFF2-40B4-BE49-F238E27FC236}">
                  <a16:creationId xmlns:a16="http://schemas.microsoft.com/office/drawing/2014/main" id="{54C787B6-C985-24C5-0088-9259E078D526}"/>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9" name="Group 78">
            <a:extLst>
              <a:ext uri="{FF2B5EF4-FFF2-40B4-BE49-F238E27FC236}">
                <a16:creationId xmlns:a16="http://schemas.microsoft.com/office/drawing/2014/main" id="{B09814EB-1F90-6588-F43F-07599F9F2FF1}"/>
              </a:ext>
            </a:extLst>
          </p:cNvPr>
          <p:cNvGrpSpPr/>
          <p:nvPr/>
        </p:nvGrpSpPr>
        <p:grpSpPr>
          <a:xfrm>
            <a:off x="723818" y="5453892"/>
            <a:ext cx="281065" cy="281065"/>
            <a:chOff x="723818" y="1387223"/>
            <a:chExt cx="346075" cy="346075"/>
          </a:xfrm>
        </p:grpSpPr>
        <p:sp>
          <p:nvSpPr>
            <p:cNvPr id="80" name="Oval 79">
              <a:extLst>
                <a:ext uri="{FF2B5EF4-FFF2-40B4-BE49-F238E27FC236}">
                  <a16:creationId xmlns:a16="http://schemas.microsoft.com/office/drawing/2014/main" id="{EDD61BF7-9899-173E-D675-6CA6AD663E0E}"/>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81" name="Isosceles Triangle 80">
              <a:extLst>
                <a:ext uri="{FF2B5EF4-FFF2-40B4-BE49-F238E27FC236}">
                  <a16:creationId xmlns:a16="http://schemas.microsoft.com/office/drawing/2014/main" id="{703C503C-ADC6-4ECA-0A8F-7996C2621590}"/>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82" name="Group 81">
            <a:extLst>
              <a:ext uri="{FF2B5EF4-FFF2-40B4-BE49-F238E27FC236}">
                <a16:creationId xmlns:a16="http://schemas.microsoft.com/office/drawing/2014/main" id="{67C990E8-F594-D76F-4B4A-F3414478166F}"/>
              </a:ext>
            </a:extLst>
          </p:cNvPr>
          <p:cNvGrpSpPr/>
          <p:nvPr/>
        </p:nvGrpSpPr>
        <p:grpSpPr>
          <a:xfrm>
            <a:off x="6567410" y="1396021"/>
            <a:ext cx="281065" cy="281065"/>
            <a:chOff x="723818" y="1387223"/>
            <a:chExt cx="346075" cy="346075"/>
          </a:xfrm>
        </p:grpSpPr>
        <p:sp>
          <p:nvSpPr>
            <p:cNvPr id="83" name="Oval 82">
              <a:extLst>
                <a:ext uri="{FF2B5EF4-FFF2-40B4-BE49-F238E27FC236}">
                  <a16:creationId xmlns:a16="http://schemas.microsoft.com/office/drawing/2014/main" id="{6549FFD1-5649-F5A9-BCB7-1A4B10514EDE}"/>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84" name="Isosceles Triangle 83">
              <a:extLst>
                <a:ext uri="{FF2B5EF4-FFF2-40B4-BE49-F238E27FC236}">
                  <a16:creationId xmlns:a16="http://schemas.microsoft.com/office/drawing/2014/main" id="{0482240E-00C3-F136-AB63-C0B3D6FD32A6}"/>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85" name="Group 84">
            <a:extLst>
              <a:ext uri="{FF2B5EF4-FFF2-40B4-BE49-F238E27FC236}">
                <a16:creationId xmlns:a16="http://schemas.microsoft.com/office/drawing/2014/main" id="{3D334508-5C17-E187-0300-444872DF70CD}"/>
              </a:ext>
            </a:extLst>
          </p:cNvPr>
          <p:cNvGrpSpPr/>
          <p:nvPr/>
        </p:nvGrpSpPr>
        <p:grpSpPr>
          <a:xfrm>
            <a:off x="6567410" y="2072333"/>
            <a:ext cx="281065" cy="281065"/>
            <a:chOff x="723818" y="1387223"/>
            <a:chExt cx="346075" cy="346075"/>
          </a:xfrm>
        </p:grpSpPr>
        <p:sp>
          <p:nvSpPr>
            <p:cNvPr id="86" name="Oval 85">
              <a:extLst>
                <a:ext uri="{FF2B5EF4-FFF2-40B4-BE49-F238E27FC236}">
                  <a16:creationId xmlns:a16="http://schemas.microsoft.com/office/drawing/2014/main" id="{3DC4B43D-7A62-98EE-6010-BA849940744B}"/>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87" name="Isosceles Triangle 86">
              <a:extLst>
                <a:ext uri="{FF2B5EF4-FFF2-40B4-BE49-F238E27FC236}">
                  <a16:creationId xmlns:a16="http://schemas.microsoft.com/office/drawing/2014/main" id="{20F60AC7-0F5E-4D63-BB26-5EFACC16C6EE}"/>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5</a:t>
            </a:fld>
            <a:endParaRPr lang="en-US"/>
          </a:p>
        </p:txBody>
      </p:sp>
      <p:sp>
        <p:nvSpPr>
          <p:cNvPr id="2" name="TextBox 1">
            <a:extLst>
              <a:ext uri="{FF2B5EF4-FFF2-40B4-BE49-F238E27FC236}">
                <a16:creationId xmlns:a16="http://schemas.microsoft.com/office/drawing/2014/main" id="{E41ACF27-1418-E17B-DEBB-B9795E05C749}"/>
              </a:ext>
            </a:extLst>
          </p:cNvPr>
          <p:cNvSpPr txBox="1"/>
          <p:nvPr/>
        </p:nvSpPr>
        <p:spPr>
          <a:xfrm>
            <a:off x="6358570" y="4227599"/>
            <a:ext cx="5373055" cy="1985159"/>
          </a:xfrm>
          <a:prstGeom prst="rect">
            <a:avLst/>
          </a:prstGeom>
          <a:noFill/>
        </p:spPr>
        <p:txBody>
          <a:bodyPr wrap="square" lIns="0" tIns="0" rIns="0" bIns="0" rtlCol="0">
            <a:spAutoFit/>
          </a:bodyPr>
          <a:lstStyle/>
          <a:p>
            <a:r>
              <a:rPr lang="en-US" sz="900" baseline="30000" dirty="0">
                <a:solidFill>
                  <a:srgbClr val="000000"/>
                </a:solidFill>
                <a:latin typeface="+mj-lt"/>
              </a:rPr>
              <a:t>*</a:t>
            </a:r>
            <a:r>
              <a:rPr lang="en-US" sz="900" dirty="0">
                <a:solidFill>
                  <a:srgbClr val="000000"/>
                </a:solidFill>
                <a:latin typeface="+mj-lt"/>
              </a:rPr>
              <a:t>Certain employees participating in 403(b) plans of school, health care or church employers may be eligible to make additional catch-up contributions based on years of service, rather than age. Certain government employees participating in 457(b) plans may be able to make additional contributions instead of normal catch-up contributions during the three years prior to normal retirement age.</a:t>
            </a:r>
          </a:p>
          <a:p>
            <a:endParaRPr lang="en-US" sz="900" dirty="0">
              <a:solidFill>
                <a:srgbClr val="000000"/>
              </a:solidFill>
              <a:latin typeface="+mj-lt"/>
            </a:endParaRPr>
          </a:p>
          <a:p>
            <a:r>
              <a:rPr lang="en-US" sz="900" dirty="0">
                <a:solidFill>
                  <a:srgbClr val="000000"/>
                </a:solidFill>
                <a:latin typeface="+mj-lt"/>
              </a:rPr>
              <a:t>If you are buying a variable annuity to fund a qualified retirement plan or IRA, you should do so for the variable annuity’s features and benefits other than tax deferral. In such cases, tax deferral is not an additional benefit of the variable annuity. References throughout this material to tax advantages, such as tax deferral and tax-free transfers, are subject to this consideration.</a:t>
            </a:r>
          </a:p>
          <a:p>
            <a:endParaRPr lang="en-US" sz="900" dirty="0">
              <a:solidFill>
                <a:srgbClr val="000000"/>
              </a:solidFill>
              <a:latin typeface="+mj-lt"/>
            </a:endParaRPr>
          </a:p>
          <a:p>
            <a:endParaRPr lang="en-US" sz="900" dirty="0">
              <a:solidFill>
                <a:srgbClr val="000000"/>
              </a:solidFill>
              <a:latin typeface="+mj-lt"/>
            </a:endParaRPr>
          </a:p>
          <a:p>
            <a:endParaRPr lang="en-US" sz="1200" dirty="0" err="1">
              <a:solidFill>
                <a:srgbClr val="181818"/>
              </a:solidFill>
            </a:endParaRPr>
          </a:p>
        </p:txBody>
      </p:sp>
    </p:spTree>
    <p:extLst>
      <p:ext uri="{BB962C8B-B14F-4D97-AF65-F5344CB8AC3E}">
        <p14:creationId xmlns:p14="http://schemas.microsoft.com/office/powerpoint/2010/main" val="829668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45499A-1B51-D2C0-98B4-06992BED0593}"/>
              </a:ext>
            </a:extLst>
          </p:cNvPr>
          <p:cNvSpPr/>
          <p:nvPr/>
        </p:nvSpPr>
        <p:spPr>
          <a:xfrm flipH="1">
            <a:off x="0" y="1015734"/>
            <a:ext cx="12188824" cy="4711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2" name="bg object 18">
            <a:extLst>
              <a:ext uri="{FF2B5EF4-FFF2-40B4-BE49-F238E27FC236}">
                <a16:creationId xmlns:a16="http://schemas.microsoft.com/office/drawing/2014/main" id="{6358E4EF-F6B2-78A3-EED8-FDCBB70AC34C}"/>
              </a:ext>
            </a:extLst>
          </p:cNvPr>
          <p:cNvSpPr/>
          <p:nvPr/>
        </p:nvSpPr>
        <p:spPr>
          <a:xfrm>
            <a:off x="11455400" y="1015734"/>
            <a:ext cx="733425" cy="4711966"/>
          </a:xfrm>
          <a:custGeom>
            <a:avLst/>
            <a:gdLst/>
            <a:ahLst/>
            <a:cxnLst/>
            <a:rect l="l" t="t" r="r" b="b"/>
            <a:pathLst>
              <a:path w="733425" h="5455920">
                <a:moveTo>
                  <a:pt x="733043" y="0"/>
                </a:moveTo>
                <a:lnTo>
                  <a:pt x="0" y="0"/>
                </a:lnTo>
                <a:lnTo>
                  <a:pt x="0" y="5455920"/>
                </a:lnTo>
                <a:lnTo>
                  <a:pt x="733043" y="5455920"/>
                </a:lnTo>
                <a:lnTo>
                  <a:pt x="733043" y="0"/>
                </a:lnTo>
                <a:close/>
              </a:path>
            </a:pathLst>
          </a:custGeom>
          <a:solidFill>
            <a:srgbClr val="00609F"/>
          </a:solidFill>
        </p:spPr>
        <p:txBody>
          <a:bodyPr wrap="square" lIns="0" tIns="0" rIns="0" bIns="0" rtlCol="0"/>
          <a:lstStyle/>
          <a:p>
            <a:endParaRPr/>
          </a:p>
        </p:txBody>
      </p:sp>
      <p:sp>
        <p:nvSpPr>
          <p:cNvPr id="8" name="Text Placeholder 7">
            <a:extLst>
              <a:ext uri="{FF2B5EF4-FFF2-40B4-BE49-F238E27FC236}">
                <a16:creationId xmlns:a16="http://schemas.microsoft.com/office/drawing/2014/main" id="{747B0DD5-D0C9-9D55-07DA-8F59866B60B8}"/>
              </a:ext>
            </a:extLst>
          </p:cNvPr>
          <p:cNvSpPr>
            <a:spLocks noGrp="1"/>
          </p:cNvSpPr>
          <p:nvPr>
            <p:ph type="body" sz="quarter" idx="11"/>
          </p:nvPr>
        </p:nvSpPr>
        <p:spPr>
          <a:xfrm>
            <a:off x="3347180" y="1384918"/>
            <a:ext cx="8277261" cy="2987675"/>
          </a:xfrm>
        </p:spPr>
        <p:txBody>
          <a:bodyPr lIns="548640" tIns="0" rIns="91440" bIns="0" anchor="ctr"/>
          <a:lstStyle/>
          <a:p>
            <a:pPr>
              <a:spcBef>
                <a:spcPts val="0"/>
              </a:spcBef>
            </a:pPr>
            <a:r>
              <a:rPr lang="en-US" sz="5400" dirty="0">
                <a:solidFill>
                  <a:schemeClr val="bg1"/>
                </a:solidFill>
                <a:latin typeface="+mj-lt"/>
              </a:rPr>
              <a:t>What are the basics of  retirement investing?</a:t>
            </a:r>
          </a:p>
        </p:txBody>
      </p:sp>
      <p:sp>
        <p:nvSpPr>
          <p:cNvPr id="11" name="Oval 10">
            <a:extLst>
              <a:ext uri="{FF2B5EF4-FFF2-40B4-BE49-F238E27FC236}">
                <a16:creationId xmlns:a16="http://schemas.microsoft.com/office/drawing/2014/main" id="{993D8801-550F-AB2A-997A-24A067992E5F}"/>
              </a:ext>
            </a:extLst>
          </p:cNvPr>
          <p:cNvSpPr/>
          <p:nvPr/>
        </p:nvSpPr>
        <p:spPr>
          <a:xfrm flipH="1">
            <a:off x="457930" y="1927092"/>
            <a:ext cx="2889250" cy="288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3" name="Picture 2">
            <a:extLst>
              <a:ext uri="{FF2B5EF4-FFF2-40B4-BE49-F238E27FC236}">
                <a16:creationId xmlns:a16="http://schemas.microsoft.com/office/drawing/2014/main" id="{CDFB6E78-FFFE-CAD0-EC6A-5EFF3D0ECDE9}"/>
              </a:ext>
            </a:extLst>
          </p:cNvPr>
          <p:cNvPicPr>
            <a:picLocks noChangeAspect="1"/>
          </p:cNvPicPr>
          <p:nvPr/>
        </p:nvPicPr>
        <p:blipFill>
          <a:blip r:embed="rId3"/>
          <a:stretch>
            <a:fillRect/>
          </a:stretch>
        </p:blipFill>
        <p:spPr>
          <a:xfrm>
            <a:off x="838065" y="2620194"/>
            <a:ext cx="2007398" cy="1617611"/>
          </a:xfrm>
          <a:prstGeom prst="rect">
            <a:avLst/>
          </a:prstGeom>
        </p:spPr>
      </p:pic>
      <p:sp>
        <p:nvSpPr>
          <p:cNvPr id="4" name="TextBox 3">
            <a:extLst>
              <a:ext uri="{FF2B5EF4-FFF2-40B4-BE49-F238E27FC236}">
                <a16:creationId xmlns:a16="http://schemas.microsoft.com/office/drawing/2014/main" id="{0833647C-845A-739E-D626-584248AC189F}"/>
              </a:ext>
            </a:extLst>
          </p:cNvPr>
          <p:cNvSpPr txBox="1"/>
          <p:nvPr/>
        </p:nvSpPr>
        <p:spPr>
          <a:xfrm flipH="1">
            <a:off x="3928127" y="4372593"/>
            <a:ext cx="6697831" cy="892552"/>
          </a:xfrm>
          <a:prstGeom prst="rect">
            <a:avLst/>
          </a:prstGeom>
          <a:noFill/>
        </p:spPr>
        <p:txBody>
          <a:bodyPr wrap="square" lIns="0" tIns="0" rIns="0" bIns="0" rtlCol="0">
            <a:spAutoFit/>
          </a:bodyPr>
          <a:lstStyle/>
          <a:p>
            <a:pPr marL="262890" indent="-262890" fontAlgn="base">
              <a:spcBef>
                <a:spcPts val="1200"/>
              </a:spcBef>
              <a:buFont typeface="Arial" charset="0"/>
              <a:buChar char="•"/>
            </a:pPr>
            <a:r>
              <a:rPr lang="en-US" sz="2400" dirty="0">
                <a:solidFill>
                  <a:schemeClr val="bg1"/>
                </a:solidFill>
              </a:rPr>
              <a:t>Saving puts money aside for short-term needs </a:t>
            </a:r>
          </a:p>
          <a:p>
            <a:pPr marL="262890" indent="-262890" fontAlgn="base">
              <a:spcBef>
                <a:spcPts val="1200"/>
              </a:spcBef>
              <a:buFont typeface="Arial" charset="0"/>
              <a:buChar char="•"/>
            </a:pPr>
            <a:r>
              <a:rPr lang="en-US" sz="2400" dirty="0">
                <a:solidFill>
                  <a:schemeClr val="bg1"/>
                </a:solidFill>
              </a:rPr>
              <a:t>Investing puts money aside for long-term needs</a:t>
            </a:r>
          </a:p>
        </p:txBody>
      </p:sp>
    </p:spTree>
    <p:extLst>
      <p:ext uri="{BB962C8B-B14F-4D97-AF65-F5344CB8AC3E}">
        <p14:creationId xmlns:p14="http://schemas.microsoft.com/office/powerpoint/2010/main" val="3087748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C6E67B5-3959-FC31-F52C-974D4B5259F8}"/>
              </a:ext>
            </a:extLst>
          </p:cNvPr>
          <p:cNvSpPr/>
          <p:nvPr/>
        </p:nvSpPr>
        <p:spPr>
          <a:xfrm>
            <a:off x="457201" y="1549117"/>
            <a:ext cx="11274424" cy="129816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endParaRPr lang="en-US" sz="2800">
              <a:solidFill>
                <a:schemeClr val="tx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When’s the best time for me to start saving?</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7</a:t>
            </a:fld>
            <a:endParaRPr lang="en-US"/>
          </a:p>
        </p:txBody>
      </p:sp>
      <p:sp>
        <p:nvSpPr>
          <p:cNvPr id="16" name="object 5">
            <a:extLst>
              <a:ext uri="{FF2B5EF4-FFF2-40B4-BE49-F238E27FC236}">
                <a16:creationId xmlns:a16="http://schemas.microsoft.com/office/drawing/2014/main" id="{DC70542D-2BF8-4F4B-0228-400214F31646}"/>
              </a:ext>
            </a:extLst>
          </p:cNvPr>
          <p:cNvSpPr txBox="1"/>
          <p:nvPr/>
        </p:nvSpPr>
        <p:spPr>
          <a:xfrm>
            <a:off x="1964848" y="1972791"/>
            <a:ext cx="9664699" cy="450814"/>
          </a:xfrm>
          <a:prstGeom prst="rect">
            <a:avLst/>
          </a:prstGeom>
        </p:spPr>
        <p:txBody>
          <a:bodyPr vert="horz" wrap="square" lIns="0" tIns="13447" rIns="0" bIns="0" rtlCol="0" anchor="ctr">
            <a:spAutoFit/>
          </a:bodyPr>
          <a:lstStyle/>
          <a:p>
            <a:pPr marR="0" lvl="0" indent="0" algn="l" defTabSz="806867" rtl="0" eaLnBrk="1" fontAlgn="auto" latinLnBrk="0" hangingPunct="1">
              <a:lnSpc>
                <a:spcPct val="110000"/>
              </a:lnSpc>
              <a:spcBef>
                <a:spcPts val="60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Arial"/>
                <a:ea typeface="+mn-ea"/>
                <a:cs typeface="Arial"/>
              </a:rPr>
              <a:t>Right now</a:t>
            </a:r>
            <a:endParaRPr kumimoji="0" sz="2800" b="0" i="0" u="none" strike="noStrike" kern="0" cap="none" spc="0" normalizeH="0" baseline="0" noProof="0" dirty="0">
              <a:ln>
                <a:noFill/>
              </a:ln>
              <a:solidFill>
                <a:schemeClr val="bg1"/>
              </a:solidFill>
              <a:effectLst/>
              <a:uLnTx/>
              <a:uFillTx/>
              <a:latin typeface="Arial"/>
              <a:ea typeface="+mn-ea"/>
              <a:cs typeface="Arial"/>
            </a:endParaRPr>
          </a:p>
        </p:txBody>
      </p:sp>
      <p:sp>
        <p:nvSpPr>
          <p:cNvPr id="20" name="Oval 19">
            <a:extLst>
              <a:ext uri="{FF2B5EF4-FFF2-40B4-BE49-F238E27FC236}">
                <a16:creationId xmlns:a16="http://schemas.microsoft.com/office/drawing/2014/main" id="{CE660407-A75A-4AE2-5557-19E02784E00C}"/>
              </a:ext>
            </a:extLst>
          </p:cNvPr>
          <p:cNvSpPr/>
          <p:nvPr/>
        </p:nvSpPr>
        <p:spPr>
          <a:xfrm flipH="1">
            <a:off x="750379" y="1737553"/>
            <a:ext cx="921291" cy="9212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14" name="Rectangle: Rounded Corners 13">
            <a:extLst>
              <a:ext uri="{FF2B5EF4-FFF2-40B4-BE49-F238E27FC236}">
                <a16:creationId xmlns:a16="http://schemas.microsoft.com/office/drawing/2014/main" id="{75409369-BC2B-B2B2-CD32-62C3428AAFC8}"/>
              </a:ext>
            </a:extLst>
          </p:cNvPr>
          <p:cNvSpPr/>
          <p:nvPr/>
        </p:nvSpPr>
        <p:spPr>
          <a:xfrm>
            <a:off x="457201" y="3050002"/>
            <a:ext cx="11274424" cy="129816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endParaRPr lang="en-US" sz="2800">
              <a:solidFill>
                <a:schemeClr val="tx1"/>
              </a:solidFill>
              <a:cs typeface="Open Sans Bold"/>
            </a:endParaRPr>
          </a:p>
        </p:txBody>
      </p:sp>
      <p:sp>
        <p:nvSpPr>
          <p:cNvPr id="21" name="Oval 20">
            <a:extLst>
              <a:ext uri="{FF2B5EF4-FFF2-40B4-BE49-F238E27FC236}">
                <a16:creationId xmlns:a16="http://schemas.microsoft.com/office/drawing/2014/main" id="{4FB9B086-3D6C-9369-FD9A-F316FE1E77FB}"/>
              </a:ext>
            </a:extLst>
          </p:cNvPr>
          <p:cNvSpPr/>
          <p:nvPr/>
        </p:nvSpPr>
        <p:spPr>
          <a:xfrm flipH="1">
            <a:off x="750379" y="3238438"/>
            <a:ext cx="921291" cy="9212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23" name="Rectangle: Rounded Corners 22">
            <a:extLst>
              <a:ext uri="{FF2B5EF4-FFF2-40B4-BE49-F238E27FC236}">
                <a16:creationId xmlns:a16="http://schemas.microsoft.com/office/drawing/2014/main" id="{18042B0E-E290-3C35-C99A-CE60EC9771C4}"/>
              </a:ext>
            </a:extLst>
          </p:cNvPr>
          <p:cNvSpPr/>
          <p:nvPr/>
        </p:nvSpPr>
        <p:spPr>
          <a:xfrm>
            <a:off x="457201" y="4550887"/>
            <a:ext cx="11274424" cy="129816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endParaRPr lang="en-US" sz="2800">
              <a:solidFill>
                <a:schemeClr val="tx1"/>
              </a:solidFill>
              <a:cs typeface="Open Sans Bold"/>
            </a:endParaRPr>
          </a:p>
        </p:txBody>
      </p:sp>
      <p:sp>
        <p:nvSpPr>
          <p:cNvPr id="27" name="Oval 26">
            <a:extLst>
              <a:ext uri="{FF2B5EF4-FFF2-40B4-BE49-F238E27FC236}">
                <a16:creationId xmlns:a16="http://schemas.microsoft.com/office/drawing/2014/main" id="{15DE47CB-A860-000E-065A-33B7B8AE87C7}"/>
              </a:ext>
            </a:extLst>
          </p:cNvPr>
          <p:cNvSpPr/>
          <p:nvPr/>
        </p:nvSpPr>
        <p:spPr>
          <a:xfrm flipH="1">
            <a:off x="750379" y="4739323"/>
            <a:ext cx="921291" cy="9212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34" name="object 6">
            <a:extLst>
              <a:ext uri="{FF2B5EF4-FFF2-40B4-BE49-F238E27FC236}">
                <a16:creationId xmlns:a16="http://schemas.microsoft.com/office/drawing/2014/main" id="{EFD21889-06E5-50E0-C6E1-8A6F25FDCBE6}"/>
              </a:ext>
            </a:extLst>
          </p:cNvPr>
          <p:cNvSpPr txBox="1"/>
          <p:nvPr/>
        </p:nvSpPr>
        <p:spPr>
          <a:xfrm>
            <a:off x="1966930" y="3473676"/>
            <a:ext cx="9662618" cy="450814"/>
          </a:xfrm>
          <a:prstGeom prst="rect">
            <a:avLst/>
          </a:prstGeom>
        </p:spPr>
        <p:txBody>
          <a:bodyPr vert="horz" wrap="square" lIns="0" tIns="13447" rIns="0" bIns="0" rtlCol="0" anchor="ctr">
            <a:spAutoFit/>
          </a:bodyPr>
          <a:lstStyle/>
          <a:p>
            <a:pPr marR="0" lvl="0" indent="0" algn="l" defTabSz="806867" rtl="0" eaLnBrk="1" fontAlgn="auto" latinLnBrk="0" hangingPunct="1">
              <a:lnSpc>
                <a:spcPct val="110000"/>
              </a:lnSpc>
              <a:spcBef>
                <a:spcPts val="1200"/>
              </a:spcBef>
              <a:spcAft>
                <a:spcPts val="0"/>
              </a:spcAft>
              <a:buClrTx/>
              <a:buSzTx/>
              <a:buFontTx/>
              <a:buNone/>
              <a:tabLst/>
              <a:defRPr/>
            </a:pPr>
            <a:r>
              <a:rPr kumimoji="0" lang="en-US" sz="2800" b="1" i="0" u="none" strike="noStrike" kern="0" cap="none" spc="0" normalizeH="0" baseline="0" noProof="0" dirty="0">
                <a:ln>
                  <a:noFill/>
                </a:ln>
                <a:effectLst/>
                <a:uLnTx/>
                <a:uFillTx/>
                <a:latin typeface="Arial"/>
                <a:ea typeface="+mn-ea"/>
                <a:cs typeface="Arial"/>
              </a:rPr>
              <a:t>Pay yourself first</a:t>
            </a:r>
            <a:endParaRPr kumimoji="0" sz="2800" b="0" i="0" u="none" strike="noStrike" kern="0" cap="none" spc="0" normalizeH="0" baseline="0" noProof="0" dirty="0">
              <a:ln>
                <a:noFill/>
              </a:ln>
              <a:effectLst/>
              <a:uLnTx/>
              <a:uFillTx/>
              <a:latin typeface="Arial"/>
              <a:ea typeface="+mn-ea"/>
              <a:cs typeface="Arial"/>
            </a:endParaRPr>
          </a:p>
        </p:txBody>
      </p:sp>
      <p:sp>
        <p:nvSpPr>
          <p:cNvPr id="35" name="object 7">
            <a:extLst>
              <a:ext uri="{FF2B5EF4-FFF2-40B4-BE49-F238E27FC236}">
                <a16:creationId xmlns:a16="http://schemas.microsoft.com/office/drawing/2014/main" id="{7EB8465A-6796-82BE-C8D1-E30FE821C772}"/>
              </a:ext>
            </a:extLst>
          </p:cNvPr>
          <p:cNvSpPr txBox="1"/>
          <p:nvPr/>
        </p:nvSpPr>
        <p:spPr>
          <a:xfrm>
            <a:off x="1964848" y="4974561"/>
            <a:ext cx="9664699" cy="450814"/>
          </a:xfrm>
          <a:prstGeom prst="rect">
            <a:avLst/>
          </a:prstGeom>
        </p:spPr>
        <p:txBody>
          <a:bodyPr vert="horz" wrap="square" lIns="0" tIns="13447" rIns="0" bIns="0" rtlCol="0" anchor="ctr">
            <a:spAutoFit/>
          </a:bodyPr>
          <a:lstStyle/>
          <a:p>
            <a:pPr marR="0" lvl="0" indent="0" algn="l" defTabSz="806867" rtl="0" eaLnBrk="1" fontAlgn="auto" latinLnBrk="0" hangingPunct="1">
              <a:lnSpc>
                <a:spcPct val="110000"/>
              </a:lnSpc>
              <a:spcBef>
                <a:spcPts val="120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Arial"/>
                <a:ea typeface="+mn-ea"/>
                <a:cs typeface="Arial"/>
              </a:rPr>
              <a:t>Waiting means larger contributions later</a:t>
            </a:r>
            <a:endParaRPr kumimoji="0" sz="2800" b="0" i="0" u="none" strike="noStrike" kern="0" cap="none" spc="0" normalizeH="0" baseline="0" noProof="0" dirty="0">
              <a:ln>
                <a:noFill/>
              </a:ln>
              <a:solidFill>
                <a:schemeClr val="bg1"/>
              </a:solidFill>
              <a:effectLst/>
              <a:uLnTx/>
              <a:uFillTx/>
              <a:latin typeface="Arial"/>
              <a:ea typeface="+mn-ea"/>
              <a:cs typeface="Arial"/>
            </a:endParaRPr>
          </a:p>
        </p:txBody>
      </p:sp>
      <p:pic>
        <p:nvPicPr>
          <p:cNvPr id="140" name="Picture 139" descr="A calendar with a dollar sign&#10;&#10;Description automatically generated">
            <a:extLst>
              <a:ext uri="{FF2B5EF4-FFF2-40B4-BE49-F238E27FC236}">
                <a16:creationId xmlns:a16="http://schemas.microsoft.com/office/drawing/2014/main" id="{26E834C1-FDF3-5748-1598-485175DAEB04}"/>
              </a:ext>
            </a:extLst>
          </p:cNvPr>
          <p:cNvPicPr>
            <a:picLocks noChangeAspect="1"/>
          </p:cNvPicPr>
          <p:nvPr/>
        </p:nvPicPr>
        <p:blipFill>
          <a:blip r:embed="rId3"/>
          <a:stretch>
            <a:fillRect/>
          </a:stretch>
        </p:blipFill>
        <p:spPr>
          <a:xfrm>
            <a:off x="968549" y="3461371"/>
            <a:ext cx="513528" cy="513528"/>
          </a:xfrm>
          <a:prstGeom prst="rect">
            <a:avLst/>
          </a:prstGeom>
        </p:spPr>
      </p:pic>
      <p:pic>
        <p:nvPicPr>
          <p:cNvPr id="4" name="Picture 3">
            <a:extLst>
              <a:ext uri="{FF2B5EF4-FFF2-40B4-BE49-F238E27FC236}">
                <a16:creationId xmlns:a16="http://schemas.microsoft.com/office/drawing/2014/main" id="{AD6152B6-83DE-154D-9D4B-B658FDBF1931}"/>
              </a:ext>
            </a:extLst>
          </p:cNvPr>
          <p:cNvPicPr>
            <a:picLocks noChangeAspect="1"/>
          </p:cNvPicPr>
          <p:nvPr/>
        </p:nvPicPr>
        <p:blipFill>
          <a:blip r:embed="rId4"/>
          <a:stretch>
            <a:fillRect/>
          </a:stretch>
        </p:blipFill>
        <p:spPr>
          <a:xfrm>
            <a:off x="930841" y="1841270"/>
            <a:ext cx="594982" cy="703819"/>
          </a:xfrm>
          <a:prstGeom prst="rect">
            <a:avLst/>
          </a:prstGeom>
        </p:spPr>
      </p:pic>
      <p:pic>
        <p:nvPicPr>
          <p:cNvPr id="5" name="Picture 4">
            <a:extLst>
              <a:ext uri="{FF2B5EF4-FFF2-40B4-BE49-F238E27FC236}">
                <a16:creationId xmlns:a16="http://schemas.microsoft.com/office/drawing/2014/main" id="{4B2F6087-2A87-FA53-B21B-A08EEFB30BFD}"/>
              </a:ext>
            </a:extLst>
          </p:cNvPr>
          <p:cNvPicPr>
            <a:picLocks noChangeAspect="1"/>
          </p:cNvPicPr>
          <p:nvPr/>
        </p:nvPicPr>
        <p:blipFill>
          <a:blip r:embed="rId5"/>
          <a:stretch>
            <a:fillRect/>
          </a:stretch>
        </p:blipFill>
        <p:spPr>
          <a:xfrm>
            <a:off x="930841" y="4889611"/>
            <a:ext cx="684195" cy="620713"/>
          </a:xfrm>
          <a:prstGeom prst="rect">
            <a:avLst/>
          </a:prstGeom>
        </p:spPr>
      </p:pic>
    </p:spTree>
    <p:extLst>
      <p:ext uri="{BB962C8B-B14F-4D97-AF65-F5344CB8AC3E}">
        <p14:creationId xmlns:p14="http://schemas.microsoft.com/office/powerpoint/2010/main" val="385559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C83423C8-2A3E-0E59-09C8-2CDA0C12A80B}"/>
              </a:ext>
            </a:extLst>
          </p:cNvPr>
          <p:cNvSpPr txBox="1">
            <a:spLocks/>
          </p:cNvSpPr>
          <p:nvPr/>
        </p:nvSpPr>
        <p:spPr>
          <a:xfrm>
            <a:off x="474005" y="325218"/>
            <a:ext cx="11240814" cy="867930"/>
          </a:xfrm>
          <a:prstGeom prst="rect">
            <a:avLst/>
          </a:prstGeom>
        </p:spPr>
        <p:txBody>
          <a:bodyPr wrap="square">
            <a:sp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Hypothetical Example: Not everyone saves the same, but there are things we should all consider</a:t>
            </a:r>
          </a:p>
        </p:txBody>
      </p:sp>
      <p:sp>
        <p:nvSpPr>
          <p:cNvPr id="5" name="TextBox 4">
            <a:extLst>
              <a:ext uri="{FF2B5EF4-FFF2-40B4-BE49-F238E27FC236}">
                <a16:creationId xmlns:a16="http://schemas.microsoft.com/office/drawing/2014/main" id="{6617D1A7-5FF0-9BBF-B39A-987B2F107D07}"/>
              </a:ext>
            </a:extLst>
          </p:cNvPr>
          <p:cNvSpPr txBox="1"/>
          <p:nvPr/>
        </p:nvSpPr>
        <p:spPr>
          <a:xfrm>
            <a:off x="1883200" y="1583757"/>
            <a:ext cx="2249993" cy="769441"/>
          </a:xfrm>
          <a:prstGeom prst="rect">
            <a:avLst/>
          </a:prstGeom>
          <a:noFill/>
        </p:spPr>
        <p:txBody>
          <a:bodyPr wrap="square" lIns="0" tIns="0" rIns="0" bIns="0" rtlCol="0">
            <a:spAutoFit/>
          </a:bodyPr>
          <a:lstStyle/>
          <a:p>
            <a:pPr marL="182880" indent="-182880" fontAlgn="base"/>
            <a:r>
              <a:rPr lang="en-US" sz="1400" dirty="0">
                <a:solidFill>
                  <a:srgbClr val="000000"/>
                </a:solidFill>
              </a:rPr>
              <a:t>Mary</a:t>
            </a:r>
          </a:p>
          <a:p>
            <a:pPr marL="182880" indent="-182880" fontAlgn="base"/>
            <a:r>
              <a:rPr lang="en-US" sz="1200" dirty="0">
                <a:solidFill>
                  <a:schemeClr val="accent2"/>
                </a:solidFill>
              </a:rPr>
              <a:t>Start Age </a:t>
            </a:r>
            <a:r>
              <a:rPr lang="en-US" sz="1200" b="1" dirty="0">
                <a:solidFill>
                  <a:schemeClr val="accent2"/>
                </a:solidFill>
              </a:rPr>
              <a:t>25</a:t>
            </a:r>
            <a:r>
              <a:rPr lang="en-US" sz="1200" dirty="0">
                <a:solidFill>
                  <a:schemeClr val="accent2"/>
                </a:solidFill>
              </a:rPr>
              <a:t> – End Age </a:t>
            </a:r>
            <a:r>
              <a:rPr lang="en-US" sz="1200" b="1" dirty="0">
                <a:solidFill>
                  <a:schemeClr val="accent2"/>
                </a:solidFill>
              </a:rPr>
              <a:t>35</a:t>
            </a:r>
          </a:p>
          <a:p>
            <a:pPr marL="182880" indent="-182880" fontAlgn="base"/>
            <a:r>
              <a:rPr lang="en-US" sz="1200" dirty="0">
                <a:solidFill>
                  <a:schemeClr val="accent2"/>
                </a:solidFill>
              </a:rPr>
              <a:t>Annual Contribution </a:t>
            </a:r>
            <a:r>
              <a:rPr lang="en-US" sz="1200" b="1" dirty="0">
                <a:solidFill>
                  <a:schemeClr val="accent2"/>
                </a:solidFill>
              </a:rPr>
              <a:t>$2,000 </a:t>
            </a:r>
          </a:p>
          <a:p>
            <a:pPr marL="182880" indent="-182880" fontAlgn="base"/>
            <a:r>
              <a:rPr lang="en-US" sz="1200" dirty="0">
                <a:solidFill>
                  <a:schemeClr val="accent2"/>
                </a:solidFill>
              </a:rPr>
              <a:t>Total Contribution </a:t>
            </a:r>
            <a:r>
              <a:rPr lang="en-US" sz="1200" b="1" dirty="0">
                <a:solidFill>
                  <a:schemeClr val="accent2"/>
                </a:solidFill>
              </a:rPr>
              <a:t>$22,000</a:t>
            </a:r>
          </a:p>
        </p:txBody>
      </p:sp>
      <p:sp>
        <p:nvSpPr>
          <p:cNvPr id="6" name="TextBox 5">
            <a:extLst>
              <a:ext uri="{FF2B5EF4-FFF2-40B4-BE49-F238E27FC236}">
                <a16:creationId xmlns:a16="http://schemas.microsoft.com/office/drawing/2014/main" id="{862365E9-0D50-BC00-9B38-630C17F923DE}"/>
              </a:ext>
            </a:extLst>
          </p:cNvPr>
          <p:cNvSpPr txBox="1"/>
          <p:nvPr/>
        </p:nvSpPr>
        <p:spPr>
          <a:xfrm>
            <a:off x="5898017" y="1640328"/>
            <a:ext cx="2946675" cy="769441"/>
          </a:xfrm>
          <a:prstGeom prst="rect">
            <a:avLst/>
          </a:prstGeom>
          <a:noFill/>
        </p:spPr>
        <p:txBody>
          <a:bodyPr wrap="square" lIns="0" tIns="0" rIns="0" bIns="0" rtlCol="0">
            <a:spAutoFit/>
          </a:bodyPr>
          <a:lstStyle/>
          <a:p>
            <a:pPr marL="182880" indent="-182880" fontAlgn="base"/>
            <a:r>
              <a:rPr lang="en-US" sz="1400" dirty="0">
                <a:solidFill>
                  <a:srgbClr val="000000"/>
                </a:solidFill>
              </a:rPr>
              <a:t>Bill</a:t>
            </a:r>
          </a:p>
          <a:p>
            <a:pPr marL="182880" indent="-182880" fontAlgn="base"/>
            <a:r>
              <a:rPr lang="en-US" sz="1200" dirty="0">
                <a:solidFill>
                  <a:schemeClr val="accent2"/>
                </a:solidFill>
              </a:rPr>
              <a:t>Start Age </a:t>
            </a:r>
            <a:r>
              <a:rPr lang="en-US" sz="1200" b="1" dirty="0">
                <a:solidFill>
                  <a:schemeClr val="accent2"/>
                </a:solidFill>
              </a:rPr>
              <a:t>35</a:t>
            </a:r>
            <a:r>
              <a:rPr lang="en-US" sz="1200" dirty="0">
                <a:solidFill>
                  <a:schemeClr val="accent2"/>
                </a:solidFill>
              </a:rPr>
              <a:t> – End Age </a:t>
            </a:r>
            <a:r>
              <a:rPr lang="en-US" sz="1200" b="1" dirty="0">
                <a:solidFill>
                  <a:schemeClr val="accent2"/>
                </a:solidFill>
              </a:rPr>
              <a:t>65</a:t>
            </a:r>
          </a:p>
          <a:p>
            <a:pPr marL="182880" indent="-182880" fontAlgn="base"/>
            <a:r>
              <a:rPr lang="en-US" sz="1200" dirty="0">
                <a:solidFill>
                  <a:schemeClr val="accent2"/>
                </a:solidFill>
              </a:rPr>
              <a:t>Annual Contribution </a:t>
            </a:r>
            <a:r>
              <a:rPr lang="en-US" sz="1200" b="1" dirty="0">
                <a:solidFill>
                  <a:schemeClr val="accent2"/>
                </a:solidFill>
              </a:rPr>
              <a:t>$2,000 </a:t>
            </a:r>
          </a:p>
          <a:p>
            <a:pPr marL="182880" indent="-182880" fontAlgn="base"/>
            <a:r>
              <a:rPr lang="en-US" sz="1200" dirty="0">
                <a:solidFill>
                  <a:schemeClr val="accent2"/>
                </a:solidFill>
              </a:rPr>
              <a:t>Total Contribution </a:t>
            </a:r>
            <a:r>
              <a:rPr lang="en-US" sz="1200" b="1" dirty="0">
                <a:solidFill>
                  <a:schemeClr val="accent2"/>
                </a:solidFill>
              </a:rPr>
              <a:t>$62,000</a:t>
            </a:r>
          </a:p>
        </p:txBody>
      </p:sp>
      <p:sp>
        <p:nvSpPr>
          <p:cNvPr id="7" name="Rectangle 6">
            <a:extLst>
              <a:ext uri="{FF2B5EF4-FFF2-40B4-BE49-F238E27FC236}">
                <a16:creationId xmlns:a16="http://schemas.microsoft.com/office/drawing/2014/main" id="{4D2896AF-AF19-3B42-C0B0-386DD656847A}"/>
              </a:ext>
            </a:extLst>
          </p:cNvPr>
          <p:cNvSpPr/>
          <p:nvPr/>
        </p:nvSpPr>
        <p:spPr>
          <a:xfrm>
            <a:off x="827896" y="1624456"/>
            <a:ext cx="938384" cy="8539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DAB3799-7B7C-63C9-4986-43F92479660C}"/>
              </a:ext>
            </a:extLst>
          </p:cNvPr>
          <p:cNvSpPr/>
          <p:nvPr/>
        </p:nvSpPr>
        <p:spPr>
          <a:xfrm>
            <a:off x="937999" y="1692356"/>
            <a:ext cx="718178" cy="7181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FE51A84-11BA-1CE7-673D-3D1F47D6AB99}"/>
              </a:ext>
            </a:extLst>
          </p:cNvPr>
          <p:cNvPicPr>
            <a:picLocks noChangeAspect="1"/>
          </p:cNvPicPr>
          <p:nvPr/>
        </p:nvPicPr>
        <p:blipFill>
          <a:blip r:embed="rId3"/>
          <a:stretch>
            <a:fillRect/>
          </a:stretch>
        </p:blipFill>
        <p:spPr>
          <a:xfrm>
            <a:off x="1132106" y="1809692"/>
            <a:ext cx="353090" cy="451171"/>
          </a:xfrm>
          <a:prstGeom prst="rect">
            <a:avLst/>
          </a:prstGeom>
        </p:spPr>
      </p:pic>
      <p:sp>
        <p:nvSpPr>
          <p:cNvPr id="10" name="Rectangle 9">
            <a:extLst>
              <a:ext uri="{FF2B5EF4-FFF2-40B4-BE49-F238E27FC236}">
                <a16:creationId xmlns:a16="http://schemas.microsoft.com/office/drawing/2014/main" id="{4546E5AD-D5F4-E162-01AA-541A3DEEA9E6}"/>
              </a:ext>
            </a:extLst>
          </p:cNvPr>
          <p:cNvSpPr/>
          <p:nvPr/>
        </p:nvSpPr>
        <p:spPr>
          <a:xfrm>
            <a:off x="4832252" y="1640328"/>
            <a:ext cx="953847" cy="868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8EDE61F-889C-269A-A26B-9BE7CE4EA487}"/>
              </a:ext>
            </a:extLst>
          </p:cNvPr>
          <p:cNvSpPr/>
          <p:nvPr/>
        </p:nvSpPr>
        <p:spPr>
          <a:xfrm>
            <a:off x="4944170" y="1709347"/>
            <a:ext cx="730012" cy="73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824DA6E-227E-BA39-5BC4-D91DA78892DF}"/>
              </a:ext>
            </a:extLst>
          </p:cNvPr>
          <p:cNvPicPr>
            <a:picLocks noChangeAspect="1"/>
          </p:cNvPicPr>
          <p:nvPr/>
        </p:nvPicPr>
        <p:blipFill>
          <a:blip r:embed="rId4"/>
          <a:stretch>
            <a:fillRect/>
          </a:stretch>
        </p:blipFill>
        <p:spPr>
          <a:xfrm>
            <a:off x="5143000" y="1828467"/>
            <a:ext cx="344597" cy="449891"/>
          </a:xfrm>
          <a:prstGeom prst="rect">
            <a:avLst/>
          </a:prstGeom>
        </p:spPr>
      </p:pic>
      <p:sp>
        <p:nvSpPr>
          <p:cNvPr id="13" name="TextBox 12">
            <a:extLst>
              <a:ext uri="{FF2B5EF4-FFF2-40B4-BE49-F238E27FC236}">
                <a16:creationId xmlns:a16="http://schemas.microsoft.com/office/drawing/2014/main" id="{5B5862D0-2AD2-8792-EE63-7EAFBB6DB7AA}"/>
              </a:ext>
            </a:extLst>
          </p:cNvPr>
          <p:cNvSpPr txBox="1"/>
          <p:nvPr/>
        </p:nvSpPr>
        <p:spPr>
          <a:xfrm>
            <a:off x="806641" y="1293769"/>
            <a:ext cx="2732571" cy="230832"/>
          </a:xfrm>
          <a:prstGeom prst="rect">
            <a:avLst/>
          </a:prstGeom>
          <a:noFill/>
        </p:spPr>
        <p:txBody>
          <a:bodyPr wrap="square" lIns="0" tIns="0" rIns="0" bIns="0" rtlCol="0">
            <a:spAutoFit/>
          </a:bodyPr>
          <a:lstStyle/>
          <a:p>
            <a:r>
              <a:rPr lang="en-US" sz="1500" dirty="0"/>
              <a:t>Starting Early</a:t>
            </a:r>
          </a:p>
        </p:txBody>
      </p:sp>
      <p:sp>
        <p:nvSpPr>
          <p:cNvPr id="14" name="TextBox 13">
            <a:extLst>
              <a:ext uri="{FF2B5EF4-FFF2-40B4-BE49-F238E27FC236}">
                <a16:creationId xmlns:a16="http://schemas.microsoft.com/office/drawing/2014/main" id="{AE7FE50C-A761-930A-79FD-23B89338311A}"/>
              </a:ext>
            </a:extLst>
          </p:cNvPr>
          <p:cNvSpPr txBox="1"/>
          <p:nvPr/>
        </p:nvSpPr>
        <p:spPr>
          <a:xfrm>
            <a:off x="4808001" y="1293769"/>
            <a:ext cx="2732571" cy="230832"/>
          </a:xfrm>
          <a:prstGeom prst="rect">
            <a:avLst/>
          </a:prstGeom>
          <a:noFill/>
        </p:spPr>
        <p:txBody>
          <a:bodyPr wrap="square" lIns="0" tIns="0" rIns="0" bIns="0" rtlCol="0">
            <a:spAutoFit/>
          </a:bodyPr>
          <a:lstStyle/>
          <a:p>
            <a:r>
              <a:rPr lang="en-US" sz="1500" dirty="0"/>
              <a:t>Starting Later</a:t>
            </a:r>
          </a:p>
        </p:txBody>
      </p:sp>
      <p:sp>
        <p:nvSpPr>
          <p:cNvPr id="15" name="Rectangle 14">
            <a:extLst>
              <a:ext uri="{FF2B5EF4-FFF2-40B4-BE49-F238E27FC236}">
                <a16:creationId xmlns:a16="http://schemas.microsoft.com/office/drawing/2014/main" id="{7092E223-25E9-3177-F4AB-CFCBA5D72C85}"/>
              </a:ext>
            </a:extLst>
          </p:cNvPr>
          <p:cNvSpPr/>
          <p:nvPr/>
        </p:nvSpPr>
        <p:spPr>
          <a:xfrm>
            <a:off x="1795663" y="2300047"/>
            <a:ext cx="2016899" cy="276999"/>
          </a:xfrm>
          <a:prstGeom prst="rect">
            <a:avLst/>
          </a:prstGeom>
        </p:spPr>
        <p:txBody>
          <a:bodyPr wrap="none">
            <a:spAutoFit/>
          </a:bodyPr>
          <a:lstStyle/>
          <a:p>
            <a:pPr marL="182880" indent="-182880" fontAlgn="base"/>
            <a:r>
              <a:rPr lang="en-US" sz="1200" dirty="0">
                <a:solidFill>
                  <a:srgbClr val="A4CE4E"/>
                </a:solidFill>
              </a:rPr>
              <a:t>Account Balance </a:t>
            </a:r>
            <a:r>
              <a:rPr lang="en-US" sz="1200" b="1" dirty="0">
                <a:solidFill>
                  <a:srgbClr val="A4CE4E"/>
                </a:solidFill>
              </a:rPr>
              <a:t>$182,298</a:t>
            </a:r>
          </a:p>
        </p:txBody>
      </p:sp>
      <p:sp>
        <p:nvSpPr>
          <p:cNvPr id="16" name="Rectangle 15">
            <a:extLst>
              <a:ext uri="{FF2B5EF4-FFF2-40B4-BE49-F238E27FC236}">
                <a16:creationId xmlns:a16="http://schemas.microsoft.com/office/drawing/2014/main" id="{14FDBD11-764F-CD16-A6C0-8AF49A15A4B7}"/>
              </a:ext>
            </a:extLst>
          </p:cNvPr>
          <p:cNvSpPr/>
          <p:nvPr/>
        </p:nvSpPr>
        <p:spPr>
          <a:xfrm>
            <a:off x="5809724" y="2300047"/>
            <a:ext cx="2016899" cy="276999"/>
          </a:xfrm>
          <a:prstGeom prst="rect">
            <a:avLst/>
          </a:prstGeom>
        </p:spPr>
        <p:txBody>
          <a:bodyPr wrap="none">
            <a:spAutoFit/>
          </a:bodyPr>
          <a:lstStyle/>
          <a:p>
            <a:pPr marL="182880" indent="-182880" fontAlgn="base"/>
            <a:r>
              <a:rPr lang="en-US" sz="1200" dirty="0">
                <a:solidFill>
                  <a:srgbClr val="A4CE4E"/>
                </a:solidFill>
              </a:rPr>
              <a:t>Account Balance </a:t>
            </a:r>
            <a:r>
              <a:rPr lang="en-US" sz="1200" b="1" dirty="0">
                <a:solidFill>
                  <a:srgbClr val="A4CE4E"/>
                </a:solidFill>
              </a:rPr>
              <a:t>$179,780</a:t>
            </a:r>
          </a:p>
        </p:txBody>
      </p:sp>
      <p:grpSp>
        <p:nvGrpSpPr>
          <p:cNvPr id="17" name="Group 16">
            <a:extLst>
              <a:ext uri="{FF2B5EF4-FFF2-40B4-BE49-F238E27FC236}">
                <a16:creationId xmlns:a16="http://schemas.microsoft.com/office/drawing/2014/main" id="{3D767E85-6CCA-922F-1424-DF13B797DAC1}"/>
              </a:ext>
            </a:extLst>
          </p:cNvPr>
          <p:cNvGrpSpPr/>
          <p:nvPr/>
        </p:nvGrpSpPr>
        <p:grpSpPr>
          <a:xfrm>
            <a:off x="885394" y="2920582"/>
            <a:ext cx="7893716" cy="2489469"/>
            <a:chOff x="411385" y="2990741"/>
            <a:chExt cx="8391239" cy="2489469"/>
          </a:xfrm>
        </p:grpSpPr>
        <p:graphicFrame>
          <p:nvGraphicFramePr>
            <p:cNvPr id="18" name="Chart 17">
              <a:extLst>
                <a:ext uri="{FF2B5EF4-FFF2-40B4-BE49-F238E27FC236}">
                  <a16:creationId xmlns:a16="http://schemas.microsoft.com/office/drawing/2014/main" id="{26D17962-448A-0E0B-C106-41E0AC53B1C0}"/>
                </a:ext>
              </a:extLst>
            </p:cNvPr>
            <p:cNvGraphicFramePr/>
            <p:nvPr>
              <p:extLst>
                <p:ext uri="{D42A27DB-BD31-4B8C-83A1-F6EECF244321}">
                  <p14:modId xmlns:p14="http://schemas.microsoft.com/office/powerpoint/2010/main" val="2190764427"/>
                </p:ext>
              </p:extLst>
            </p:nvPr>
          </p:nvGraphicFramePr>
          <p:xfrm>
            <a:off x="411385" y="2990741"/>
            <a:ext cx="8391239" cy="2489469"/>
          </p:xfrm>
          <a:graphic>
            <a:graphicData uri="http://schemas.openxmlformats.org/drawingml/2006/chart">
              <c:chart xmlns:c="http://schemas.openxmlformats.org/drawingml/2006/chart" xmlns:r="http://schemas.openxmlformats.org/officeDocument/2006/relationships" r:id="rId5"/>
            </a:graphicData>
          </a:graphic>
        </p:graphicFrame>
        <p:pic>
          <p:nvPicPr>
            <p:cNvPr id="19" name="Picture 2">
              <a:extLst>
                <a:ext uri="{FF2B5EF4-FFF2-40B4-BE49-F238E27FC236}">
                  <a16:creationId xmlns:a16="http://schemas.microsoft.com/office/drawing/2014/main" id="{E9082A4C-DEBE-890F-E51C-C2CE0AA9A8D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339053" y="4533489"/>
              <a:ext cx="128506" cy="64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a:extLst>
              <a:ext uri="{FF2B5EF4-FFF2-40B4-BE49-F238E27FC236}">
                <a16:creationId xmlns:a16="http://schemas.microsoft.com/office/drawing/2014/main" id="{5A0243A5-F406-512E-1DD0-59E4698E5504}"/>
              </a:ext>
            </a:extLst>
          </p:cNvPr>
          <p:cNvSpPr txBox="1"/>
          <p:nvPr/>
        </p:nvSpPr>
        <p:spPr>
          <a:xfrm>
            <a:off x="8239631" y="1358023"/>
            <a:ext cx="3704175" cy="1231106"/>
          </a:xfrm>
          <a:prstGeom prst="rect">
            <a:avLst/>
          </a:prstGeom>
          <a:noFill/>
        </p:spPr>
        <p:txBody>
          <a:bodyPr wrap="square" lIns="0" tIns="0" rIns="0" bIns="0" rtlCol="0">
            <a:spAutoFit/>
          </a:bodyPr>
          <a:lstStyle/>
          <a:p>
            <a:r>
              <a:rPr lang="en-US" sz="1700" dirty="0">
                <a:solidFill>
                  <a:srgbClr val="0061A0"/>
                </a:solidFill>
              </a:rPr>
              <a:t>Assuming both earned a 6% annual rate of return, Mary’s early start puts compound earnings to work for her sooner.</a:t>
            </a:r>
            <a:r>
              <a:rPr lang="en-US" sz="1700" baseline="30000" dirty="0">
                <a:solidFill>
                  <a:srgbClr val="0061A0"/>
                </a:solidFill>
              </a:rPr>
              <a:t>*</a:t>
            </a:r>
            <a:r>
              <a:rPr lang="en-US" sz="1700" dirty="0">
                <a:solidFill>
                  <a:srgbClr val="0061A0"/>
                </a:solidFill>
              </a:rPr>
              <a:t> </a:t>
            </a:r>
          </a:p>
          <a:p>
            <a:endParaRPr lang="en-US" sz="1200" dirty="0" err="1"/>
          </a:p>
        </p:txBody>
      </p:sp>
      <p:pic>
        <p:nvPicPr>
          <p:cNvPr id="21" name="Picture 20">
            <a:extLst>
              <a:ext uri="{FF2B5EF4-FFF2-40B4-BE49-F238E27FC236}">
                <a16:creationId xmlns:a16="http://schemas.microsoft.com/office/drawing/2014/main" id="{D6F90761-0E97-5147-747E-86C5FB71C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857" y="3575710"/>
            <a:ext cx="4309205" cy="1531302"/>
          </a:xfrm>
          <a:prstGeom prst="rect">
            <a:avLst/>
          </a:prstGeom>
        </p:spPr>
      </p:pic>
      <p:sp>
        <p:nvSpPr>
          <p:cNvPr id="22" name="TextBox 21">
            <a:extLst>
              <a:ext uri="{FF2B5EF4-FFF2-40B4-BE49-F238E27FC236}">
                <a16:creationId xmlns:a16="http://schemas.microsoft.com/office/drawing/2014/main" id="{D008AB8B-E87C-7951-9CB3-D6E0D32F6351}"/>
              </a:ext>
            </a:extLst>
          </p:cNvPr>
          <p:cNvSpPr txBox="1"/>
          <p:nvPr/>
        </p:nvSpPr>
        <p:spPr>
          <a:xfrm>
            <a:off x="2135357" y="6034358"/>
            <a:ext cx="7525319" cy="738664"/>
          </a:xfrm>
          <a:prstGeom prst="rect">
            <a:avLst/>
          </a:prstGeom>
          <a:noFill/>
        </p:spPr>
        <p:txBody>
          <a:bodyPr wrap="square" lIns="0" tIns="0" rIns="0" bIns="0" rtlCol="0">
            <a:spAutoFit/>
          </a:bodyPr>
          <a:lstStyle/>
          <a:p>
            <a:r>
              <a:rPr lang="en-US" sz="900" baseline="30000" dirty="0">
                <a:solidFill>
                  <a:srgbClr val="000000"/>
                </a:solidFill>
              </a:rPr>
              <a:t>*</a:t>
            </a:r>
            <a:r>
              <a:rPr lang="en-US" sz="900" dirty="0">
                <a:solidFill>
                  <a:srgbClr val="000000"/>
                </a:solidFill>
              </a:rPr>
              <a:t>Please note that federal tax laws limit contributions. The amount you may contribute annually may differ from that shown. The 6% rate is an assumed rate for illustrative purposes only and returns are not adjusted for inflation or taxes. No reference to any specific MetLife product is intended. Investment returns will vary and there is no guarantee that any individual who makes such contributions will reach these values. This does not reference a Roth plan.</a:t>
            </a:r>
          </a:p>
          <a:p>
            <a:endParaRPr lang="en-US" sz="1200" dirty="0">
              <a:solidFill>
                <a:srgbClr val="181818"/>
              </a:solidFill>
            </a:endParaRPr>
          </a:p>
        </p:txBody>
      </p:sp>
      <p:sp>
        <p:nvSpPr>
          <p:cNvPr id="23" name="Rectangle 22">
            <a:extLst>
              <a:ext uri="{FF2B5EF4-FFF2-40B4-BE49-F238E27FC236}">
                <a16:creationId xmlns:a16="http://schemas.microsoft.com/office/drawing/2014/main" id="{A47DC927-18BC-AF93-FFB5-0F2126685407}"/>
              </a:ext>
            </a:extLst>
          </p:cNvPr>
          <p:cNvSpPr/>
          <p:nvPr/>
        </p:nvSpPr>
        <p:spPr>
          <a:xfrm>
            <a:off x="557255" y="5548615"/>
            <a:ext cx="2981957" cy="249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ct val="110000"/>
              </a:lnSpc>
              <a:spcBef>
                <a:spcPts val="1800"/>
              </a:spcBef>
              <a:spcAft>
                <a:spcPts val="0"/>
              </a:spcAft>
              <a:buClrTx/>
              <a:buSzTx/>
              <a:buFontTx/>
              <a:buNone/>
              <a:tabLst/>
              <a:defRPr/>
            </a:pPr>
            <a:r>
              <a:rPr kumimoji="0" lang="en-US" sz="1600" b="0" i="0" u="none" strike="noStrike" kern="1200" cap="none" spc="-10" normalizeH="0" baseline="0" noProof="0" dirty="0">
                <a:ln>
                  <a:noFill/>
                </a:ln>
                <a:solidFill>
                  <a:srgbClr val="000000"/>
                </a:solidFill>
                <a:effectLst/>
                <a:uLnTx/>
                <a:uFillTx/>
                <a:latin typeface="Arial"/>
                <a:ea typeface="+mn-ea"/>
                <a:cs typeface="Arial"/>
              </a:rPr>
              <a:t>Consider how much to save!</a:t>
            </a:r>
          </a:p>
        </p:txBody>
      </p:sp>
    </p:spTree>
    <p:extLst>
      <p:ext uri="{BB962C8B-B14F-4D97-AF65-F5344CB8AC3E}">
        <p14:creationId xmlns:p14="http://schemas.microsoft.com/office/powerpoint/2010/main" val="215709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5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9"/>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
                                        <p:tgtEl>
                                          <p:spTgt spid="20"/>
                                        </p:tgtEl>
                                      </p:cBhvr>
                                    </p:animEffect>
                                  </p:childTnLst>
                                </p:cTn>
                              </p:par>
                              <p:par>
                                <p:cTn id="50" presetID="2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0" grpId="0" animBg="1"/>
      <p:bldP spid="11" grpId="0" animBg="1"/>
      <p:bldP spid="13" grpId="0"/>
      <p:bldP spid="14" grpId="0"/>
      <p:bldP spid="15" grpId="0"/>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731610"/>
          </a:xfrm>
        </p:spPr>
        <p:txBody>
          <a:bodyPr/>
          <a:lstStyle/>
          <a:p>
            <a:r>
              <a:rPr lang="en-US" dirty="0"/>
              <a:t>Understanding your financial situation</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9</a:t>
            </a:fld>
            <a:endParaRPr lang="en-US"/>
          </a:p>
        </p:txBody>
      </p:sp>
      <p:sp>
        <p:nvSpPr>
          <p:cNvPr id="43" name="Content Placeholder 2">
            <a:extLst>
              <a:ext uri="{FF2B5EF4-FFF2-40B4-BE49-F238E27FC236}">
                <a16:creationId xmlns:a16="http://schemas.microsoft.com/office/drawing/2014/main" id="{6D6524DE-B174-82B3-1527-E47CF10B1646}"/>
              </a:ext>
            </a:extLst>
          </p:cNvPr>
          <p:cNvSpPr txBox="1">
            <a:spLocks/>
          </p:cNvSpPr>
          <p:nvPr/>
        </p:nvSpPr>
        <p:spPr>
          <a:xfrm>
            <a:off x="457200" y="1443265"/>
            <a:ext cx="7449671" cy="488147"/>
          </a:xfrm>
          <a:prstGeom prst="rect">
            <a:avLst/>
          </a:prstGeom>
        </p:spPr>
        <p:txBody>
          <a:bodyPr vert="horz" wrap="square" lIns="0" tIns="0" rIns="0" bIns="0" rtlCol="0" anchor="ctr">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b="1" dirty="0">
                <a:solidFill>
                  <a:schemeClr val="bg1"/>
                </a:solidFill>
                <a:latin typeface="Arial"/>
              </a:rPr>
              <a:t>MetLife delivers real-time text and email security alerts to users when any of </a:t>
            </a:r>
            <a:br>
              <a:rPr lang="en-US" b="1" dirty="0">
                <a:solidFill>
                  <a:schemeClr val="bg1"/>
                </a:solidFill>
                <a:latin typeface="Arial"/>
              </a:rPr>
            </a:br>
            <a:r>
              <a:rPr lang="en-US" b="1" dirty="0">
                <a:solidFill>
                  <a:schemeClr val="bg1"/>
                </a:solidFill>
                <a:latin typeface="Arial"/>
              </a:rPr>
              <a:t>the following events are initiated via the participant website or the call center</a:t>
            </a:r>
          </a:p>
        </p:txBody>
      </p:sp>
      <p:sp>
        <p:nvSpPr>
          <p:cNvPr id="19" name="Content Placeholder 2">
            <a:extLst>
              <a:ext uri="{FF2B5EF4-FFF2-40B4-BE49-F238E27FC236}">
                <a16:creationId xmlns:a16="http://schemas.microsoft.com/office/drawing/2014/main" id="{737E89BE-D5B5-615D-9254-8D8B93365793}"/>
              </a:ext>
            </a:extLst>
          </p:cNvPr>
          <p:cNvSpPr txBox="1">
            <a:spLocks/>
          </p:cNvSpPr>
          <p:nvPr/>
        </p:nvSpPr>
        <p:spPr>
          <a:xfrm>
            <a:off x="1485511" y="1188810"/>
            <a:ext cx="7061942" cy="4115037"/>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spcBef>
                <a:spcPts val="1800"/>
              </a:spcBef>
              <a:defRPr/>
            </a:pPr>
            <a:r>
              <a:rPr lang="en-US" sz="1400" b="1" dirty="0">
                <a:solidFill>
                  <a:schemeClr val="tx1"/>
                </a:solidFill>
                <a:latin typeface="Arial"/>
              </a:rPr>
              <a:t>How much will I need in retirement?</a:t>
            </a:r>
          </a:p>
          <a:p>
            <a:pPr marL="137160" indent="-137160">
              <a:lnSpc>
                <a:spcPct val="110000"/>
              </a:lnSpc>
              <a:spcBef>
                <a:spcPts val="400"/>
              </a:spcBef>
              <a:buClr>
                <a:schemeClr val="accent3"/>
              </a:buClr>
              <a:buFont typeface="Arial" panose="020B0604020202020204" pitchFamily="34" charset="0"/>
              <a:buChar char="•"/>
              <a:defRPr/>
            </a:pPr>
            <a:r>
              <a:rPr lang="en-US" sz="1200" dirty="0">
                <a:solidFill>
                  <a:schemeClr val="tx1"/>
                </a:solidFill>
                <a:latin typeface="Arial"/>
              </a:rPr>
              <a:t>Day-to-day expenses may decrease, but insurance and healthcare may increase.</a:t>
            </a: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1800"/>
              </a:spcBef>
              <a:defRPr/>
            </a:pPr>
            <a:r>
              <a:rPr lang="en-US" sz="1400" b="1" dirty="0">
                <a:solidFill>
                  <a:schemeClr val="tx1"/>
                </a:solidFill>
                <a:latin typeface="Arial"/>
              </a:rPr>
              <a:t>What is dollar cost averaging?</a:t>
            </a:r>
          </a:p>
          <a:p>
            <a:pPr marL="137160" indent="-137160">
              <a:lnSpc>
                <a:spcPct val="110000"/>
              </a:lnSpc>
              <a:spcBef>
                <a:spcPts val="400"/>
              </a:spcBef>
              <a:buClr>
                <a:schemeClr val="accent3"/>
              </a:buClr>
              <a:buFont typeface="Arial" panose="020B0604020202020204" pitchFamily="34" charset="0"/>
              <a:buChar char="•"/>
              <a:defRPr/>
            </a:pPr>
            <a:r>
              <a:rPr lang="en-US" sz="1200" dirty="0">
                <a:solidFill>
                  <a:schemeClr val="tx1"/>
                </a:solidFill>
                <a:latin typeface="Arial"/>
              </a:rPr>
              <a:t>The process of investing a set amount at regular intervals over a long period of time.</a:t>
            </a: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1800"/>
              </a:spcBef>
              <a:defRPr/>
            </a:pPr>
            <a:r>
              <a:rPr lang="en-US" sz="1400" b="1" dirty="0">
                <a:solidFill>
                  <a:schemeClr val="tx1"/>
                </a:solidFill>
                <a:latin typeface="Arial"/>
              </a:rPr>
              <a:t>How does vesting work?</a:t>
            </a:r>
          </a:p>
          <a:p>
            <a:pPr marL="137160" indent="-137160">
              <a:lnSpc>
                <a:spcPct val="110000"/>
              </a:lnSpc>
              <a:spcBef>
                <a:spcPts val="400"/>
              </a:spcBef>
              <a:buClr>
                <a:schemeClr val="accent3"/>
              </a:buClr>
              <a:buFont typeface="Arial" panose="020B0604020202020204" pitchFamily="34" charset="0"/>
              <a:buChar char="•"/>
              <a:defRPr/>
            </a:pPr>
            <a:r>
              <a:rPr lang="en-US" sz="1200" dirty="0">
                <a:solidFill>
                  <a:schemeClr val="tx1"/>
                </a:solidFill>
                <a:latin typeface="Arial"/>
              </a:rPr>
              <a:t>Anything you contribute is always 100% vested. Employer contributions (if applicable), may be subject to a vesting schedule.</a:t>
            </a: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1800"/>
              </a:spcBef>
              <a:defRPr/>
            </a:pPr>
            <a:r>
              <a:rPr lang="en-US" sz="1400" b="1" dirty="0">
                <a:solidFill>
                  <a:schemeClr val="tx1"/>
                </a:solidFill>
                <a:latin typeface="Arial"/>
              </a:rPr>
              <a:t>Find retirement resources at metlife.com/retireready</a:t>
            </a:r>
          </a:p>
        </p:txBody>
      </p:sp>
      <p:sp>
        <p:nvSpPr>
          <p:cNvPr id="4" name="Rectangle: Rounded Corners 3">
            <a:extLst>
              <a:ext uri="{FF2B5EF4-FFF2-40B4-BE49-F238E27FC236}">
                <a16:creationId xmlns:a16="http://schemas.microsoft.com/office/drawing/2014/main" id="{AC02F39C-3686-BDBE-755F-3B1C0227BB47}"/>
              </a:ext>
            </a:extLst>
          </p:cNvPr>
          <p:cNvSpPr>
            <a:spLocks noChangeArrowheads="1"/>
          </p:cNvSpPr>
          <p:nvPr/>
        </p:nvSpPr>
        <p:spPr bwMode="auto">
          <a:xfrm flipH="1">
            <a:off x="10691580" y="552318"/>
            <a:ext cx="1041930" cy="187424"/>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r" eaLnBrk="0" fontAlgn="base" hangingPunct="0">
              <a:lnSpc>
                <a:spcPct val="110000"/>
              </a:lnSpc>
              <a:spcBef>
                <a:spcPts val="300"/>
              </a:spcBef>
              <a:buClr>
                <a:schemeClr val="accent2"/>
              </a:buClr>
              <a:tabLst>
                <a:tab pos="194945" algn="l"/>
                <a:tab pos="195580" algn="l"/>
              </a:tabLst>
              <a:defRPr/>
            </a:pPr>
            <a:r>
              <a:rPr lang="en-US" sz="1200" b="1">
                <a:solidFill>
                  <a:schemeClr val="bg1"/>
                </a:solidFill>
                <a:latin typeface="+mn-lt"/>
              </a:rPr>
              <a:t>Empower</a:t>
            </a:r>
            <a:endParaRPr lang="en-US" sz="1200" b="1">
              <a:solidFill>
                <a:schemeClr val="bg1"/>
              </a:solidFill>
              <a:latin typeface="+mn-lt"/>
              <a:hlinkClick r:id="rId3">
                <a:extLst>
                  <a:ext uri="{A12FA001-AC4F-418D-AE19-62706E023703}">
                    <ahyp:hlinkClr xmlns:ahyp="http://schemas.microsoft.com/office/drawing/2018/hyperlinkcolor" val="tx"/>
                  </a:ext>
                </a:extLst>
              </a:hlinkClick>
            </a:endParaRPr>
          </a:p>
        </p:txBody>
      </p:sp>
      <p:sp>
        <p:nvSpPr>
          <p:cNvPr id="2" name="TextBox 1">
            <a:extLst>
              <a:ext uri="{FF2B5EF4-FFF2-40B4-BE49-F238E27FC236}">
                <a16:creationId xmlns:a16="http://schemas.microsoft.com/office/drawing/2014/main" id="{1CB26758-D1D9-C9A3-8AE1-7C1E85456E67}"/>
              </a:ext>
            </a:extLst>
          </p:cNvPr>
          <p:cNvSpPr txBox="1"/>
          <p:nvPr/>
        </p:nvSpPr>
        <p:spPr>
          <a:xfrm>
            <a:off x="457200" y="6002567"/>
            <a:ext cx="6986784" cy="605294"/>
          </a:xfrm>
          <a:prstGeom prst="rect">
            <a:avLst/>
          </a:prstGeom>
          <a:noFill/>
        </p:spPr>
        <p:txBody>
          <a:bodyPr wrap="square" lIns="0" tIns="0" rIns="0" bIns="0" rtlCol="0">
            <a:spAutoFit/>
          </a:bodyPr>
          <a:lstStyle/>
          <a:p>
            <a:r>
              <a:rPr lang="en-US" sz="1100" baseline="30000" dirty="0">
                <a:solidFill>
                  <a:srgbClr val="000000"/>
                </a:solidFill>
              </a:rPr>
              <a:t>*Dollar cost averaging does not ensure a profit, nor does it protect against a loss in declining markets. It involves continuous investment in securities regardless of fluctuating price levels. You should consider your ability to continue purchases in periods of low or fluctuating price levels.</a:t>
            </a:r>
            <a:endParaRPr lang="en-US" sz="1100" dirty="0">
              <a:solidFill>
                <a:srgbClr val="000000"/>
              </a:solidFill>
              <a:latin typeface="+mj-lt"/>
            </a:endParaRPr>
          </a:p>
          <a:p>
            <a:endParaRPr lang="en-US" sz="900" dirty="0">
              <a:solidFill>
                <a:srgbClr val="000000"/>
              </a:solidFill>
              <a:latin typeface="+mj-lt"/>
            </a:endParaRPr>
          </a:p>
          <a:p>
            <a:endParaRPr lang="en-US" sz="1200" dirty="0" err="1">
              <a:solidFill>
                <a:srgbClr val="181818"/>
              </a:solidFill>
            </a:endParaRPr>
          </a:p>
        </p:txBody>
      </p:sp>
      <p:pic>
        <p:nvPicPr>
          <p:cNvPr id="10" name="Picture 9">
            <a:extLst>
              <a:ext uri="{FF2B5EF4-FFF2-40B4-BE49-F238E27FC236}">
                <a16:creationId xmlns:a16="http://schemas.microsoft.com/office/drawing/2014/main" id="{8FBBFC95-300C-38CA-3D6B-650D8141D786}"/>
              </a:ext>
            </a:extLst>
          </p:cNvPr>
          <p:cNvPicPr>
            <a:picLocks noChangeAspect="1"/>
          </p:cNvPicPr>
          <p:nvPr/>
        </p:nvPicPr>
        <p:blipFill>
          <a:blip r:embed="rId4"/>
          <a:stretch>
            <a:fillRect/>
          </a:stretch>
        </p:blipFill>
        <p:spPr>
          <a:xfrm>
            <a:off x="566218" y="3597387"/>
            <a:ext cx="615950" cy="490368"/>
          </a:xfrm>
          <a:prstGeom prst="rect">
            <a:avLst/>
          </a:prstGeom>
        </p:spPr>
      </p:pic>
      <p:pic>
        <p:nvPicPr>
          <p:cNvPr id="11" name="Picture 10">
            <a:extLst>
              <a:ext uri="{FF2B5EF4-FFF2-40B4-BE49-F238E27FC236}">
                <a16:creationId xmlns:a16="http://schemas.microsoft.com/office/drawing/2014/main" id="{16057CA7-2765-5A19-CFFC-F5AB23756157}"/>
              </a:ext>
            </a:extLst>
          </p:cNvPr>
          <p:cNvPicPr>
            <a:picLocks noChangeAspect="1"/>
          </p:cNvPicPr>
          <p:nvPr/>
        </p:nvPicPr>
        <p:blipFill>
          <a:blip r:embed="rId5"/>
          <a:stretch>
            <a:fillRect/>
          </a:stretch>
        </p:blipFill>
        <p:spPr>
          <a:xfrm>
            <a:off x="615893" y="2328035"/>
            <a:ext cx="577850" cy="512321"/>
          </a:xfrm>
          <a:prstGeom prst="rect">
            <a:avLst/>
          </a:prstGeom>
        </p:spPr>
      </p:pic>
      <p:pic>
        <p:nvPicPr>
          <p:cNvPr id="13" name="Picture 12">
            <a:extLst>
              <a:ext uri="{FF2B5EF4-FFF2-40B4-BE49-F238E27FC236}">
                <a16:creationId xmlns:a16="http://schemas.microsoft.com/office/drawing/2014/main" id="{422D7B44-AB5E-D52F-1231-1C162896B75E}"/>
              </a:ext>
            </a:extLst>
          </p:cNvPr>
          <p:cNvPicPr>
            <a:picLocks noChangeAspect="1"/>
          </p:cNvPicPr>
          <p:nvPr/>
        </p:nvPicPr>
        <p:blipFill>
          <a:blip r:embed="rId6"/>
          <a:stretch>
            <a:fillRect/>
          </a:stretch>
        </p:blipFill>
        <p:spPr>
          <a:xfrm>
            <a:off x="566218" y="1152364"/>
            <a:ext cx="615950" cy="367081"/>
          </a:xfrm>
          <a:prstGeom prst="rect">
            <a:avLst/>
          </a:prstGeom>
        </p:spPr>
      </p:pic>
      <p:pic>
        <p:nvPicPr>
          <p:cNvPr id="14" name="Picture 13">
            <a:extLst>
              <a:ext uri="{FF2B5EF4-FFF2-40B4-BE49-F238E27FC236}">
                <a16:creationId xmlns:a16="http://schemas.microsoft.com/office/drawing/2014/main" id="{5CA1DF5F-BBF3-D7EA-921A-2D40E97AA22A}"/>
              </a:ext>
            </a:extLst>
          </p:cNvPr>
          <p:cNvPicPr>
            <a:picLocks noChangeAspect="1"/>
          </p:cNvPicPr>
          <p:nvPr/>
        </p:nvPicPr>
        <p:blipFill>
          <a:blip r:embed="rId7"/>
          <a:stretch>
            <a:fillRect/>
          </a:stretch>
        </p:blipFill>
        <p:spPr>
          <a:xfrm>
            <a:off x="718095" y="4828810"/>
            <a:ext cx="336550" cy="502236"/>
          </a:xfrm>
          <a:prstGeom prst="rect">
            <a:avLst/>
          </a:prstGeom>
        </p:spPr>
      </p:pic>
    </p:spTree>
    <p:extLst>
      <p:ext uri="{BB962C8B-B14F-4D97-AF65-F5344CB8AC3E}">
        <p14:creationId xmlns:p14="http://schemas.microsoft.com/office/powerpoint/2010/main" val="2921762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2" id="{9019AA22-9014-1341-B0EC-4009FC213174}" vid="{70871677-4494-5545-9BD1-9A81449DC1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5af0f96-557c-40e5-b74f-4de88d247c44" ContentTypeId="0x0101" PreviousValue="false" LastSyncTimeStamp="2015-12-10T20:09:36Z"/>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s xmlns="62337cb1-c48c-4064-a658-d30ef29fd989" xsi:nil="true"/>
    <pc3a60732cff4bd6a1032848edf6a57b xmlns="d18c1617-1ac8-4b22-9cef-b2ac240d88cb">
      <Terms xmlns="http://schemas.microsoft.com/office/infopath/2007/PartnerControls"/>
    </pc3a60732cff4bd6a1032848edf6a57b>
    <pID xmlns="62337cb1-c48c-4064-a658-d30ef29fd989">73464</pID>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ExtractedText_x0028_MediaServiceOCR_x0029_ xmlns="62337cb1-c48c-4064-a658-d30ef29fd989" xsi:nil="true"/>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DocumentName xmlns="62337cb1-c48c-4064-a658-d30ef29fd989">73464-4-MLR02092018-8b_MLR_Retirement_Presentation_NewDesign_NewSlides_v2_Presenters_versionPAGComments0812_EditsApplied_0926.pptx</DocumentName>
    <AttachmentType xmlns="62337cb1-c48c-4064-a658-d30ef29fd989">Primary Attachment</AttachmentType>
    <CreatedDate xmlns="62337cb1-c48c-4064-a658-d30ef29fd989">2024-09-26T17:42:54</CreatedDate>
    <Archive xmlns="62337cb1-c48c-4064-a658-d30ef29fd989" xsi:nil="true"/>
    <TaxCatchAll xmlns="d18c1617-1ac8-4b22-9cef-b2ac240d88cb" xsi:nil="true"/>
    <UploadedBy xmlns="62337cb1-c48c-4064-a658-d30ef29fd989">Sarkisyan, Anush</UploadedBy>
    <lcf76f155ced4ddcb4097134ff3c332f xmlns="62337cb1-c48c-4064-a658-d30ef29fd989">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8B53929991CC8479D17FB1A1BC79D63" ma:contentTypeVersion="35" ma:contentTypeDescription="Create a new document." ma:contentTypeScope="" ma:versionID="6eb6da17a6d6466f18a4585598a79f1a">
  <xsd:schema xmlns:xsd="http://www.w3.org/2001/XMLSchema" xmlns:xs="http://www.w3.org/2001/XMLSchema" xmlns:p="http://schemas.microsoft.com/office/2006/metadata/properties" xmlns:ns2="d18c1617-1ac8-4b22-9cef-b2ac240d88cb" xmlns:ns3="62337cb1-c48c-4064-a658-d30ef29fd989" xmlns:ns4="5e68b112-ecba-43bf-a79d-71f8ef3b9ca4" xmlns:ns5="b9f8672b-3ac3-489b-85be-9c8c958e969c" targetNamespace="http://schemas.microsoft.com/office/2006/metadata/properties" ma:root="true" ma:fieldsID="2471113b3de62892009bff74f7badc42" ns2:_="" ns3:_="" ns4:_="" ns5:_="">
    <xsd:import namespace="d18c1617-1ac8-4b22-9cef-b2ac240d88cb"/>
    <xsd:import namespace="62337cb1-c48c-4064-a658-d30ef29fd989"/>
    <xsd:import namespace="5e68b112-ecba-43bf-a79d-71f8ef3b9ca4"/>
    <xsd:import namespace="b9f8672b-3ac3-489b-85be-9c8c958e969c"/>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CreatedDate" minOccurs="0"/>
                <xsd:element ref="ns3:pID" minOccurs="0"/>
                <xsd:element ref="ns3:Archive" minOccurs="0"/>
                <xsd:element ref="ns3:MediaServiceMetadata" minOccurs="0"/>
                <xsd:element ref="ns3:MediaServiceFastMetadata" minOccurs="0"/>
                <xsd:element ref="ns3:Tags" minOccurs="0"/>
                <xsd:element ref="ns3:lcf76f155ced4ddcb4097134ff3c332f" minOccurs="0"/>
                <xsd:element ref="ns3:MediaServiceOCR" minOccurs="0"/>
                <xsd:element ref="ns3:MediaServiceGenerationTime" minOccurs="0"/>
                <xsd:element ref="ns3:MediaServiceEventHashCode" minOccurs="0"/>
                <xsd:element ref="ns3:ExtractedText_x0028_MediaServiceOCR_x0029_" minOccurs="0"/>
                <xsd:element ref="ns4:MediaServiceDateTaken" minOccurs="0"/>
                <xsd:element ref="ns4:MediaLengthInSeconds" minOccurs="0"/>
                <xsd:element ref="ns4:MediaServiceObjectDetectorVersions" minOccurs="0"/>
                <xsd:element ref="ns4:MediaServiceSearchProperties"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4ffbd89-3f53-4786-9997-f458af39c3de}" ma:internalName="TaxCatchAll" ma:showField="CatchAllData"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ffbd89-3f53-4786-9997-f458af39c3de}" ma:internalName="TaxCatchAllLabel" ma:readOnly="true" ma:showField="CatchAllDataLabel"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337cb1-c48c-4064-a658-d30ef29fd989"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CreatedDate" ma:index="23" nillable="true" ma:displayName="Created Date" ma:format="Dropdown" ma:internalName="CreatedDate">
      <xsd:simpleType>
        <xsd:restriction base="dms:Text">
          <xsd:maxLength value="255"/>
        </xsd:restriction>
      </xsd:simpleType>
    </xsd:element>
    <xsd:element name="pID" ma:index="24" nillable="true" ma:displayName="pID" ma:format="Dropdown" ma:internalName="pID">
      <xsd:simpleType>
        <xsd:restriction base="dms:Text">
          <xsd:maxLength value="255"/>
        </xsd:restriction>
      </xsd:simpleType>
    </xsd:element>
    <xsd:element name="Archive" ma:index="25" nillable="true" ma:displayName="Archive" ma:format="Dropdown" ma:internalName="Archive">
      <xsd:simpleType>
        <xsd:restriction base="dms:Text">
          <xsd:maxLength value="255"/>
        </xsd:restrictio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ags" ma:index="28" nillable="true" ma:displayName="Tags" ma:format="Dropdown" ma:internalName="Tags">
      <xsd:simpleType>
        <xsd:restriction base="dms:Text">
          <xsd:maxLength value="255"/>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ExtractedText_x0028_MediaServiceOCR_x0029_" ma:index="34" nillable="true" ma:displayName="Extracted Text (MediaServiceOCR)" ma:format="Dropdown" ma:internalName="ExtractedText_x0028_MediaServiceOCR_x0029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68b112-ecba-43bf-a79d-71f8ef3b9ca4" elementFormDefault="qualified">
    <xsd:import namespace="http://schemas.microsoft.com/office/2006/documentManagement/types"/>
    <xsd:import namespace="http://schemas.microsoft.com/office/infopath/2007/PartnerControls"/>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8672b-3ac3-489b-85be-9c8c958e969c" elementFormDefault="qualified">
    <xsd:import namespace="http://schemas.microsoft.com/office/2006/documentManagement/types"/>
    <xsd:import namespace="http://schemas.microsoft.com/office/infopath/2007/PartnerControls"/>
    <xsd:element name="SharedWithUsers" ma:index="3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53BB5E-5CDC-4DEC-95C5-DB298EA449A0}">
  <ds:schemaRefs>
    <ds:schemaRef ds:uri="Microsoft.SharePoint.Taxonomy.ContentTypeSync"/>
  </ds:schemaRefs>
</ds:datastoreItem>
</file>

<file path=customXml/itemProps2.xml><?xml version="1.0" encoding="utf-8"?>
<ds:datastoreItem xmlns:ds="http://schemas.openxmlformats.org/officeDocument/2006/customXml" ds:itemID="{E6047C49-44A1-42D2-9C97-D73B42CCFCDB}">
  <ds:schemaRefs>
    <ds:schemaRef ds:uri="http://schemas.microsoft.com/sharepoint/v3/contenttype/forms"/>
  </ds:schemaRefs>
</ds:datastoreItem>
</file>

<file path=customXml/itemProps3.xml><?xml version="1.0" encoding="utf-8"?>
<ds:datastoreItem xmlns:ds="http://schemas.openxmlformats.org/officeDocument/2006/customXml" ds:itemID="{F6C74D4C-B5D3-4CDE-A5E6-FED9A8B8F1C1}">
  <ds:schemaRefs>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62337cb1-c48c-4064-a658-d30ef29fd989"/>
    <ds:schemaRef ds:uri="http://purl.org/dc/dcmitype/"/>
    <ds:schemaRef ds:uri="d18c1617-1ac8-4b22-9cef-b2ac240d88cb"/>
    <ds:schemaRef ds:uri="5e68b112-ecba-43bf-a79d-71f8ef3b9ca4"/>
    <ds:schemaRef ds:uri="b9f8672b-3ac3-489b-85be-9c8c958e969c"/>
  </ds:schemaRefs>
</ds:datastoreItem>
</file>

<file path=customXml/itemProps4.xml><?xml version="1.0" encoding="utf-8"?>
<ds:datastoreItem xmlns:ds="http://schemas.openxmlformats.org/officeDocument/2006/customXml" ds:itemID="{9D769038-D4F0-4874-AAF6-B7AA3089E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2337cb1-c48c-4064-a658-d30ef29fd989"/>
    <ds:schemaRef ds:uri="5e68b112-ecba-43bf-a79d-71f8ef3b9ca4"/>
    <ds:schemaRef ds:uri="b9f8672b-3ac3-489b-85be-9c8c958e9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NAPEO Event - Animated Video - 082819</Template>
  <TotalTime>2027</TotalTime>
  <Words>5853</Words>
  <Application>Microsoft Office PowerPoint</Application>
  <PresentationFormat>Custom</PresentationFormat>
  <Paragraphs>370</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MS Mincho</vt:lpstr>
      <vt:lpstr>Arial</vt:lpstr>
      <vt:lpstr>Arial (Body)</vt:lpstr>
      <vt:lpstr>Calibri</vt:lpstr>
      <vt:lpstr>Georgia</vt:lpstr>
      <vt:lpstr>Lucida Grande</vt:lpstr>
      <vt:lpstr>MetLife Circular Bold</vt:lpstr>
      <vt:lpstr>Open Sans Bold</vt:lpstr>
      <vt:lpstr>System Font Regular</vt:lpstr>
      <vt:lpstr>Default Theme</vt:lpstr>
      <vt:lpstr>PowerPoint Presentation</vt:lpstr>
      <vt:lpstr>PowerPoint Presentation</vt:lpstr>
      <vt:lpstr>What are potential sources of retirement income?</vt:lpstr>
      <vt:lpstr>PowerPoint Presentation</vt:lpstr>
      <vt:lpstr>What are the advantages of joining? </vt:lpstr>
      <vt:lpstr>PowerPoint Presentation</vt:lpstr>
      <vt:lpstr>When’s the best time for me to start saving?</vt:lpstr>
      <vt:lpstr>PowerPoint Presentation</vt:lpstr>
      <vt:lpstr>Understanding your financial situation</vt:lpstr>
      <vt:lpstr>What should I consider when allocating my contributions?</vt:lpstr>
      <vt:lpstr>Choosing the right investment path:</vt:lpstr>
      <vt:lpstr>Choosing the right investment path:</vt:lpstr>
      <vt:lpstr>Investment Line-Up Review</vt:lpstr>
      <vt:lpstr>Investment Line-Up Review</vt:lpstr>
      <vt:lpstr>Investment Line-Up Review</vt:lpstr>
      <vt:lpstr>Investment Line-Up Review</vt:lpstr>
      <vt:lpstr>Investment Line-Up Review</vt:lpstr>
      <vt:lpstr>Choosing Your Options</vt:lpstr>
      <vt:lpstr>Choosing Your Options</vt:lpstr>
      <vt:lpstr>Understanding Your Retirement Plan </vt:lpstr>
      <vt:lpstr>Enhanced Online Enrollment –  EnrollNow</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Kuhn</dc:creator>
  <cp:lastModifiedBy>Sarkisyan, Anush</cp:lastModifiedBy>
  <cp:revision>8</cp:revision>
  <cp:lastPrinted>2017-12-21T22:19:51Z</cp:lastPrinted>
  <dcterms:created xsi:type="dcterms:W3CDTF">2019-08-28T14:57:41Z</dcterms:created>
  <dcterms:modified xsi:type="dcterms:W3CDTF">2024-11-19T21:14:15Z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0x01010078B53929991CC8479D17FB1A1BC79D63</vt:lpwstr>
  </property>
  <property fmtid="{D5CDD505-2E9C-101B-9397-08002B2CF9AE}" pid="3" name="TaxKeyword">
    <vt:lpwstr/>
  </property>
  <property fmtid="{D5CDD505-2E9C-101B-9397-08002B2CF9AE}" pid="4" name="ML_LineOfBusiness">
    <vt:lpwstr/>
  </property>
  <property fmtid="{D5CDD505-2E9C-101B-9397-08002B2CF9AE}" pid="5" name="ML_Roles">
    <vt:lpwstr/>
  </property>
  <property fmtid="{D5CDD505-2E9C-101B-9397-08002B2CF9AE}" pid="6" name="ML_Geography">
    <vt:lpwstr/>
  </property>
  <property fmtid="{D5CDD505-2E9C-101B-9397-08002B2CF9AE}" pid="7" name="ML_OfficeLocation">
    <vt:lpwstr/>
  </property>
</Properties>
</file>