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16" r:id="rId5"/>
  </p:sldMasterIdLst>
  <p:notesMasterIdLst>
    <p:notesMasterId r:id="rId31"/>
  </p:notesMasterIdLst>
  <p:handoutMasterIdLst>
    <p:handoutMasterId r:id="rId32"/>
  </p:handoutMasterIdLst>
  <p:sldIdLst>
    <p:sldId id="256" r:id="rId6"/>
    <p:sldId id="322" r:id="rId7"/>
    <p:sldId id="321" r:id="rId8"/>
    <p:sldId id="320" r:id="rId9"/>
    <p:sldId id="319" r:id="rId10"/>
    <p:sldId id="318" r:id="rId11"/>
    <p:sldId id="317" r:id="rId12"/>
    <p:sldId id="316" r:id="rId13"/>
    <p:sldId id="315" r:id="rId14"/>
    <p:sldId id="313" r:id="rId15"/>
    <p:sldId id="312" r:id="rId16"/>
    <p:sldId id="298" r:id="rId17"/>
    <p:sldId id="299" r:id="rId18"/>
    <p:sldId id="300" r:id="rId19"/>
    <p:sldId id="304" r:id="rId20"/>
    <p:sldId id="303" r:id="rId21"/>
    <p:sldId id="305" r:id="rId22"/>
    <p:sldId id="308" r:id="rId23"/>
    <p:sldId id="307" r:id="rId24"/>
    <p:sldId id="309" r:id="rId25"/>
    <p:sldId id="310" r:id="rId26"/>
    <p:sldId id="323" r:id="rId27"/>
    <p:sldId id="324" r:id="rId28"/>
    <p:sldId id="325" r:id="rId29"/>
    <p:sldId id="311" r:id="rId30"/>
  </p:sldIdLst>
  <p:sldSz cx="9144000" cy="6858000" type="screen4x3"/>
  <p:notesSz cx="6858000" cy="9144000"/>
  <p:custDataLst>
    <p:tags r:id="rId33"/>
  </p:custDataLst>
  <p:defaultText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41" userDrawn="1">
          <p15:clr>
            <a:srgbClr val="A4A3A4"/>
          </p15:clr>
        </p15:guide>
        <p15:guide id="2" pos="3840">
          <p15:clr>
            <a:srgbClr val="A4A3A4"/>
          </p15:clr>
        </p15:guide>
        <p15:guide id="3" orient="horz" pos="688">
          <p15:clr>
            <a:srgbClr val="A4A3A4"/>
          </p15:clr>
        </p15:guide>
        <p15:guide id="4" pos="357">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CF0CB8-C6D2-ED3D-68DE-C4764EBB4483}" name="Maria" initials="M" userId="8e548c8f609caf9c"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950" autoAdjust="0"/>
    <p:restoredTop sz="94667"/>
  </p:normalViewPr>
  <p:slideViewPr>
    <p:cSldViewPr snapToGrid="0" snapToObjects="1">
      <p:cViewPr varScale="1">
        <p:scale>
          <a:sx n="67" d="100"/>
          <a:sy n="67" d="100"/>
        </p:scale>
        <p:origin x="1324" y="44"/>
      </p:cViewPr>
      <p:guideLst>
        <p:guide orient="horz" pos="741"/>
        <p:guide pos="3840"/>
        <p:guide orient="horz" pos="688"/>
        <p:guide pos="357"/>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microsoft.com/office/2018/10/relationships/authors" Target="authors.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gs" Target="tags/tag1.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 Id="rId8" Type="http://schemas.openxmlformats.org/officeDocument/2006/relationships/slide" Target="slides/slide3.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kisyan, Anush" userId="f7552fe1-cf8c-454b-8918-09278dcca780" providerId="ADAL" clId="{63341304-D39D-41E8-B6DF-28A4C5FE0EBC}"/>
    <pc:docChg chg="redo custSel modSld">
      <pc:chgData name="Sarkisyan, Anush" userId="f7552fe1-cf8c-454b-8918-09278dcca780" providerId="ADAL" clId="{63341304-D39D-41E8-B6DF-28A4C5FE0EBC}" dt="2023-07-06T01:03:43.312" v="2" actId="20577"/>
      <pc:docMkLst>
        <pc:docMk/>
      </pc:docMkLst>
      <pc:sldChg chg="modSp mod">
        <pc:chgData name="Sarkisyan, Anush" userId="f7552fe1-cf8c-454b-8918-09278dcca780" providerId="ADAL" clId="{63341304-D39D-41E8-B6DF-28A4C5FE0EBC}" dt="2023-07-06T01:03:43.312" v="2" actId="20577"/>
        <pc:sldMkLst>
          <pc:docMk/>
          <pc:sldMk cId="527312378" sldId="311"/>
        </pc:sldMkLst>
        <pc:spChg chg="mod">
          <ac:chgData name="Sarkisyan, Anush" userId="f7552fe1-cf8c-454b-8918-09278dcca780" providerId="ADAL" clId="{63341304-D39D-41E8-B6DF-28A4C5FE0EBC}" dt="2023-07-06T01:03:43.312" v="2" actId="20577"/>
          <ac:spMkLst>
            <pc:docMk/>
            <pc:sldMk cId="527312378" sldId="311"/>
            <ac:spMk id="5" creationId="{6C0A5B30-6E15-4032-BE79-57DA4FFCBF1F}"/>
          </ac:spMkLst>
        </pc:spChg>
      </pc:sldChg>
    </pc:docChg>
  </pc:docChgLst>
  <pc:docChgLst>
    <pc:chgData name="Iadarola, Susan" userId="57b04af6-df4d-4e7f-9454-be9cdfefe277" providerId="ADAL" clId="{5F84AC56-569F-4EFC-9021-22F733797E4B}"/>
    <pc:docChg chg="modSld">
      <pc:chgData name="Iadarola, Susan" userId="57b04af6-df4d-4e7f-9454-be9cdfefe277" providerId="ADAL" clId="{5F84AC56-569F-4EFC-9021-22F733797E4B}" dt="2023-11-09T14:54:02.524" v="9" actId="20577"/>
      <pc:docMkLst>
        <pc:docMk/>
      </pc:docMkLst>
      <pc:sldChg chg="modSp mod">
        <pc:chgData name="Iadarola, Susan" userId="57b04af6-df4d-4e7f-9454-be9cdfefe277" providerId="ADAL" clId="{5F84AC56-569F-4EFC-9021-22F733797E4B}" dt="2023-11-09T14:53:39.450" v="5" actId="20577"/>
        <pc:sldMkLst>
          <pc:docMk/>
          <pc:sldMk cId="423431186" sldId="309"/>
        </pc:sldMkLst>
        <pc:spChg chg="mod">
          <ac:chgData name="Iadarola, Susan" userId="57b04af6-df4d-4e7f-9454-be9cdfefe277" providerId="ADAL" clId="{5F84AC56-569F-4EFC-9021-22F733797E4B}" dt="2023-11-09T14:53:39.450" v="5" actId="20577"/>
          <ac:spMkLst>
            <pc:docMk/>
            <pc:sldMk cId="423431186" sldId="309"/>
            <ac:spMk id="2" creationId="{00000000-0000-0000-0000-000000000000}"/>
          </ac:spMkLst>
        </pc:spChg>
      </pc:sldChg>
      <pc:sldChg chg="modSp mod">
        <pc:chgData name="Iadarola, Susan" userId="57b04af6-df4d-4e7f-9454-be9cdfefe277" providerId="ADAL" clId="{5F84AC56-569F-4EFC-9021-22F733797E4B}" dt="2023-11-09T14:53:47.509" v="7" actId="20577"/>
        <pc:sldMkLst>
          <pc:docMk/>
          <pc:sldMk cId="486309681" sldId="310"/>
        </pc:sldMkLst>
        <pc:spChg chg="mod">
          <ac:chgData name="Iadarola, Susan" userId="57b04af6-df4d-4e7f-9454-be9cdfefe277" providerId="ADAL" clId="{5F84AC56-569F-4EFC-9021-22F733797E4B}" dt="2023-11-09T14:53:47.509" v="7" actId="20577"/>
          <ac:spMkLst>
            <pc:docMk/>
            <pc:sldMk cId="486309681" sldId="310"/>
            <ac:spMk id="2" creationId="{00000000-0000-0000-0000-000000000000}"/>
          </ac:spMkLst>
        </pc:spChg>
      </pc:sldChg>
      <pc:sldChg chg="modSp mod">
        <pc:chgData name="Iadarola, Susan" userId="57b04af6-df4d-4e7f-9454-be9cdfefe277" providerId="ADAL" clId="{5F84AC56-569F-4EFC-9021-22F733797E4B}" dt="2023-11-09T14:54:02.524" v="9" actId="20577"/>
        <pc:sldMkLst>
          <pc:docMk/>
          <pc:sldMk cId="527312378" sldId="311"/>
        </pc:sldMkLst>
        <pc:spChg chg="mod">
          <ac:chgData name="Iadarola, Susan" userId="57b04af6-df4d-4e7f-9454-be9cdfefe277" providerId="ADAL" clId="{5F84AC56-569F-4EFC-9021-22F733797E4B}" dt="2023-11-09T14:54:02.524" v="9" actId="20577"/>
          <ac:spMkLst>
            <pc:docMk/>
            <pc:sldMk cId="527312378" sldId="311"/>
            <ac:spMk id="5" creationId="{6C0A5B30-6E15-4032-BE79-57DA4FFCBF1F}"/>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E8A4754-911F-AC41-A824-91DA1B8FA50B}" type="datetimeFigureOut">
              <a:rPr lang="en-US" smtClean="0"/>
              <a:t>11/9/2023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69FCDCD-E9B1-454F-9FB4-9225198F3A90}" type="slidenum">
              <a:rPr lang="en-US" smtClean="0"/>
              <a:t>‹#›</a:t>
            </a:fld>
            <a:endParaRPr lang="en-US"/>
          </a:p>
        </p:txBody>
      </p:sp>
    </p:spTree>
    <p:extLst>
      <p:ext uri="{BB962C8B-B14F-4D97-AF65-F5344CB8AC3E}">
        <p14:creationId xmlns:p14="http://schemas.microsoft.com/office/powerpoint/2010/main" val="24553940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0F9559-3A8F-9C4B-A8FD-B97B398BF768}" type="datetimeFigureOut">
              <a:rPr lang="en-US" smtClean="0"/>
              <a:t>11/9/2023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BBB689-3E0F-4241-AE49-BB02816D0918}" type="slidenum">
              <a:rPr lang="en-US" smtClean="0"/>
              <a:t>‹#›</a:t>
            </a:fld>
            <a:endParaRPr lang="en-US"/>
          </a:p>
        </p:txBody>
      </p:sp>
    </p:spTree>
    <p:extLst>
      <p:ext uri="{BB962C8B-B14F-4D97-AF65-F5344CB8AC3E}">
        <p14:creationId xmlns:p14="http://schemas.microsoft.com/office/powerpoint/2010/main" val="1764262622"/>
      </p:ext>
    </p:extLst>
  </p:cSld>
  <p:clrMap bg1="lt1" tx1="dk1" bg2="lt2" tx2="dk2" accent1="accent1" accent2="accent2" accent3="accent3" accent4="accent4" accent5="accent5" accent6="accent6" hlink="hlink" folHlink="folHlink"/>
  <p:hf hdr="0" ftr="0" dt="0"/>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rcRect l="9854" t="25599" r="9369" b="25265"/>
          <a:stretch>
            <a:fillRect/>
          </a:stretch>
        </p:blipFill>
        <p:spPr>
          <a:xfrm>
            <a:off x="540160" y="674177"/>
            <a:ext cx="2200588" cy="520139"/>
          </a:xfrm>
          <a:prstGeom prst="rect">
            <a:avLst/>
          </a:prstGeom>
        </p:spPr>
      </p:pic>
      <p:sp>
        <p:nvSpPr>
          <p:cNvPr id="16" name="Rectangle 15"/>
          <p:cNvSpPr/>
          <p:nvPr userDrawn="1"/>
        </p:nvSpPr>
        <p:spPr>
          <a:xfrm>
            <a:off x="0" y="6444024"/>
            <a:ext cx="5945444" cy="4203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a:p>
        </p:txBody>
      </p:sp>
      <p:sp>
        <p:nvSpPr>
          <p:cNvPr id="18" name="Rectangle 17"/>
          <p:cNvSpPr/>
          <p:nvPr userDrawn="1"/>
        </p:nvSpPr>
        <p:spPr>
          <a:xfrm>
            <a:off x="5945443" y="6444024"/>
            <a:ext cx="918088" cy="42032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a:p>
        </p:txBody>
      </p:sp>
      <p:sp>
        <p:nvSpPr>
          <p:cNvPr id="19" name="Rectangle 18"/>
          <p:cNvSpPr/>
          <p:nvPr userDrawn="1"/>
        </p:nvSpPr>
        <p:spPr>
          <a:xfrm>
            <a:off x="6863530" y="6444024"/>
            <a:ext cx="1852908" cy="42032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a:p>
        </p:txBody>
      </p:sp>
      <p:sp>
        <p:nvSpPr>
          <p:cNvPr id="20" name="Rectangle 19"/>
          <p:cNvSpPr/>
          <p:nvPr userDrawn="1"/>
        </p:nvSpPr>
        <p:spPr>
          <a:xfrm>
            <a:off x="8716436" y="6444024"/>
            <a:ext cx="427564" cy="42032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a:p>
        </p:txBody>
      </p:sp>
      <p:sp>
        <p:nvSpPr>
          <p:cNvPr id="21" name="Title 1"/>
          <p:cNvSpPr>
            <a:spLocks noGrp="1"/>
          </p:cNvSpPr>
          <p:nvPr>
            <p:ph type="ctrTitle"/>
          </p:nvPr>
        </p:nvSpPr>
        <p:spPr>
          <a:xfrm>
            <a:off x="483017" y="3704884"/>
            <a:ext cx="8146141" cy="774216"/>
          </a:xfrm>
        </p:spPr>
        <p:txBody>
          <a:bodyPr anchor="t">
            <a:noAutofit/>
          </a:bodyPr>
          <a:lstStyle>
            <a:lvl1pPr algn="l">
              <a:lnSpc>
                <a:spcPct val="100000"/>
              </a:lnSpc>
              <a:defRPr sz="3000"/>
            </a:lvl1pPr>
          </a:lstStyle>
          <a:p>
            <a:r>
              <a:rPr lang="en-US"/>
              <a:t>Click to edit Master title style</a:t>
            </a:r>
          </a:p>
        </p:txBody>
      </p:sp>
      <p:sp>
        <p:nvSpPr>
          <p:cNvPr id="22" name="Subtitle 2"/>
          <p:cNvSpPr>
            <a:spLocks noGrp="1"/>
          </p:cNvSpPr>
          <p:nvPr>
            <p:ph type="subTitle" idx="1" hasCustomPrompt="1"/>
          </p:nvPr>
        </p:nvSpPr>
        <p:spPr>
          <a:xfrm>
            <a:off x="483013" y="4577048"/>
            <a:ext cx="4736688" cy="325152"/>
          </a:xfrm>
        </p:spPr>
        <p:txBody>
          <a:bodyPr tIns="0" bIns="0" anchor="ctr" anchorCtr="0">
            <a:noAutofit/>
          </a:bodyPr>
          <a:lstStyle>
            <a:lvl1pPr marL="0" indent="0" algn="l">
              <a:lnSpc>
                <a:spcPct val="100000"/>
              </a:lnSpc>
              <a:buNone/>
              <a:defRPr sz="1800" b="1" i="0">
                <a:solidFill>
                  <a:schemeClr val="tx1"/>
                </a:solidFill>
              </a:defRPr>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Presenter’s Name</a:t>
            </a:r>
          </a:p>
        </p:txBody>
      </p:sp>
      <p:sp>
        <p:nvSpPr>
          <p:cNvPr id="24" name="Content Placeholder 16"/>
          <p:cNvSpPr>
            <a:spLocks noGrp="1"/>
          </p:cNvSpPr>
          <p:nvPr>
            <p:ph sz="quarter" idx="10" hasCustomPrompt="1"/>
          </p:nvPr>
        </p:nvSpPr>
        <p:spPr>
          <a:xfrm>
            <a:off x="483013" y="4953001"/>
            <a:ext cx="4736688" cy="298451"/>
          </a:xfrm>
        </p:spPr>
        <p:txBody>
          <a:bodyPr tIns="0" bIns="0" anchor="ctr" anchorCtr="0">
            <a:noAutofit/>
          </a:bodyPr>
          <a:lstStyle>
            <a:lvl1pPr>
              <a:lnSpc>
                <a:spcPct val="100000"/>
              </a:lnSpc>
              <a:defRPr sz="1800"/>
            </a:lvl1pPr>
          </a:lstStyle>
          <a:p>
            <a:pPr lvl="0"/>
            <a:r>
              <a:rPr lang="en-US"/>
              <a:t>Department</a:t>
            </a:r>
          </a:p>
        </p:txBody>
      </p:sp>
      <p:sp>
        <p:nvSpPr>
          <p:cNvPr id="12" name="Content Placeholder 16"/>
          <p:cNvSpPr>
            <a:spLocks noGrp="1"/>
          </p:cNvSpPr>
          <p:nvPr>
            <p:ph sz="quarter" idx="11" hasCustomPrompt="1"/>
          </p:nvPr>
        </p:nvSpPr>
        <p:spPr>
          <a:xfrm>
            <a:off x="483012" y="5314945"/>
            <a:ext cx="4736688" cy="292107"/>
          </a:xfrm>
        </p:spPr>
        <p:txBody>
          <a:bodyPr tIns="0" bIns="0" anchor="ctr" anchorCtr="0">
            <a:noAutofit/>
          </a:bodyPr>
          <a:lstStyle>
            <a:lvl1pPr>
              <a:lnSpc>
                <a:spcPct val="100000"/>
              </a:lnSpc>
              <a:defRPr sz="1800"/>
            </a:lvl1pPr>
          </a:lstStyle>
          <a:p>
            <a:pPr lvl="0"/>
            <a:r>
              <a:rPr lang="en-US"/>
              <a:t>Date</a:t>
            </a:r>
          </a:p>
        </p:txBody>
      </p:sp>
      <p:pic>
        <p:nvPicPr>
          <p:cNvPr id="2" name="Picture 1" descr="metlife_eng_tagline_cmyk.jp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775115" y="846125"/>
            <a:ext cx="2006600" cy="365125"/>
          </a:xfrm>
          <a:prstGeom prst="rect">
            <a:avLst/>
          </a:prstGeom>
        </p:spPr>
      </p:pic>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Lines - Title, Sub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solidFill>
                  <a:schemeClr val="accent6"/>
                </a:solidFill>
              </a:defRPr>
            </a:lvl1pPr>
          </a:lstStyle>
          <a:p>
            <a:fld id="{3A5D2E96-09D4-684C-BDED-6024B7F4284C}" type="slidenum">
              <a:rPr lang="en-US" smtClean="0"/>
              <a:t>‹#›</a:t>
            </a:fld>
            <a:endParaRPr lang="en-US"/>
          </a:p>
        </p:txBody>
      </p:sp>
      <p:sp>
        <p:nvSpPr>
          <p:cNvPr id="9" name="Title 1"/>
          <p:cNvSpPr>
            <a:spLocks noGrp="1"/>
          </p:cNvSpPr>
          <p:nvPr>
            <p:ph type="title" hasCustomPrompt="1"/>
          </p:nvPr>
        </p:nvSpPr>
        <p:spPr>
          <a:xfrm>
            <a:off x="269161" y="206477"/>
            <a:ext cx="6944443" cy="1012723"/>
          </a:xfrm>
        </p:spPr>
        <p:txBody>
          <a:bodyPr anchor="t">
            <a:noAutofit/>
          </a:bodyPr>
          <a:lstStyle/>
          <a:p>
            <a:r>
              <a:rPr lang="en-US"/>
              <a:t>Click to edit Master title style</a:t>
            </a:r>
            <a:br>
              <a:rPr lang="en-US"/>
            </a:br>
            <a:r>
              <a:rPr lang="en-US"/>
              <a:t>Click to edit Master title style</a:t>
            </a:r>
          </a:p>
        </p:txBody>
      </p:sp>
      <p:sp>
        <p:nvSpPr>
          <p:cNvPr id="13" name="Content Placeholder 2"/>
          <p:cNvSpPr>
            <a:spLocks noGrp="1"/>
          </p:cNvSpPr>
          <p:nvPr>
            <p:ph idx="1"/>
          </p:nvPr>
        </p:nvSpPr>
        <p:spPr>
          <a:xfrm>
            <a:off x="267313" y="1977233"/>
            <a:ext cx="8581720" cy="4281001"/>
          </a:xfrm>
        </p:spPr>
        <p:txBody>
          <a:bodyPr>
            <a:noAutofit/>
          </a:bodyPr>
          <a:lstStyle>
            <a:lvl1pPr>
              <a:lnSpc>
                <a:spcPct val="140000"/>
              </a:lnSpc>
              <a:defRPr sz="2200"/>
            </a:lvl1pPr>
            <a:lvl2pPr>
              <a:lnSpc>
                <a:spcPct val="140000"/>
              </a:lnSpc>
              <a:defRPr sz="2200"/>
            </a:lvl2pPr>
            <a:lvl3pPr>
              <a:lnSpc>
                <a:spcPct val="140000"/>
              </a:lnSpc>
              <a:defRPr sz="2200"/>
            </a:lvl3pPr>
            <a:lvl4pPr>
              <a:lnSpc>
                <a:spcPct val="140000"/>
              </a:lnSpc>
              <a:defRPr sz="2200"/>
            </a:lvl4pPr>
            <a:lvl5pPr>
              <a:lnSpc>
                <a:spcPct val="140000"/>
              </a:lnSpc>
              <a:defRPr sz="2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ext Placeholder 6"/>
          <p:cNvSpPr>
            <a:spLocks noGrp="1"/>
          </p:cNvSpPr>
          <p:nvPr>
            <p:ph type="body" sz="quarter" idx="13" hasCustomPrompt="1"/>
          </p:nvPr>
        </p:nvSpPr>
        <p:spPr>
          <a:xfrm>
            <a:off x="264849" y="1219200"/>
            <a:ext cx="6948752" cy="311037"/>
          </a:xfrm>
        </p:spPr>
        <p:txBody>
          <a:bodyPr lIns="91440" tIns="0" rIns="91440" bIns="0" anchor="b" anchorCtr="0">
            <a:noAutofit/>
          </a:bodyPr>
          <a:lstStyle>
            <a:lvl1pPr>
              <a:defRPr sz="1800">
                <a:solidFill>
                  <a:schemeClr val="accent3"/>
                </a:solidFill>
              </a:defRPr>
            </a:lvl1pPr>
          </a:lstStyle>
          <a:p>
            <a:pPr lvl="0"/>
            <a:r>
              <a:rPr lang="en-US"/>
              <a:t>Subtitle text style</a:t>
            </a:r>
          </a:p>
        </p:txBody>
      </p:sp>
      <p:sp>
        <p:nvSpPr>
          <p:cNvPr id="14" name="Footer Placeholder 11"/>
          <p:cNvSpPr>
            <a:spLocks noGrp="1"/>
          </p:cNvSpPr>
          <p:nvPr>
            <p:ph type="ftr" sz="quarter" idx="3"/>
          </p:nvPr>
        </p:nvSpPr>
        <p:spPr>
          <a:xfrm>
            <a:off x="1320266" y="6527425"/>
            <a:ext cx="3086100" cy="144491"/>
          </a:xfrm>
          <a:prstGeom prst="rect">
            <a:avLst/>
          </a:prstGeom>
        </p:spPr>
        <p:txBody>
          <a:bodyPr vert="horz" lIns="68580" tIns="34290" rIns="68580" bIns="34290" rtlCol="0" anchor="ctr"/>
          <a:lstStyle>
            <a:lvl1pPr algn="l">
              <a:defRPr sz="600">
                <a:solidFill>
                  <a:schemeClr val="accent3"/>
                </a:solidFill>
              </a:defRPr>
            </a:lvl1pPr>
          </a:lstStyle>
          <a:p>
            <a:r>
              <a:rPr lang="en-US"/>
              <a:t>To edit go to: Insert &gt; Header and Footer  </a:t>
            </a:r>
          </a:p>
        </p:txBody>
      </p:sp>
      <p:sp>
        <p:nvSpPr>
          <p:cNvPr id="11" name="Title 2"/>
          <p:cNvSpPr txBox="1"/>
          <p:nvPr userDrawn="1"/>
        </p:nvSpPr>
        <p:spPr>
          <a:xfrm>
            <a:off x="6349490" y="75521"/>
            <a:ext cx="2794510" cy="156203"/>
          </a:xfrm>
          <a:prstGeom prst="rect">
            <a:avLst/>
          </a:prstGeom>
        </p:spPr>
        <p:txBody>
          <a:bodyPr vert="horz" lIns="91440" tIns="0" rIns="91440" bIns="0" rtlCol="0" anchor="t">
            <a:noAutofit/>
          </a:bodyPr>
          <a:lstStyle>
            <a:lvl1pPr algn="l" defTabSz="685800" rtl="0" eaLnBrk="1" latinLnBrk="0" hangingPunct="1">
              <a:lnSpc>
                <a:spcPct val="90000"/>
              </a:lnSpc>
              <a:spcBef>
                <a:spcPct val="0"/>
              </a:spcBef>
              <a:buNone/>
              <a:defRPr sz="2000" kern="1200" baseline="0">
                <a:solidFill>
                  <a:srgbClr val="006AB6"/>
                </a:solidFill>
                <a:latin typeface="Arial"/>
                <a:ea typeface="+mj-ea"/>
                <a:cs typeface="+mj-cs"/>
              </a:defRPr>
            </a:lvl1pPr>
          </a:lstStyle>
          <a:p>
            <a:pPr algn="r"/>
            <a:r>
              <a:rPr lang="x-none" sz="850" b="0" i="0" strike="noStrike" cap="none" spc="0" baseline="0">
                <a:solidFill>
                  <a:srgbClr val="ACAEB0"/>
                </a:solidFill>
                <a:effectLst/>
                <a:latin typeface="Arial"/>
                <a:ea typeface="Arial"/>
                <a:cs typeface="Arial"/>
              </a:rPr>
              <a:t>Confidencial: solo para uso interno de MetLife</a:t>
            </a: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 lines, Title + Subtitl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solidFill>
                  <a:schemeClr val="accent6"/>
                </a:solidFill>
              </a:defRPr>
            </a:lvl1pPr>
          </a:lstStyle>
          <a:p>
            <a:fld id="{3A5D2E96-09D4-684C-BDED-6024B7F4284C}" type="slidenum">
              <a:rPr lang="en-US" smtClean="0"/>
              <a:t>‹#›</a:t>
            </a:fld>
            <a:endParaRPr lang="en-US"/>
          </a:p>
        </p:txBody>
      </p:sp>
      <p:sp>
        <p:nvSpPr>
          <p:cNvPr id="7" name="Title 1"/>
          <p:cNvSpPr>
            <a:spLocks noGrp="1"/>
          </p:cNvSpPr>
          <p:nvPr>
            <p:ph type="title" hasCustomPrompt="1"/>
          </p:nvPr>
        </p:nvSpPr>
        <p:spPr>
          <a:xfrm>
            <a:off x="269161" y="206477"/>
            <a:ext cx="6944443" cy="1012723"/>
          </a:xfrm>
        </p:spPr>
        <p:txBody>
          <a:bodyPr anchor="t">
            <a:noAutofit/>
          </a:bodyPr>
          <a:lstStyle/>
          <a:p>
            <a:r>
              <a:rPr lang="en-US"/>
              <a:t>Click to edit Master title style</a:t>
            </a:r>
            <a:br>
              <a:rPr lang="en-US"/>
            </a:br>
            <a:r>
              <a:rPr lang="en-US"/>
              <a:t>Click to edit Master title style</a:t>
            </a:r>
          </a:p>
        </p:txBody>
      </p:sp>
      <p:sp>
        <p:nvSpPr>
          <p:cNvPr id="11" name="Text Placeholder 6"/>
          <p:cNvSpPr>
            <a:spLocks noGrp="1"/>
          </p:cNvSpPr>
          <p:nvPr>
            <p:ph type="body" sz="quarter" idx="13" hasCustomPrompt="1"/>
          </p:nvPr>
        </p:nvSpPr>
        <p:spPr>
          <a:xfrm>
            <a:off x="264849" y="1219200"/>
            <a:ext cx="6948752" cy="311037"/>
          </a:xfrm>
        </p:spPr>
        <p:txBody>
          <a:bodyPr lIns="91440" tIns="0" rIns="91440" bIns="0" anchor="b" anchorCtr="0">
            <a:noAutofit/>
          </a:bodyPr>
          <a:lstStyle>
            <a:lvl1pPr>
              <a:defRPr sz="1800">
                <a:solidFill>
                  <a:schemeClr val="accent3"/>
                </a:solidFill>
              </a:defRPr>
            </a:lvl1pPr>
          </a:lstStyle>
          <a:p>
            <a:pPr lvl="0"/>
            <a:r>
              <a:rPr lang="en-US"/>
              <a:t>Subtitle text style</a:t>
            </a:r>
          </a:p>
        </p:txBody>
      </p:sp>
      <p:sp>
        <p:nvSpPr>
          <p:cNvPr id="12" name="Footer Placeholder 11"/>
          <p:cNvSpPr>
            <a:spLocks noGrp="1"/>
          </p:cNvSpPr>
          <p:nvPr>
            <p:ph type="ftr" sz="quarter" idx="3"/>
          </p:nvPr>
        </p:nvSpPr>
        <p:spPr>
          <a:xfrm>
            <a:off x="1320266" y="6527425"/>
            <a:ext cx="3086100" cy="144491"/>
          </a:xfrm>
          <a:prstGeom prst="rect">
            <a:avLst/>
          </a:prstGeom>
        </p:spPr>
        <p:txBody>
          <a:bodyPr vert="horz" lIns="68580" tIns="34290" rIns="68580" bIns="34290" rtlCol="0" anchor="ctr"/>
          <a:lstStyle>
            <a:lvl1pPr algn="l">
              <a:defRPr sz="600">
                <a:solidFill>
                  <a:schemeClr val="accent3"/>
                </a:solidFill>
              </a:defRPr>
            </a:lvl1pPr>
          </a:lstStyle>
          <a:p>
            <a:r>
              <a:rPr lang="en-US"/>
              <a:t>To edit go to: Insert &gt; Header and Footer  </a:t>
            </a:r>
          </a:p>
        </p:txBody>
      </p:sp>
      <p:sp>
        <p:nvSpPr>
          <p:cNvPr id="9" name="Title 2"/>
          <p:cNvSpPr txBox="1"/>
          <p:nvPr userDrawn="1"/>
        </p:nvSpPr>
        <p:spPr>
          <a:xfrm>
            <a:off x="6349490" y="75521"/>
            <a:ext cx="2794510" cy="156203"/>
          </a:xfrm>
          <a:prstGeom prst="rect">
            <a:avLst/>
          </a:prstGeom>
        </p:spPr>
        <p:txBody>
          <a:bodyPr vert="horz" lIns="91440" tIns="0" rIns="91440" bIns="0" rtlCol="0" anchor="t">
            <a:noAutofit/>
          </a:bodyPr>
          <a:lstStyle>
            <a:lvl1pPr algn="l" defTabSz="685800" rtl="0" eaLnBrk="1" latinLnBrk="0" hangingPunct="1">
              <a:lnSpc>
                <a:spcPct val="90000"/>
              </a:lnSpc>
              <a:spcBef>
                <a:spcPct val="0"/>
              </a:spcBef>
              <a:buNone/>
              <a:defRPr sz="2000" kern="1200" baseline="0">
                <a:solidFill>
                  <a:srgbClr val="006AB6"/>
                </a:solidFill>
                <a:latin typeface="Arial"/>
                <a:ea typeface="+mj-ea"/>
                <a:cs typeface="+mj-cs"/>
              </a:defRPr>
            </a:lvl1pPr>
          </a:lstStyle>
          <a:p>
            <a:pPr algn="r"/>
            <a:r>
              <a:rPr lang="x-none" sz="850" b="0" i="0" strike="noStrike" cap="none" spc="0" baseline="0">
                <a:solidFill>
                  <a:srgbClr val="ACAEB0"/>
                </a:solidFill>
                <a:effectLst/>
                <a:latin typeface="Arial"/>
                <a:ea typeface="Arial"/>
                <a:cs typeface="Arial"/>
              </a:rPr>
              <a:t>Confidencial: solo para uso interno de MetLife</a:t>
            </a: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Navigation 1">
    <p:spTree>
      <p:nvGrpSpPr>
        <p:cNvPr id="1" name=""/>
        <p:cNvGrpSpPr/>
        <p:nvPr/>
      </p:nvGrpSpPr>
      <p:grpSpPr>
        <a:xfrm>
          <a:off x="0" y="0"/>
          <a:ext cx="0" cy="0"/>
          <a:chOff x="0" y="0"/>
          <a:chExt cx="0" cy="0"/>
        </a:xfrm>
      </p:grpSpPr>
      <p:sp>
        <p:nvSpPr>
          <p:cNvPr id="2" name="Title 1"/>
          <p:cNvSpPr>
            <a:spLocks noGrp="1"/>
          </p:cNvSpPr>
          <p:nvPr>
            <p:ph type="title"/>
          </p:nvPr>
        </p:nvSpPr>
        <p:spPr>
          <a:xfrm>
            <a:off x="269161" y="204832"/>
            <a:ext cx="6944443" cy="657953"/>
          </a:xfrm>
        </p:spPr>
        <p:txBody>
          <a:bodyPr anchor="t">
            <a:noAutofit/>
          </a:bodyPr>
          <a:lstStyle/>
          <a:p>
            <a:r>
              <a:rPr lang="en-US"/>
              <a:t>Click to edit Master title style</a:t>
            </a:r>
          </a:p>
        </p:txBody>
      </p:sp>
      <p:sp>
        <p:nvSpPr>
          <p:cNvPr id="6" name="Slide Number Placeholder 5"/>
          <p:cNvSpPr>
            <a:spLocks noGrp="1"/>
          </p:cNvSpPr>
          <p:nvPr>
            <p:ph type="sldNum" sz="quarter" idx="12"/>
          </p:nvPr>
        </p:nvSpPr>
        <p:spPr/>
        <p:txBody>
          <a:bodyPr/>
          <a:lstStyle>
            <a:lvl1pPr>
              <a:defRPr>
                <a:solidFill>
                  <a:schemeClr val="accent6"/>
                </a:solidFill>
              </a:defRPr>
            </a:lvl1pPr>
          </a:lstStyle>
          <a:p>
            <a:fld id="{3A5D2E96-09D4-684C-BDED-6024B7F4284C}" type="slidenum">
              <a:rPr lang="en-US" smtClean="0"/>
              <a:t>‹#›</a:t>
            </a:fld>
            <a:endParaRPr lang="en-US"/>
          </a:p>
        </p:txBody>
      </p:sp>
      <p:sp>
        <p:nvSpPr>
          <p:cNvPr id="22" name="Text Placeholder 21"/>
          <p:cNvSpPr>
            <a:spLocks noGrp="1"/>
          </p:cNvSpPr>
          <p:nvPr>
            <p:ph type="body" sz="quarter" idx="15" hasCustomPrompt="1"/>
          </p:nvPr>
        </p:nvSpPr>
        <p:spPr>
          <a:xfrm>
            <a:off x="278346" y="1019309"/>
            <a:ext cx="1369427" cy="402891"/>
          </a:xfrm>
        </p:spPr>
        <p:txBody>
          <a:bodyPr anchor="ctr" anchorCtr="1">
            <a:noAutofit/>
          </a:bodyPr>
          <a:lstStyle>
            <a:lvl1pPr algn="ctr">
              <a:lnSpc>
                <a:spcPts val="700"/>
              </a:lnSpc>
              <a:spcBef>
                <a:spcPct val="0"/>
              </a:spcBef>
              <a:defRPr sz="1100" b="1" baseline="0"/>
            </a:lvl1pPr>
          </a:lstStyle>
          <a:p>
            <a:pPr lvl="0"/>
            <a:r>
              <a:rPr lang="en-US"/>
              <a:t>Item 1</a:t>
            </a:r>
          </a:p>
        </p:txBody>
      </p:sp>
      <p:sp>
        <p:nvSpPr>
          <p:cNvPr id="23" name="Text Placeholder 21"/>
          <p:cNvSpPr>
            <a:spLocks noGrp="1"/>
          </p:cNvSpPr>
          <p:nvPr>
            <p:ph type="body" sz="quarter" idx="16" hasCustomPrompt="1"/>
          </p:nvPr>
        </p:nvSpPr>
        <p:spPr>
          <a:xfrm>
            <a:off x="1934195" y="1019309"/>
            <a:ext cx="1372633" cy="402891"/>
          </a:xfrm>
        </p:spPr>
        <p:txBody>
          <a:bodyPr anchor="ctr" anchorCtr="1">
            <a:noAutofit/>
          </a:bodyPr>
          <a:lstStyle>
            <a:lvl1pPr algn="ctr">
              <a:lnSpc>
                <a:spcPts val="700"/>
              </a:lnSpc>
              <a:spcBef>
                <a:spcPct val="0"/>
              </a:spcBef>
              <a:defRPr sz="1100" b="1" baseline="0"/>
            </a:lvl1pPr>
          </a:lstStyle>
          <a:p>
            <a:pPr lvl="0"/>
            <a:r>
              <a:rPr lang="en-US"/>
              <a:t>Item 2</a:t>
            </a:r>
          </a:p>
        </p:txBody>
      </p:sp>
      <p:sp>
        <p:nvSpPr>
          <p:cNvPr id="25" name="Text Placeholder 21"/>
          <p:cNvSpPr>
            <a:spLocks noGrp="1"/>
          </p:cNvSpPr>
          <p:nvPr>
            <p:ph type="body" sz="quarter" idx="18" hasCustomPrompt="1"/>
          </p:nvPr>
        </p:nvSpPr>
        <p:spPr>
          <a:xfrm>
            <a:off x="5268009" y="1019309"/>
            <a:ext cx="1356924" cy="402891"/>
          </a:xfrm>
        </p:spPr>
        <p:txBody>
          <a:bodyPr anchor="ctr" anchorCtr="1">
            <a:noAutofit/>
          </a:bodyPr>
          <a:lstStyle>
            <a:lvl1pPr algn="ctr">
              <a:lnSpc>
                <a:spcPts val="700"/>
              </a:lnSpc>
              <a:spcBef>
                <a:spcPct val="0"/>
              </a:spcBef>
              <a:defRPr sz="1100" b="1" baseline="0"/>
            </a:lvl1pPr>
          </a:lstStyle>
          <a:p>
            <a:pPr lvl="0"/>
            <a:r>
              <a:rPr lang="en-US"/>
              <a:t>Item 4</a:t>
            </a:r>
          </a:p>
        </p:txBody>
      </p:sp>
      <p:sp>
        <p:nvSpPr>
          <p:cNvPr id="26" name="Text Placeholder 21"/>
          <p:cNvSpPr>
            <a:spLocks noGrp="1"/>
          </p:cNvSpPr>
          <p:nvPr>
            <p:ph type="body" sz="quarter" idx="19" hasCustomPrompt="1"/>
          </p:nvPr>
        </p:nvSpPr>
        <p:spPr>
          <a:xfrm>
            <a:off x="6911358" y="1019309"/>
            <a:ext cx="1372633" cy="402891"/>
          </a:xfrm>
        </p:spPr>
        <p:txBody>
          <a:bodyPr anchor="ctr" anchorCtr="1">
            <a:noAutofit/>
          </a:bodyPr>
          <a:lstStyle>
            <a:lvl1pPr algn="ctr">
              <a:lnSpc>
                <a:spcPts val="700"/>
              </a:lnSpc>
              <a:spcBef>
                <a:spcPct val="0"/>
              </a:spcBef>
              <a:defRPr sz="1100" b="1" baseline="0"/>
            </a:lvl1pPr>
          </a:lstStyle>
          <a:p>
            <a:pPr lvl="0"/>
            <a:r>
              <a:rPr lang="en-US"/>
              <a:t>Item 5</a:t>
            </a:r>
          </a:p>
        </p:txBody>
      </p:sp>
      <p:sp>
        <p:nvSpPr>
          <p:cNvPr id="4" name="Rectangle 3"/>
          <p:cNvSpPr/>
          <p:nvPr userDrawn="1"/>
        </p:nvSpPr>
        <p:spPr>
          <a:xfrm>
            <a:off x="275140" y="1434902"/>
            <a:ext cx="1372633" cy="6095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1934195" y="1434902"/>
            <a:ext cx="1372633" cy="60959"/>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userDrawn="1"/>
        </p:nvSpPr>
        <p:spPr>
          <a:xfrm>
            <a:off x="3593250" y="1433854"/>
            <a:ext cx="1372633" cy="60959"/>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userDrawn="1"/>
        </p:nvSpPr>
        <p:spPr>
          <a:xfrm>
            <a:off x="5252300" y="1434902"/>
            <a:ext cx="1372633" cy="60959"/>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userDrawn="1"/>
        </p:nvSpPr>
        <p:spPr>
          <a:xfrm>
            <a:off x="6911358" y="1434902"/>
            <a:ext cx="1372633" cy="60959"/>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 Placeholder 21"/>
          <p:cNvSpPr>
            <a:spLocks noGrp="1"/>
          </p:cNvSpPr>
          <p:nvPr>
            <p:ph type="body" sz="quarter" idx="20" hasCustomPrompt="1"/>
          </p:nvPr>
        </p:nvSpPr>
        <p:spPr>
          <a:xfrm>
            <a:off x="3593250" y="1019309"/>
            <a:ext cx="1372633" cy="402891"/>
          </a:xfrm>
        </p:spPr>
        <p:txBody>
          <a:bodyPr anchor="ctr" anchorCtr="1">
            <a:noAutofit/>
          </a:bodyPr>
          <a:lstStyle>
            <a:lvl1pPr algn="ctr">
              <a:lnSpc>
                <a:spcPts val="700"/>
              </a:lnSpc>
              <a:spcBef>
                <a:spcPct val="0"/>
              </a:spcBef>
              <a:defRPr sz="1100" b="1" baseline="0"/>
            </a:lvl1pPr>
          </a:lstStyle>
          <a:p>
            <a:pPr lvl="0"/>
            <a:r>
              <a:rPr lang="en-US"/>
              <a:t>Item 3</a:t>
            </a:r>
          </a:p>
        </p:txBody>
      </p:sp>
      <p:sp>
        <p:nvSpPr>
          <p:cNvPr id="17" name="Content Placeholder 2"/>
          <p:cNvSpPr>
            <a:spLocks noGrp="1"/>
          </p:cNvSpPr>
          <p:nvPr>
            <p:ph idx="1"/>
          </p:nvPr>
        </p:nvSpPr>
        <p:spPr>
          <a:xfrm>
            <a:off x="267313" y="1696286"/>
            <a:ext cx="8581720" cy="4281001"/>
          </a:xfrm>
        </p:spPr>
        <p:txBody>
          <a:bodyPr>
            <a:noAutofit/>
          </a:bodyPr>
          <a:lstStyle>
            <a:lvl1pPr>
              <a:lnSpc>
                <a:spcPct val="140000"/>
              </a:lnSpc>
              <a:defRPr sz="2200"/>
            </a:lvl1pPr>
            <a:lvl2pPr>
              <a:lnSpc>
                <a:spcPct val="140000"/>
              </a:lnSpc>
              <a:defRPr sz="2200"/>
            </a:lvl2pPr>
            <a:lvl3pPr>
              <a:lnSpc>
                <a:spcPct val="140000"/>
              </a:lnSpc>
              <a:defRPr sz="2200"/>
            </a:lvl3pPr>
            <a:lvl4pPr>
              <a:lnSpc>
                <a:spcPct val="140000"/>
              </a:lnSpc>
              <a:defRPr sz="2200"/>
            </a:lvl4pPr>
            <a:lvl5pPr>
              <a:lnSpc>
                <a:spcPct val="140000"/>
              </a:lnSpc>
              <a:defRPr sz="2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4" name="Footer Placeholder 11"/>
          <p:cNvSpPr>
            <a:spLocks noGrp="1"/>
          </p:cNvSpPr>
          <p:nvPr>
            <p:ph type="ftr" sz="quarter" idx="3"/>
          </p:nvPr>
        </p:nvSpPr>
        <p:spPr>
          <a:xfrm>
            <a:off x="1320266" y="6527425"/>
            <a:ext cx="3086100" cy="144491"/>
          </a:xfrm>
          <a:prstGeom prst="rect">
            <a:avLst/>
          </a:prstGeom>
        </p:spPr>
        <p:txBody>
          <a:bodyPr vert="horz" lIns="68580" tIns="34290" rIns="68580" bIns="34290" rtlCol="0" anchor="ctr"/>
          <a:lstStyle>
            <a:lvl1pPr algn="l">
              <a:defRPr sz="600">
                <a:solidFill>
                  <a:schemeClr val="accent3"/>
                </a:solidFill>
              </a:defRPr>
            </a:lvl1pPr>
          </a:lstStyle>
          <a:p>
            <a:r>
              <a:rPr lang="en-US"/>
              <a:t>To edit go to: Insert &gt; Header and Footer  </a:t>
            </a:r>
          </a:p>
        </p:txBody>
      </p:sp>
      <p:sp>
        <p:nvSpPr>
          <p:cNvPr id="18" name="Title 2"/>
          <p:cNvSpPr txBox="1"/>
          <p:nvPr userDrawn="1"/>
        </p:nvSpPr>
        <p:spPr>
          <a:xfrm>
            <a:off x="6349490" y="75521"/>
            <a:ext cx="2794510" cy="156203"/>
          </a:xfrm>
          <a:prstGeom prst="rect">
            <a:avLst/>
          </a:prstGeom>
        </p:spPr>
        <p:txBody>
          <a:bodyPr vert="horz" lIns="91440" tIns="0" rIns="91440" bIns="0" rtlCol="0" anchor="t">
            <a:noAutofit/>
          </a:bodyPr>
          <a:lstStyle>
            <a:lvl1pPr algn="l" defTabSz="685800" rtl="0" eaLnBrk="1" latinLnBrk="0" hangingPunct="1">
              <a:lnSpc>
                <a:spcPct val="90000"/>
              </a:lnSpc>
              <a:spcBef>
                <a:spcPct val="0"/>
              </a:spcBef>
              <a:buNone/>
              <a:defRPr sz="2000" kern="1200" baseline="0">
                <a:solidFill>
                  <a:srgbClr val="006AB6"/>
                </a:solidFill>
                <a:latin typeface="Arial"/>
                <a:ea typeface="+mj-ea"/>
                <a:cs typeface="+mj-cs"/>
              </a:defRPr>
            </a:lvl1pPr>
          </a:lstStyle>
          <a:p>
            <a:pPr algn="r"/>
            <a:r>
              <a:rPr lang="x-none" sz="850" b="0" i="0" strike="noStrike" cap="none" spc="0" baseline="0">
                <a:solidFill>
                  <a:srgbClr val="ACAEB0"/>
                </a:solidFill>
                <a:effectLst/>
                <a:latin typeface="Arial"/>
                <a:ea typeface="Arial"/>
                <a:cs typeface="Arial"/>
              </a:rPr>
              <a:t>Confidencial: solo para uso interno de MetLife</a:t>
            </a:r>
          </a:p>
        </p:txBody>
      </p:sp>
    </p:spTree>
    <p:extLst>
      <p:ext uri="{BB962C8B-B14F-4D97-AF65-F5344CB8AC3E}">
        <p14:creationId xmlns:p14="http://schemas.microsoft.com/office/powerpoint/2010/main" val="68255977"/>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Navigation 2">
    <p:spTree>
      <p:nvGrpSpPr>
        <p:cNvPr id="1" name=""/>
        <p:cNvGrpSpPr/>
        <p:nvPr/>
      </p:nvGrpSpPr>
      <p:grpSpPr>
        <a:xfrm>
          <a:off x="0" y="0"/>
          <a:ext cx="0" cy="0"/>
          <a:chOff x="0" y="0"/>
          <a:chExt cx="0" cy="0"/>
        </a:xfrm>
      </p:grpSpPr>
      <p:sp>
        <p:nvSpPr>
          <p:cNvPr id="20" name="Rectangle 19"/>
          <p:cNvSpPr/>
          <p:nvPr userDrawn="1"/>
        </p:nvSpPr>
        <p:spPr>
          <a:xfrm>
            <a:off x="3219042" y="1020719"/>
            <a:ext cx="1394596" cy="414180"/>
          </a:xfrm>
          <a:prstGeom prst="rect">
            <a:avLst/>
          </a:prstGeom>
          <a:solidFill>
            <a:schemeClr val="accent1"/>
          </a:solidFill>
          <a:ln w="25400" cap="rnd" cmpd="sng">
            <a:solidFill>
              <a:schemeClr val="accent1"/>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69161" y="204832"/>
            <a:ext cx="6944443" cy="657953"/>
          </a:xfrm>
        </p:spPr>
        <p:txBody>
          <a:bodyPr anchor="t">
            <a:noAutofit/>
          </a:bodyPr>
          <a:lstStyle/>
          <a:p>
            <a:r>
              <a:rPr lang="en-US"/>
              <a:t>Click to edit Master title style</a:t>
            </a:r>
          </a:p>
        </p:txBody>
      </p:sp>
      <p:sp>
        <p:nvSpPr>
          <p:cNvPr id="6" name="Slide Number Placeholder 5"/>
          <p:cNvSpPr>
            <a:spLocks noGrp="1"/>
          </p:cNvSpPr>
          <p:nvPr>
            <p:ph type="sldNum" sz="quarter" idx="12"/>
          </p:nvPr>
        </p:nvSpPr>
        <p:spPr/>
        <p:txBody>
          <a:bodyPr/>
          <a:lstStyle>
            <a:lvl1pPr>
              <a:defRPr>
                <a:solidFill>
                  <a:schemeClr val="accent6"/>
                </a:solidFill>
              </a:defRPr>
            </a:lvl1pPr>
          </a:lstStyle>
          <a:p>
            <a:fld id="{3A5D2E96-09D4-684C-BDED-6024B7F4284C}" type="slidenum">
              <a:rPr lang="en-US" smtClean="0"/>
              <a:t>‹#›</a:t>
            </a:fld>
            <a:endParaRPr lang="en-US"/>
          </a:p>
        </p:txBody>
      </p:sp>
      <p:sp>
        <p:nvSpPr>
          <p:cNvPr id="22" name="Text Placeholder 21"/>
          <p:cNvSpPr>
            <a:spLocks noGrp="1"/>
          </p:cNvSpPr>
          <p:nvPr>
            <p:ph type="body" sz="quarter" idx="15" hasCustomPrompt="1"/>
          </p:nvPr>
        </p:nvSpPr>
        <p:spPr>
          <a:xfrm>
            <a:off x="269875" y="1032009"/>
            <a:ext cx="1392034" cy="402891"/>
          </a:xfrm>
          <a:ln>
            <a:solidFill>
              <a:schemeClr val="accent6">
                <a:lumMod val="40000"/>
                <a:lumOff val="60000"/>
              </a:schemeClr>
            </a:solidFill>
          </a:ln>
        </p:spPr>
        <p:txBody>
          <a:bodyPr lIns="0" tIns="36576" rIns="0" bIns="0" anchor="ctr" anchorCtr="1">
            <a:noAutofit/>
          </a:bodyPr>
          <a:lstStyle>
            <a:lvl1pPr algn="ctr">
              <a:lnSpc>
                <a:spcPts val="700"/>
              </a:lnSpc>
              <a:spcBef>
                <a:spcPct val="0"/>
              </a:spcBef>
              <a:defRPr sz="1100" baseline="0"/>
            </a:lvl1pPr>
          </a:lstStyle>
          <a:p>
            <a:pPr lvl="0"/>
            <a:r>
              <a:rPr lang="en-US"/>
              <a:t>Item 1</a:t>
            </a:r>
          </a:p>
        </p:txBody>
      </p:sp>
      <p:sp>
        <p:nvSpPr>
          <p:cNvPr id="23" name="Text Placeholder 21"/>
          <p:cNvSpPr>
            <a:spLocks noGrp="1"/>
          </p:cNvSpPr>
          <p:nvPr>
            <p:ph type="body" sz="quarter" idx="16" hasCustomPrompt="1"/>
          </p:nvPr>
        </p:nvSpPr>
        <p:spPr>
          <a:xfrm>
            <a:off x="1743177" y="1032009"/>
            <a:ext cx="1394596" cy="402891"/>
          </a:xfrm>
          <a:ln>
            <a:solidFill>
              <a:schemeClr val="accent6">
                <a:lumMod val="40000"/>
                <a:lumOff val="60000"/>
              </a:schemeClr>
            </a:solidFill>
          </a:ln>
        </p:spPr>
        <p:txBody>
          <a:bodyPr lIns="0" tIns="36576" rIns="0" bIns="0" anchor="ctr" anchorCtr="1">
            <a:noAutofit/>
          </a:bodyPr>
          <a:lstStyle>
            <a:lvl1pPr algn="ctr">
              <a:lnSpc>
                <a:spcPts val="700"/>
              </a:lnSpc>
              <a:spcBef>
                <a:spcPct val="0"/>
              </a:spcBef>
              <a:defRPr sz="1100" baseline="0"/>
            </a:lvl1pPr>
          </a:lstStyle>
          <a:p>
            <a:pPr lvl="0"/>
            <a:r>
              <a:rPr lang="en-US"/>
              <a:t>Item 2</a:t>
            </a:r>
          </a:p>
        </p:txBody>
      </p:sp>
      <p:sp>
        <p:nvSpPr>
          <p:cNvPr id="24" name="Text Placeholder 21"/>
          <p:cNvSpPr>
            <a:spLocks noGrp="1"/>
          </p:cNvSpPr>
          <p:nvPr>
            <p:ph type="body" sz="quarter" idx="17" hasCustomPrompt="1"/>
          </p:nvPr>
        </p:nvSpPr>
        <p:spPr>
          <a:xfrm>
            <a:off x="3213713" y="1032009"/>
            <a:ext cx="1394596" cy="402891"/>
          </a:xfrm>
        </p:spPr>
        <p:txBody>
          <a:bodyPr tIns="36576" bIns="0" anchor="ctr" anchorCtr="1">
            <a:noAutofit/>
          </a:bodyPr>
          <a:lstStyle>
            <a:lvl1pPr algn="ctr">
              <a:lnSpc>
                <a:spcPts val="700"/>
              </a:lnSpc>
              <a:spcBef>
                <a:spcPct val="0"/>
              </a:spcBef>
              <a:defRPr sz="1100" baseline="0"/>
            </a:lvl1pPr>
          </a:lstStyle>
          <a:p>
            <a:pPr lvl="0"/>
            <a:r>
              <a:rPr lang="en-US"/>
              <a:t>Item 3</a:t>
            </a:r>
          </a:p>
        </p:txBody>
      </p:sp>
      <p:sp>
        <p:nvSpPr>
          <p:cNvPr id="25" name="Text Placeholder 21"/>
          <p:cNvSpPr>
            <a:spLocks noGrp="1"/>
          </p:cNvSpPr>
          <p:nvPr>
            <p:ph type="body" sz="quarter" idx="18" hasCustomPrompt="1"/>
          </p:nvPr>
        </p:nvSpPr>
        <p:spPr>
          <a:xfrm>
            <a:off x="4694907" y="1032009"/>
            <a:ext cx="1394596" cy="402891"/>
          </a:xfrm>
          <a:ln>
            <a:solidFill>
              <a:schemeClr val="accent6">
                <a:lumMod val="40000"/>
                <a:lumOff val="60000"/>
              </a:schemeClr>
            </a:solidFill>
          </a:ln>
        </p:spPr>
        <p:txBody>
          <a:bodyPr lIns="0" tIns="36576" rIns="0" bIns="0" anchor="ctr" anchorCtr="1">
            <a:noAutofit/>
          </a:bodyPr>
          <a:lstStyle>
            <a:lvl1pPr algn="ctr">
              <a:lnSpc>
                <a:spcPts val="700"/>
              </a:lnSpc>
              <a:spcBef>
                <a:spcPct val="0"/>
              </a:spcBef>
              <a:defRPr sz="1100" baseline="0"/>
            </a:lvl1pPr>
          </a:lstStyle>
          <a:p>
            <a:pPr lvl="0"/>
            <a:r>
              <a:rPr lang="en-US"/>
              <a:t>Item 4</a:t>
            </a:r>
          </a:p>
        </p:txBody>
      </p:sp>
      <p:sp>
        <p:nvSpPr>
          <p:cNvPr id="26" name="Text Placeholder 21"/>
          <p:cNvSpPr>
            <a:spLocks noGrp="1"/>
          </p:cNvSpPr>
          <p:nvPr>
            <p:ph type="body" sz="quarter" idx="19" hasCustomPrompt="1"/>
          </p:nvPr>
        </p:nvSpPr>
        <p:spPr>
          <a:xfrm>
            <a:off x="6170771" y="1032009"/>
            <a:ext cx="1394596" cy="402891"/>
          </a:xfrm>
          <a:ln>
            <a:solidFill>
              <a:schemeClr val="accent6">
                <a:lumMod val="40000"/>
                <a:lumOff val="60000"/>
              </a:schemeClr>
            </a:solidFill>
          </a:ln>
        </p:spPr>
        <p:txBody>
          <a:bodyPr lIns="0" tIns="36576" rIns="0" bIns="0" anchor="ctr" anchorCtr="1">
            <a:noAutofit/>
          </a:bodyPr>
          <a:lstStyle>
            <a:lvl1pPr algn="ctr">
              <a:lnSpc>
                <a:spcPts val="700"/>
              </a:lnSpc>
              <a:spcBef>
                <a:spcPct val="0"/>
              </a:spcBef>
              <a:defRPr sz="1100" baseline="0"/>
            </a:lvl1pPr>
          </a:lstStyle>
          <a:p>
            <a:pPr lvl="0"/>
            <a:r>
              <a:rPr lang="en-US"/>
              <a:t>Item 5</a:t>
            </a:r>
          </a:p>
        </p:txBody>
      </p:sp>
      <p:sp>
        <p:nvSpPr>
          <p:cNvPr id="13" name="Content Placeholder 2"/>
          <p:cNvSpPr>
            <a:spLocks noGrp="1"/>
          </p:cNvSpPr>
          <p:nvPr>
            <p:ph idx="1"/>
          </p:nvPr>
        </p:nvSpPr>
        <p:spPr>
          <a:xfrm>
            <a:off x="267313" y="1696286"/>
            <a:ext cx="8581720" cy="4281001"/>
          </a:xfrm>
        </p:spPr>
        <p:txBody>
          <a:bodyPr>
            <a:noAutofit/>
          </a:bodyPr>
          <a:lstStyle>
            <a:lvl1pPr>
              <a:lnSpc>
                <a:spcPct val="140000"/>
              </a:lnSpc>
              <a:defRPr sz="2200"/>
            </a:lvl1pPr>
            <a:lvl2pPr>
              <a:lnSpc>
                <a:spcPct val="140000"/>
              </a:lnSpc>
              <a:defRPr sz="2200"/>
            </a:lvl2pPr>
            <a:lvl3pPr>
              <a:lnSpc>
                <a:spcPct val="140000"/>
              </a:lnSpc>
              <a:defRPr sz="2200"/>
            </a:lvl3pPr>
            <a:lvl4pPr>
              <a:lnSpc>
                <a:spcPct val="140000"/>
              </a:lnSpc>
              <a:defRPr sz="2200"/>
            </a:lvl4pPr>
            <a:lvl5pPr>
              <a:lnSpc>
                <a:spcPct val="140000"/>
              </a:lnSpc>
              <a:defRPr sz="2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Footer Placeholder 11"/>
          <p:cNvSpPr>
            <a:spLocks noGrp="1"/>
          </p:cNvSpPr>
          <p:nvPr>
            <p:ph type="ftr" sz="quarter" idx="3"/>
          </p:nvPr>
        </p:nvSpPr>
        <p:spPr>
          <a:xfrm>
            <a:off x="1320266" y="6527425"/>
            <a:ext cx="3086100" cy="144491"/>
          </a:xfrm>
          <a:prstGeom prst="rect">
            <a:avLst/>
          </a:prstGeom>
        </p:spPr>
        <p:txBody>
          <a:bodyPr vert="horz" lIns="68580" tIns="34290" rIns="68580" bIns="34290" rtlCol="0" anchor="ctr"/>
          <a:lstStyle>
            <a:lvl1pPr algn="l">
              <a:defRPr sz="600">
                <a:solidFill>
                  <a:schemeClr val="accent3"/>
                </a:solidFill>
              </a:defRPr>
            </a:lvl1pPr>
          </a:lstStyle>
          <a:p>
            <a:r>
              <a:rPr lang="en-US"/>
              <a:t>To edit go to: Insert &gt; Header and Footer  </a:t>
            </a:r>
          </a:p>
        </p:txBody>
      </p:sp>
      <p:sp>
        <p:nvSpPr>
          <p:cNvPr id="15" name="Title 2"/>
          <p:cNvSpPr txBox="1"/>
          <p:nvPr userDrawn="1"/>
        </p:nvSpPr>
        <p:spPr>
          <a:xfrm>
            <a:off x="6349490" y="75521"/>
            <a:ext cx="2794510" cy="156203"/>
          </a:xfrm>
          <a:prstGeom prst="rect">
            <a:avLst/>
          </a:prstGeom>
        </p:spPr>
        <p:txBody>
          <a:bodyPr vert="horz" lIns="91440" tIns="0" rIns="91440" bIns="0" rtlCol="0" anchor="t">
            <a:noAutofit/>
          </a:bodyPr>
          <a:lstStyle>
            <a:lvl1pPr algn="l" defTabSz="685800" rtl="0" eaLnBrk="1" latinLnBrk="0" hangingPunct="1">
              <a:lnSpc>
                <a:spcPct val="90000"/>
              </a:lnSpc>
              <a:spcBef>
                <a:spcPct val="0"/>
              </a:spcBef>
              <a:buNone/>
              <a:defRPr sz="2000" kern="1200" baseline="0">
                <a:solidFill>
                  <a:srgbClr val="006AB6"/>
                </a:solidFill>
                <a:latin typeface="Arial"/>
                <a:ea typeface="+mj-ea"/>
                <a:cs typeface="+mj-cs"/>
              </a:defRPr>
            </a:lvl1pPr>
          </a:lstStyle>
          <a:p>
            <a:pPr algn="r"/>
            <a:r>
              <a:rPr lang="x-none" sz="850" b="0" i="0" strike="noStrike" cap="none" spc="0" baseline="0">
                <a:solidFill>
                  <a:srgbClr val="ACAEB0"/>
                </a:solidFill>
                <a:effectLst/>
                <a:latin typeface="Arial"/>
                <a:ea typeface="Arial"/>
                <a:cs typeface="Arial"/>
              </a:rPr>
              <a:t>Confidencial: solo para uso interno de MetLife</a:t>
            </a:r>
          </a:p>
        </p:txBody>
      </p:sp>
    </p:spTree>
    <p:extLst>
      <p:ext uri="{BB962C8B-B14F-4D97-AF65-F5344CB8AC3E}">
        <p14:creationId xmlns:p14="http://schemas.microsoft.com/office/powerpoint/2010/main" val="785764893"/>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 Columns ">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69156" y="1452245"/>
            <a:ext cx="3886200" cy="4351339"/>
          </a:xfrm>
        </p:spPr>
        <p:txBody>
          <a:bodyPr>
            <a:normAutofit/>
          </a:bodyPr>
          <a:lstStyle>
            <a:lvl1pPr>
              <a:defRPr sz="2000"/>
            </a:lvl1pPr>
            <a:lvl2pPr>
              <a:defRPr sz="2000"/>
            </a:lvl2pPr>
            <a:lvl3pPr>
              <a:defRPr sz="20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269656" y="1452245"/>
            <a:ext cx="3886200" cy="4351339"/>
          </a:xfrm>
        </p:spPr>
        <p:txBody>
          <a:bodyPr>
            <a:normAutofit/>
          </a:bodyPr>
          <a:lstStyle>
            <a:lvl1pPr>
              <a:defRPr sz="2000"/>
            </a:lvl1pPr>
            <a:lvl2pPr>
              <a:defRPr sz="2000"/>
            </a:lvl2pPr>
            <a:lvl3pPr>
              <a:defRPr sz="20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3A5D2E96-09D4-684C-BDED-6024B7F4284C}" type="slidenum">
              <a:rPr lang="en-US" smtClean="0"/>
              <a:t>‹#›</a:t>
            </a:fld>
            <a:endParaRPr lang="en-US"/>
          </a:p>
        </p:txBody>
      </p:sp>
      <p:sp>
        <p:nvSpPr>
          <p:cNvPr id="10" name="Title 1"/>
          <p:cNvSpPr>
            <a:spLocks noGrp="1"/>
          </p:cNvSpPr>
          <p:nvPr>
            <p:ph type="title"/>
          </p:nvPr>
        </p:nvSpPr>
        <p:spPr>
          <a:xfrm>
            <a:off x="269162" y="204832"/>
            <a:ext cx="6944443" cy="657953"/>
          </a:xfrm>
        </p:spPr>
        <p:txBody>
          <a:bodyPr anchor="t">
            <a:noAutofit/>
          </a:bodyPr>
          <a:lstStyle/>
          <a:p>
            <a:r>
              <a:rPr lang="en-US"/>
              <a:t>Click to edit Master title style</a:t>
            </a:r>
          </a:p>
        </p:txBody>
      </p:sp>
      <p:sp>
        <p:nvSpPr>
          <p:cNvPr id="12" name="Footer Placeholder 11"/>
          <p:cNvSpPr>
            <a:spLocks noGrp="1"/>
          </p:cNvSpPr>
          <p:nvPr>
            <p:ph type="ftr" sz="quarter" idx="3"/>
          </p:nvPr>
        </p:nvSpPr>
        <p:spPr>
          <a:xfrm>
            <a:off x="1320266" y="6527425"/>
            <a:ext cx="3086100" cy="144491"/>
          </a:xfrm>
          <a:prstGeom prst="rect">
            <a:avLst/>
          </a:prstGeom>
        </p:spPr>
        <p:txBody>
          <a:bodyPr vert="horz" lIns="68580" tIns="34290" rIns="68580" bIns="34290" rtlCol="0" anchor="ctr"/>
          <a:lstStyle>
            <a:lvl1pPr algn="l">
              <a:defRPr sz="600">
                <a:solidFill>
                  <a:schemeClr val="accent3"/>
                </a:solidFill>
              </a:defRPr>
            </a:lvl1pPr>
          </a:lstStyle>
          <a:p>
            <a:r>
              <a:rPr lang="en-US"/>
              <a:t>To edit go to: Insert &gt; Header and Footer  </a:t>
            </a:r>
          </a:p>
        </p:txBody>
      </p:sp>
      <p:sp>
        <p:nvSpPr>
          <p:cNvPr id="8" name="Title 2"/>
          <p:cNvSpPr txBox="1"/>
          <p:nvPr userDrawn="1"/>
        </p:nvSpPr>
        <p:spPr>
          <a:xfrm>
            <a:off x="6349490" y="75521"/>
            <a:ext cx="2794510" cy="156203"/>
          </a:xfrm>
          <a:prstGeom prst="rect">
            <a:avLst/>
          </a:prstGeom>
        </p:spPr>
        <p:txBody>
          <a:bodyPr vert="horz" lIns="91440" tIns="0" rIns="91440" bIns="0" rtlCol="0" anchor="t">
            <a:noAutofit/>
          </a:bodyPr>
          <a:lstStyle>
            <a:lvl1pPr algn="l" defTabSz="685800" rtl="0" eaLnBrk="1" latinLnBrk="0" hangingPunct="1">
              <a:lnSpc>
                <a:spcPct val="90000"/>
              </a:lnSpc>
              <a:spcBef>
                <a:spcPct val="0"/>
              </a:spcBef>
              <a:buNone/>
              <a:defRPr sz="2000" kern="1200" baseline="0">
                <a:solidFill>
                  <a:srgbClr val="006AB6"/>
                </a:solidFill>
                <a:latin typeface="Arial"/>
                <a:ea typeface="+mj-ea"/>
                <a:cs typeface="+mj-cs"/>
              </a:defRPr>
            </a:lvl1pPr>
          </a:lstStyle>
          <a:p>
            <a:pPr algn="r"/>
            <a:r>
              <a:rPr lang="x-none" sz="850" b="0" i="0" strike="noStrike" cap="none" spc="0" baseline="0">
                <a:solidFill>
                  <a:srgbClr val="ACAEB0"/>
                </a:solidFill>
                <a:effectLst/>
                <a:latin typeface="Arial"/>
                <a:ea typeface="Arial"/>
                <a:cs typeface="Arial"/>
              </a:rPr>
              <a:t>Confidencial: solo para uso interno de MetLife</a:t>
            </a: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3" name="Content Placeholder 2"/>
          <p:cNvSpPr>
            <a:spLocks noGrp="1"/>
          </p:cNvSpPr>
          <p:nvPr>
            <p:ph idx="1"/>
          </p:nvPr>
        </p:nvSpPr>
        <p:spPr>
          <a:xfrm>
            <a:off x="269162" y="1845869"/>
            <a:ext cx="2530509" cy="643331"/>
          </a:xfrm>
        </p:spPr>
        <p:txBody>
          <a:bodyPr tIns="0" bIns="0">
            <a:noAutofit/>
          </a:bodyPr>
          <a:lstStyle>
            <a:lvl1pPr>
              <a:lnSpc>
                <a:spcPct val="100000"/>
              </a:lnSpc>
              <a:spcBef>
                <a:spcPct val="0"/>
              </a:spcBef>
              <a:defRPr sz="2000" b="1"/>
            </a:lvl1pPr>
          </a:lstStyle>
          <a:p>
            <a:pPr lvl="0"/>
            <a:r>
              <a:rPr lang="en-US"/>
              <a:t>Click to edit Master text styles</a:t>
            </a:r>
          </a:p>
        </p:txBody>
      </p:sp>
      <p:sp>
        <p:nvSpPr>
          <p:cNvPr id="6" name="Slide Number Placeholder 5"/>
          <p:cNvSpPr>
            <a:spLocks noGrp="1"/>
          </p:cNvSpPr>
          <p:nvPr>
            <p:ph type="sldNum" sz="quarter" idx="12"/>
          </p:nvPr>
        </p:nvSpPr>
        <p:spPr/>
        <p:txBody>
          <a:bodyPr/>
          <a:lstStyle>
            <a:lvl1pPr>
              <a:defRPr>
                <a:solidFill>
                  <a:schemeClr val="accent6"/>
                </a:solidFill>
              </a:defRPr>
            </a:lvl1pPr>
          </a:lstStyle>
          <a:p>
            <a:fld id="{3A5D2E96-09D4-684C-BDED-6024B7F4284C}" type="slidenum">
              <a:rPr lang="en-US" smtClean="0"/>
              <a:t>‹#›</a:t>
            </a:fld>
            <a:endParaRPr lang="en-US"/>
          </a:p>
        </p:txBody>
      </p:sp>
      <p:sp>
        <p:nvSpPr>
          <p:cNvPr id="17" name="Content Placeholder 2"/>
          <p:cNvSpPr>
            <a:spLocks noGrp="1"/>
          </p:cNvSpPr>
          <p:nvPr>
            <p:ph idx="16"/>
          </p:nvPr>
        </p:nvSpPr>
        <p:spPr>
          <a:xfrm>
            <a:off x="3145126" y="1845869"/>
            <a:ext cx="2530509" cy="643331"/>
          </a:xfrm>
        </p:spPr>
        <p:txBody>
          <a:bodyPr tIns="0" bIns="0">
            <a:noAutofit/>
          </a:bodyPr>
          <a:lstStyle>
            <a:lvl1pPr>
              <a:lnSpc>
                <a:spcPct val="100000"/>
              </a:lnSpc>
              <a:spcBef>
                <a:spcPct val="0"/>
              </a:spcBef>
              <a:defRPr sz="2000" b="1"/>
            </a:lvl1pPr>
          </a:lstStyle>
          <a:p>
            <a:pPr lvl="0"/>
            <a:r>
              <a:rPr lang="en-US"/>
              <a:t>Click to edit Master text styles</a:t>
            </a:r>
          </a:p>
        </p:txBody>
      </p:sp>
      <p:sp>
        <p:nvSpPr>
          <p:cNvPr id="19" name="Content Placeholder 2"/>
          <p:cNvSpPr>
            <a:spLocks noGrp="1"/>
          </p:cNvSpPr>
          <p:nvPr>
            <p:ph idx="18"/>
          </p:nvPr>
        </p:nvSpPr>
        <p:spPr>
          <a:xfrm>
            <a:off x="6005733" y="1845869"/>
            <a:ext cx="2530509" cy="643331"/>
          </a:xfrm>
        </p:spPr>
        <p:txBody>
          <a:bodyPr tIns="0" bIns="0">
            <a:noAutofit/>
          </a:bodyPr>
          <a:lstStyle>
            <a:lvl1pPr>
              <a:lnSpc>
                <a:spcPct val="100000"/>
              </a:lnSpc>
              <a:spcBef>
                <a:spcPct val="0"/>
              </a:spcBef>
              <a:defRPr sz="2000" b="1"/>
            </a:lvl1pPr>
          </a:lstStyle>
          <a:p>
            <a:pPr lvl="0"/>
            <a:r>
              <a:rPr lang="en-US"/>
              <a:t>Click to edit Master text styles</a:t>
            </a:r>
          </a:p>
        </p:txBody>
      </p:sp>
      <p:sp>
        <p:nvSpPr>
          <p:cNvPr id="4" name="Text Placeholder 3"/>
          <p:cNvSpPr>
            <a:spLocks noGrp="1"/>
          </p:cNvSpPr>
          <p:nvPr>
            <p:ph type="body" sz="quarter" idx="21"/>
          </p:nvPr>
        </p:nvSpPr>
        <p:spPr>
          <a:xfrm>
            <a:off x="272009" y="2659250"/>
            <a:ext cx="2531074" cy="3272367"/>
          </a:xfrm>
        </p:spPr>
        <p:txBody>
          <a:bodyPr>
            <a:noAutofit/>
          </a:bodyPr>
          <a:lstStyle>
            <a:lvl1pPr>
              <a:lnSpc>
                <a:spcPts val="2200"/>
              </a:lnSpc>
              <a:defRPr sz="1800"/>
            </a:lvl1pPr>
            <a:lvl2pPr>
              <a:lnSpc>
                <a:spcPts val="2200"/>
              </a:lnSpc>
              <a:defRPr sz="1800"/>
            </a:lvl2pPr>
            <a:lvl3pPr>
              <a:lnSpc>
                <a:spcPts val="2200"/>
              </a:lnSpc>
              <a:defRPr sz="1800"/>
            </a:lvl3pPr>
            <a:lvl4pPr>
              <a:lnSpc>
                <a:spcPts val="2200"/>
              </a:lnSpc>
              <a:defRPr sz="1800"/>
            </a:lvl4pPr>
            <a:lvl5pPr>
              <a:lnSpc>
                <a:spcPts val="2200"/>
              </a:lnSpc>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Text Placeholder 3"/>
          <p:cNvSpPr>
            <a:spLocks noGrp="1"/>
          </p:cNvSpPr>
          <p:nvPr>
            <p:ph type="body" sz="quarter" idx="22"/>
          </p:nvPr>
        </p:nvSpPr>
        <p:spPr>
          <a:xfrm>
            <a:off x="3145733" y="2659250"/>
            <a:ext cx="2531074" cy="3272367"/>
          </a:xfrm>
        </p:spPr>
        <p:txBody>
          <a:bodyPr>
            <a:noAutofit/>
          </a:bodyPr>
          <a:lstStyle>
            <a:lvl1pPr>
              <a:lnSpc>
                <a:spcPts val="2200"/>
              </a:lnSpc>
              <a:defRPr sz="1800"/>
            </a:lvl1pPr>
            <a:lvl2pPr>
              <a:lnSpc>
                <a:spcPts val="2200"/>
              </a:lnSpc>
              <a:defRPr sz="1800"/>
            </a:lvl2pPr>
            <a:lvl3pPr>
              <a:lnSpc>
                <a:spcPts val="2200"/>
              </a:lnSpc>
              <a:defRPr sz="1800"/>
            </a:lvl3pPr>
            <a:lvl4pPr>
              <a:lnSpc>
                <a:spcPts val="2200"/>
              </a:lnSpc>
              <a:defRPr sz="1800"/>
            </a:lvl4pPr>
            <a:lvl5pPr>
              <a:lnSpc>
                <a:spcPts val="2200"/>
              </a:lnSpc>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1" name="Text Placeholder 3"/>
          <p:cNvSpPr>
            <a:spLocks noGrp="1"/>
          </p:cNvSpPr>
          <p:nvPr>
            <p:ph type="body" sz="quarter" idx="23"/>
          </p:nvPr>
        </p:nvSpPr>
        <p:spPr>
          <a:xfrm>
            <a:off x="6005163" y="2659250"/>
            <a:ext cx="2531074" cy="3272367"/>
          </a:xfrm>
        </p:spPr>
        <p:txBody>
          <a:bodyPr>
            <a:noAutofit/>
          </a:bodyPr>
          <a:lstStyle>
            <a:lvl1pPr>
              <a:lnSpc>
                <a:spcPts val="2200"/>
              </a:lnSpc>
              <a:defRPr sz="1800"/>
            </a:lvl1pPr>
            <a:lvl2pPr>
              <a:lnSpc>
                <a:spcPts val="2200"/>
              </a:lnSpc>
              <a:defRPr sz="1800"/>
            </a:lvl2pPr>
            <a:lvl3pPr>
              <a:lnSpc>
                <a:spcPts val="2200"/>
              </a:lnSpc>
              <a:defRPr sz="1800"/>
            </a:lvl3pPr>
            <a:lvl4pPr>
              <a:lnSpc>
                <a:spcPts val="2200"/>
              </a:lnSpc>
              <a:defRPr sz="1800"/>
            </a:lvl4pPr>
            <a:lvl5pPr>
              <a:lnSpc>
                <a:spcPts val="2200"/>
              </a:lnSpc>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 name="Footer Placeholder 11"/>
          <p:cNvSpPr>
            <a:spLocks noGrp="1"/>
          </p:cNvSpPr>
          <p:nvPr>
            <p:ph type="ftr" sz="quarter" idx="3"/>
          </p:nvPr>
        </p:nvSpPr>
        <p:spPr>
          <a:xfrm>
            <a:off x="1320266" y="6527425"/>
            <a:ext cx="3086100" cy="144491"/>
          </a:xfrm>
          <a:prstGeom prst="rect">
            <a:avLst/>
          </a:prstGeom>
        </p:spPr>
        <p:txBody>
          <a:bodyPr vert="horz" lIns="68580" tIns="34290" rIns="68580" bIns="34290" rtlCol="0" anchor="ctr"/>
          <a:lstStyle>
            <a:lvl1pPr algn="l">
              <a:defRPr sz="600">
                <a:solidFill>
                  <a:schemeClr val="accent3"/>
                </a:solidFill>
              </a:defRPr>
            </a:lvl1pPr>
          </a:lstStyle>
          <a:p>
            <a:r>
              <a:rPr lang="en-US"/>
              <a:t>To edit go to: Insert &gt; Header and Footer  </a:t>
            </a:r>
          </a:p>
        </p:txBody>
      </p:sp>
      <p:sp>
        <p:nvSpPr>
          <p:cNvPr id="13" name="Title 2"/>
          <p:cNvSpPr txBox="1"/>
          <p:nvPr userDrawn="1"/>
        </p:nvSpPr>
        <p:spPr>
          <a:xfrm>
            <a:off x="6349490" y="75521"/>
            <a:ext cx="2794510" cy="156203"/>
          </a:xfrm>
          <a:prstGeom prst="rect">
            <a:avLst/>
          </a:prstGeom>
        </p:spPr>
        <p:txBody>
          <a:bodyPr vert="horz" lIns="91440" tIns="0" rIns="91440" bIns="0" rtlCol="0" anchor="t">
            <a:noAutofit/>
          </a:bodyPr>
          <a:lstStyle>
            <a:lvl1pPr algn="l" defTabSz="685800" rtl="0" eaLnBrk="1" latinLnBrk="0" hangingPunct="1">
              <a:lnSpc>
                <a:spcPct val="90000"/>
              </a:lnSpc>
              <a:spcBef>
                <a:spcPct val="0"/>
              </a:spcBef>
              <a:buNone/>
              <a:defRPr sz="2000" kern="1200" baseline="0">
                <a:solidFill>
                  <a:srgbClr val="006AB6"/>
                </a:solidFill>
                <a:latin typeface="Arial"/>
                <a:ea typeface="+mj-ea"/>
                <a:cs typeface="+mj-cs"/>
              </a:defRPr>
            </a:lvl1pPr>
          </a:lstStyle>
          <a:p>
            <a:pPr algn="r"/>
            <a:r>
              <a:rPr lang="x-none" sz="850" b="0" i="0" strike="noStrike" cap="none" spc="0" baseline="0">
                <a:solidFill>
                  <a:srgbClr val="ACAEB0"/>
                </a:solidFill>
                <a:effectLst/>
                <a:latin typeface="Arial"/>
                <a:ea typeface="Arial"/>
                <a:cs typeface="Arial"/>
              </a:rPr>
              <a:t>Confidencial: solo para uso interno de MetLife</a:t>
            </a:r>
          </a:p>
        </p:txBody>
      </p:sp>
      <p:sp>
        <p:nvSpPr>
          <p:cNvPr id="18" name="Title 1"/>
          <p:cNvSpPr>
            <a:spLocks noGrp="1"/>
          </p:cNvSpPr>
          <p:nvPr>
            <p:ph type="title"/>
          </p:nvPr>
        </p:nvSpPr>
        <p:spPr>
          <a:xfrm>
            <a:off x="269162" y="204832"/>
            <a:ext cx="6944443" cy="576329"/>
          </a:xfrm>
        </p:spPr>
        <p:txBody>
          <a:bodyPr anchor="t">
            <a:noAutofit/>
          </a:bodyPr>
          <a:lstStyle/>
          <a:p>
            <a:r>
              <a:rPr lang="en-US"/>
              <a:t>Click to edit Master title style</a:t>
            </a:r>
          </a:p>
        </p:txBody>
      </p:sp>
      <p:sp>
        <p:nvSpPr>
          <p:cNvPr id="22" name="Text Placeholder 6"/>
          <p:cNvSpPr>
            <a:spLocks noGrp="1"/>
          </p:cNvSpPr>
          <p:nvPr>
            <p:ph type="body" sz="quarter" idx="13" hasCustomPrompt="1"/>
          </p:nvPr>
        </p:nvSpPr>
        <p:spPr>
          <a:xfrm>
            <a:off x="260616" y="781161"/>
            <a:ext cx="6948752" cy="311037"/>
          </a:xfrm>
        </p:spPr>
        <p:txBody>
          <a:bodyPr lIns="91440" tIns="0" rIns="91440" bIns="0" anchor="b" anchorCtr="0">
            <a:noAutofit/>
          </a:bodyPr>
          <a:lstStyle>
            <a:lvl1pPr>
              <a:defRPr sz="1800">
                <a:solidFill>
                  <a:schemeClr val="accent3"/>
                </a:solidFill>
              </a:defRPr>
            </a:lvl1pPr>
          </a:lstStyle>
          <a:p>
            <a:pPr lvl="0"/>
            <a:r>
              <a:rPr lang="en-US"/>
              <a:t>Subtitle text style</a:t>
            </a:r>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 Rows">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solidFill>
                  <a:schemeClr val="accent6"/>
                </a:solidFill>
              </a:defRPr>
            </a:lvl1pPr>
          </a:lstStyle>
          <a:p>
            <a:fld id="{3A5D2E96-09D4-684C-BDED-6024B7F4284C}" type="slidenum">
              <a:rPr lang="en-US" smtClean="0"/>
              <a:t>‹#›</a:t>
            </a:fld>
            <a:endParaRPr lang="en-US"/>
          </a:p>
        </p:txBody>
      </p:sp>
      <p:sp>
        <p:nvSpPr>
          <p:cNvPr id="18" name="Footer Placeholder 11"/>
          <p:cNvSpPr>
            <a:spLocks noGrp="1"/>
          </p:cNvSpPr>
          <p:nvPr>
            <p:ph type="ftr" sz="quarter" idx="3"/>
          </p:nvPr>
        </p:nvSpPr>
        <p:spPr>
          <a:xfrm>
            <a:off x="1320266" y="6527425"/>
            <a:ext cx="3086100" cy="144491"/>
          </a:xfrm>
          <a:prstGeom prst="rect">
            <a:avLst/>
          </a:prstGeom>
        </p:spPr>
        <p:txBody>
          <a:bodyPr vert="horz" lIns="68580" tIns="34290" rIns="68580" bIns="34290" rtlCol="0" anchor="ctr"/>
          <a:lstStyle>
            <a:lvl1pPr algn="l">
              <a:defRPr sz="600">
                <a:solidFill>
                  <a:schemeClr val="accent3"/>
                </a:solidFill>
              </a:defRPr>
            </a:lvl1pPr>
          </a:lstStyle>
          <a:p>
            <a:r>
              <a:rPr lang="en-US"/>
              <a:t>To edit go to: Insert &gt; Header and Footer  </a:t>
            </a:r>
          </a:p>
        </p:txBody>
      </p:sp>
      <p:sp>
        <p:nvSpPr>
          <p:cNvPr id="14" name="Content Placeholder 2"/>
          <p:cNvSpPr>
            <a:spLocks noGrp="1"/>
          </p:cNvSpPr>
          <p:nvPr>
            <p:ph idx="1"/>
          </p:nvPr>
        </p:nvSpPr>
        <p:spPr>
          <a:xfrm>
            <a:off x="267314" y="1920549"/>
            <a:ext cx="2692561" cy="575215"/>
          </a:xfrm>
        </p:spPr>
        <p:txBody>
          <a:bodyPr tIns="0" bIns="0" anchor="t">
            <a:noAutofit/>
          </a:bodyPr>
          <a:lstStyle>
            <a:lvl1pPr algn="l">
              <a:lnSpc>
                <a:spcPct val="100000"/>
              </a:lnSpc>
              <a:defRPr sz="2000" b="1">
                <a:solidFill>
                  <a:schemeClr val="accent2"/>
                </a:solidFill>
              </a:defRPr>
            </a:lvl1pPr>
          </a:lstStyle>
          <a:p>
            <a:pPr lvl="0"/>
            <a:r>
              <a:rPr lang="en-US"/>
              <a:t>Click to edit Master text styles</a:t>
            </a:r>
          </a:p>
        </p:txBody>
      </p:sp>
      <p:sp>
        <p:nvSpPr>
          <p:cNvPr id="16" name="Content Placeholder 2"/>
          <p:cNvSpPr>
            <a:spLocks noGrp="1"/>
          </p:cNvSpPr>
          <p:nvPr>
            <p:ph idx="15"/>
          </p:nvPr>
        </p:nvSpPr>
        <p:spPr>
          <a:xfrm>
            <a:off x="267314" y="3181449"/>
            <a:ext cx="2692561" cy="575215"/>
          </a:xfrm>
        </p:spPr>
        <p:txBody>
          <a:bodyPr tIns="0" bIns="0" anchor="t">
            <a:noAutofit/>
          </a:bodyPr>
          <a:lstStyle>
            <a:lvl1pPr algn="l">
              <a:lnSpc>
                <a:spcPct val="100000"/>
              </a:lnSpc>
              <a:defRPr sz="2000" b="1">
                <a:solidFill>
                  <a:schemeClr val="accent2"/>
                </a:solidFill>
              </a:defRPr>
            </a:lvl1pPr>
          </a:lstStyle>
          <a:p>
            <a:pPr lvl="0"/>
            <a:r>
              <a:rPr lang="en-US"/>
              <a:t>Click to edit Master text styles</a:t>
            </a:r>
          </a:p>
        </p:txBody>
      </p:sp>
      <p:sp>
        <p:nvSpPr>
          <p:cNvPr id="19" name="Content Placeholder 2"/>
          <p:cNvSpPr>
            <a:spLocks noGrp="1"/>
          </p:cNvSpPr>
          <p:nvPr>
            <p:ph idx="16"/>
          </p:nvPr>
        </p:nvSpPr>
        <p:spPr>
          <a:xfrm>
            <a:off x="267314" y="4466713"/>
            <a:ext cx="2692561" cy="575215"/>
          </a:xfrm>
        </p:spPr>
        <p:txBody>
          <a:bodyPr tIns="0" bIns="0" anchor="t">
            <a:noAutofit/>
          </a:bodyPr>
          <a:lstStyle>
            <a:lvl1pPr algn="l">
              <a:lnSpc>
                <a:spcPct val="100000"/>
              </a:lnSpc>
              <a:defRPr sz="2000" b="1">
                <a:solidFill>
                  <a:schemeClr val="accent2"/>
                </a:solidFill>
              </a:defRPr>
            </a:lvl1pPr>
          </a:lstStyle>
          <a:p>
            <a:pPr lvl="0"/>
            <a:r>
              <a:rPr lang="en-US"/>
              <a:t>Click to edit Master text styles</a:t>
            </a:r>
          </a:p>
        </p:txBody>
      </p:sp>
      <p:sp>
        <p:nvSpPr>
          <p:cNvPr id="20" name="Content Placeholder 2"/>
          <p:cNvSpPr>
            <a:spLocks noGrp="1"/>
          </p:cNvSpPr>
          <p:nvPr>
            <p:ph sz="half" idx="17"/>
          </p:nvPr>
        </p:nvSpPr>
        <p:spPr>
          <a:xfrm>
            <a:off x="3067605" y="1857047"/>
            <a:ext cx="5441601" cy="862965"/>
          </a:xfrm>
        </p:spPr>
        <p:txBody>
          <a:bodyPr tIns="0" bIns="0" anchor="t" anchorCtr="0">
            <a:normAutofit/>
          </a:bodyPr>
          <a:lstStyle>
            <a:lvl1pPr>
              <a:defRPr sz="1800"/>
            </a:lvl1pPr>
          </a:lstStyle>
          <a:p>
            <a:pPr lvl="0"/>
            <a:r>
              <a:rPr lang="en-US"/>
              <a:t>Click to edit Master text styles</a:t>
            </a:r>
          </a:p>
        </p:txBody>
      </p:sp>
      <p:sp>
        <p:nvSpPr>
          <p:cNvPr id="21" name="Content Placeholder 2"/>
          <p:cNvSpPr>
            <a:spLocks noGrp="1"/>
          </p:cNvSpPr>
          <p:nvPr>
            <p:ph sz="half" idx="18"/>
          </p:nvPr>
        </p:nvSpPr>
        <p:spPr>
          <a:xfrm>
            <a:off x="3067605" y="3125663"/>
            <a:ext cx="5441601" cy="879612"/>
          </a:xfrm>
        </p:spPr>
        <p:txBody>
          <a:bodyPr tIns="0" bIns="0" anchor="t" anchorCtr="0">
            <a:normAutofit/>
          </a:bodyPr>
          <a:lstStyle>
            <a:lvl1pPr>
              <a:defRPr sz="1800"/>
            </a:lvl1pPr>
          </a:lstStyle>
          <a:p>
            <a:pPr lvl="0"/>
            <a:r>
              <a:rPr lang="en-US"/>
              <a:t>Click to edit Master text styles</a:t>
            </a:r>
          </a:p>
        </p:txBody>
      </p:sp>
      <p:sp>
        <p:nvSpPr>
          <p:cNvPr id="22" name="Content Placeholder 2"/>
          <p:cNvSpPr>
            <a:spLocks noGrp="1"/>
          </p:cNvSpPr>
          <p:nvPr>
            <p:ph sz="half" idx="19"/>
          </p:nvPr>
        </p:nvSpPr>
        <p:spPr>
          <a:xfrm>
            <a:off x="3067605" y="4403209"/>
            <a:ext cx="5441601" cy="1045091"/>
          </a:xfrm>
        </p:spPr>
        <p:txBody>
          <a:bodyPr tIns="0" bIns="0" anchor="t" anchorCtr="0">
            <a:normAutofit/>
          </a:bodyPr>
          <a:lstStyle>
            <a:lvl1pPr>
              <a:defRPr sz="1800"/>
            </a:lvl1pPr>
          </a:lstStyle>
          <a:p>
            <a:pPr lvl="0"/>
            <a:r>
              <a:rPr lang="en-US"/>
              <a:t>Click to edit Master text styles</a:t>
            </a:r>
          </a:p>
        </p:txBody>
      </p:sp>
      <p:sp>
        <p:nvSpPr>
          <p:cNvPr id="13" name="Title 2"/>
          <p:cNvSpPr txBox="1"/>
          <p:nvPr userDrawn="1"/>
        </p:nvSpPr>
        <p:spPr>
          <a:xfrm>
            <a:off x="6349490" y="75521"/>
            <a:ext cx="2794510" cy="156203"/>
          </a:xfrm>
          <a:prstGeom prst="rect">
            <a:avLst/>
          </a:prstGeom>
        </p:spPr>
        <p:txBody>
          <a:bodyPr vert="horz" lIns="91440" tIns="0" rIns="91440" bIns="0" rtlCol="0" anchor="t">
            <a:noAutofit/>
          </a:bodyPr>
          <a:lstStyle>
            <a:lvl1pPr algn="l" defTabSz="685800" rtl="0" eaLnBrk="1" latinLnBrk="0" hangingPunct="1">
              <a:lnSpc>
                <a:spcPct val="90000"/>
              </a:lnSpc>
              <a:spcBef>
                <a:spcPct val="0"/>
              </a:spcBef>
              <a:buNone/>
              <a:defRPr sz="2000" kern="1200" baseline="0">
                <a:solidFill>
                  <a:srgbClr val="006AB6"/>
                </a:solidFill>
                <a:latin typeface="Arial"/>
                <a:ea typeface="+mj-ea"/>
                <a:cs typeface="+mj-cs"/>
              </a:defRPr>
            </a:lvl1pPr>
          </a:lstStyle>
          <a:p>
            <a:pPr algn="r"/>
            <a:r>
              <a:rPr lang="x-none" sz="850" b="0" i="0" strike="noStrike" cap="none" spc="0" baseline="0">
                <a:solidFill>
                  <a:srgbClr val="ACAEB0"/>
                </a:solidFill>
                <a:effectLst/>
                <a:latin typeface="Arial"/>
                <a:ea typeface="Arial"/>
                <a:cs typeface="Arial"/>
              </a:rPr>
              <a:t>Confidencial: solo para uso interno de MetLife</a:t>
            </a:r>
          </a:p>
        </p:txBody>
      </p:sp>
      <p:sp>
        <p:nvSpPr>
          <p:cNvPr id="15" name="Title 1"/>
          <p:cNvSpPr>
            <a:spLocks noGrp="1"/>
          </p:cNvSpPr>
          <p:nvPr>
            <p:ph type="title"/>
          </p:nvPr>
        </p:nvSpPr>
        <p:spPr>
          <a:xfrm>
            <a:off x="269162" y="204832"/>
            <a:ext cx="6944443" cy="576329"/>
          </a:xfrm>
        </p:spPr>
        <p:txBody>
          <a:bodyPr anchor="t">
            <a:noAutofit/>
          </a:bodyPr>
          <a:lstStyle/>
          <a:p>
            <a:r>
              <a:rPr lang="en-US"/>
              <a:t>Click to edit Master title style</a:t>
            </a:r>
          </a:p>
        </p:txBody>
      </p:sp>
      <p:sp>
        <p:nvSpPr>
          <p:cNvPr id="23" name="Text Placeholder 6"/>
          <p:cNvSpPr>
            <a:spLocks noGrp="1"/>
          </p:cNvSpPr>
          <p:nvPr>
            <p:ph type="body" sz="quarter" idx="13" hasCustomPrompt="1"/>
          </p:nvPr>
        </p:nvSpPr>
        <p:spPr>
          <a:xfrm>
            <a:off x="260616" y="781161"/>
            <a:ext cx="6948752" cy="311037"/>
          </a:xfrm>
        </p:spPr>
        <p:txBody>
          <a:bodyPr lIns="91440" tIns="0" rIns="91440" bIns="0" anchor="b" anchorCtr="0">
            <a:noAutofit/>
          </a:bodyPr>
          <a:lstStyle>
            <a:lvl1pPr>
              <a:defRPr sz="1800">
                <a:solidFill>
                  <a:schemeClr val="accent3"/>
                </a:solidFill>
              </a:defRPr>
            </a:lvl1pPr>
          </a:lstStyle>
          <a:p>
            <a:pPr lvl="0"/>
            <a:r>
              <a:rPr lang="en-US"/>
              <a:t>Subtitle text style</a:t>
            </a:r>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 Rows / Icons">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solidFill>
                  <a:schemeClr val="accent6"/>
                </a:solidFill>
              </a:defRPr>
            </a:lvl1pPr>
          </a:lstStyle>
          <a:p>
            <a:fld id="{3A5D2E96-09D4-684C-BDED-6024B7F4284C}" type="slidenum">
              <a:rPr lang="en-US" smtClean="0"/>
              <a:t>‹#›</a:t>
            </a:fld>
            <a:endParaRPr lang="en-US"/>
          </a:p>
        </p:txBody>
      </p:sp>
      <p:sp>
        <p:nvSpPr>
          <p:cNvPr id="8" name="Content Placeholder 2"/>
          <p:cNvSpPr>
            <a:spLocks noGrp="1"/>
          </p:cNvSpPr>
          <p:nvPr>
            <p:ph idx="1"/>
          </p:nvPr>
        </p:nvSpPr>
        <p:spPr>
          <a:xfrm>
            <a:off x="221593" y="4122420"/>
            <a:ext cx="2066864" cy="1479509"/>
          </a:xfrm>
        </p:spPr>
        <p:txBody>
          <a:bodyPr>
            <a:normAutofit/>
          </a:bodyPr>
          <a:lstStyle>
            <a:lvl1pPr algn="ctr">
              <a:lnSpc>
                <a:spcPct val="100000"/>
              </a:lnSpc>
              <a:defRPr sz="1500" b="1"/>
            </a:lvl1pPr>
            <a:lvl2pPr marL="4763" indent="0" algn="ctr">
              <a:lnSpc>
                <a:spcPct val="100000"/>
              </a:lnSpc>
              <a:buNone/>
              <a:defRPr sz="1500"/>
            </a:lvl2pPr>
            <a:lvl3pPr>
              <a:defRPr sz="1500"/>
            </a:lvl3pPr>
            <a:lvl4pPr>
              <a:defRPr sz="1500"/>
            </a:lvl4pPr>
            <a:lvl5pPr>
              <a:defRPr sz="1500"/>
            </a:lvl5pPr>
          </a:lstStyle>
          <a:p>
            <a:pPr lvl="0"/>
            <a:r>
              <a:rPr lang="en-US"/>
              <a:t>Click to edit Master text styles</a:t>
            </a:r>
          </a:p>
          <a:p>
            <a:pPr lvl="1"/>
            <a:r>
              <a:rPr lang="en-US"/>
              <a:t>Second level</a:t>
            </a:r>
          </a:p>
        </p:txBody>
      </p:sp>
      <p:sp>
        <p:nvSpPr>
          <p:cNvPr id="12" name="Content Placeholder 2"/>
          <p:cNvSpPr>
            <a:spLocks noGrp="1"/>
          </p:cNvSpPr>
          <p:nvPr>
            <p:ph idx="15"/>
          </p:nvPr>
        </p:nvSpPr>
        <p:spPr>
          <a:xfrm>
            <a:off x="2430841" y="4122420"/>
            <a:ext cx="2066864" cy="1479509"/>
          </a:xfrm>
        </p:spPr>
        <p:txBody>
          <a:bodyPr>
            <a:normAutofit/>
          </a:bodyPr>
          <a:lstStyle>
            <a:lvl1pPr algn="ctr">
              <a:lnSpc>
                <a:spcPct val="100000"/>
              </a:lnSpc>
              <a:defRPr sz="1500" b="1"/>
            </a:lvl1pPr>
            <a:lvl2pPr marL="4763" indent="0" algn="ctr">
              <a:lnSpc>
                <a:spcPct val="100000"/>
              </a:lnSpc>
              <a:buNone/>
              <a:defRPr sz="1500"/>
            </a:lvl2pPr>
            <a:lvl3pPr>
              <a:defRPr sz="1500"/>
            </a:lvl3pPr>
            <a:lvl4pPr>
              <a:defRPr sz="1500"/>
            </a:lvl4pPr>
            <a:lvl5pPr>
              <a:defRPr sz="1500"/>
            </a:lvl5pPr>
          </a:lstStyle>
          <a:p>
            <a:pPr lvl="0"/>
            <a:r>
              <a:rPr lang="en-US"/>
              <a:t>Click to edit Master text styles</a:t>
            </a:r>
          </a:p>
          <a:p>
            <a:pPr lvl="1"/>
            <a:r>
              <a:rPr lang="en-US"/>
              <a:t>Second level</a:t>
            </a:r>
          </a:p>
        </p:txBody>
      </p:sp>
      <p:sp>
        <p:nvSpPr>
          <p:cNvPr id="13" name="Content Placeholder 2"/>
          <p:cNvSpPr>
            <a:spLocks noGrp="1"/>
          </p:cNvSpPr>
          <p:nvPr>
            <p:ph idx="16"/>
          </p:nvPr>
        </p:nvSpPr>
        <p:spPr>
          <a:xfrm>
            <a:off x="4640088" y="4122420"/>
            <a:ext cx="2066864" cy="1479509"/>
          </a:xfrm>
        </p:spPr>
        <p:txBody>
          <a:bodyPr>
            <a:normAutofit/>
          </a:bodyPr>
          <a:lstStyle>
            <a:lvl1pPr algn="ctr">
              <a:lnSpc>
                <a:spcPct val="100000"/>
              </a:lnSpc>
              <a:defRPr sz="1500" b="1"/>
            </a:lvl1pPr>
            <a:lvl2pPr marL="4763" indent="0" algn="ctr">
              <a:lnSpc>
                <a:spcPct val="100000"/>
              </a:lnSpc>
              <a:buNone/>
              <a:defRPr sz="1500"/>
            </a:lvl2pPr>
            <a:lvl3pPr>
              <a:defRPr sz="1500"/>
            </a:lvl3pPr>
            <a:lvl4pPr>
              <a:defRPr sz="1500"/>
            </a:lvl4pPr>
            <a:lvl5pPr>
              <a:defRPr sz="1500"/>
            </a:lvl5pPr>
          </a:lstStyle>
          <a:p>
            <a:pPr lvl="0"/>
            <a:r>
              <a:rPr lang="en-US"/>
              <a:t>Click to edit Master text styles</a:t>
            </a:r>
          </a:p>
          <a:p>
            <a:pPr lvl="1"/>
            <a:r>
              <a:rPr lang="en-US"/>
              <a:t>Second level</a:t>
            </a:r>
          </a:p>
        </p:txBody>
      </p:sp>
      <p:sp>
        <p:nvSpPr>
          <p:cNvPr id="14" name="Content Placeholder 2"/>
          <p:cNvSpPr>
            <a:spLocks noGrp="1"/>
          </p:cNvSpPr>
          <p:nvPr>
            <p:ph idx="17"/>
          </p:nvPr>
        </p:nvSpPr>
        <p:spPr>
          <a:xfrm>
            <a:off x="6849334" y="4122420"/>
            <a:ext cx="2066864" cy="1479509"/>
          </a:xfrm>
        </p:spPr>
        <p:txBody>
          <a:bodyPr>
            <a:normAutofit/>
          </a:bodyPr>
          <a:lstStyle>
            <a:lvl1pPr algn="ctr">
              <a:lnSpc>
                <a:spcPct val="100000"/>
              </a:lnSpc>
              <a:defRPr sz="1500" b="1"/>
            </a:lvl1pPr>
            <a:lvl2pPr marL="4763" indent="0" algn="ctr">
              <a:lnSpc>
                <a:spcPct val="100000"/>
              </a:lnSpc>
              <a:buNone/>
              <a:defRPr sz="1500"/>
            </a:lvl2pPr>
            <a:lvl3pPr>
              <a:defRPr sz="1500"/>
            </a:lvl3pPr>
            <a:lvl4pPr>
              <a:defRPr sz="1500"/>
            </a:lvl4pPr>
            <a:lvl5pPr>
              <a:defRPr sz="1500"/>
            </a:lvl5pPr>
          </a:lstStyle>
          <a:p>
            <a:pPr lvl="0"/>
            <a:r>
              <a:rPr lang="en-US"/>
              <a:t>Click to edit Master text styles</a:t>
            </a:r>
          </a:p>
          <a:p>
            <a:pPr lvl="1"/>
            <a:r>
              <a:rPr lang="en-US"/>
              <a:t>Second level</a:t>
            </a:r>
          </a:p>
        </p:txBody>
      </p:sp>
      <p:sp>
        <p:nvSpPr>
          <p:cNvPr id="16" name="Title 1"/>
          <p:cNvSpPr>
            <a:spLocks noGrp="1"/>
          </p:cNvSpPr>
          <p:nvPr>
            <p:ph type="title" hasCustomPrompt="1"/>
          </p:nvPr>
        </p:nvSpPr>
        <p:spPr>
          <a:xfrm>
            <a:off x="269161" y="206477"/>
            <a:ext cx="6944443" cy="1012723"/>
          </a:xfrm>
        </p:spPr>
        <p:txBody>
          <a:bodyPr anchor="t">
            <a:noAutofit/>
          </a:bodyPr>
          <a:lstStyle/>
          <a:p>
            <a:r>
              <a:rPr lang="en-US"/>
              <a:t>Click to edit Master title style</a:t>
            </a:r>
            <a:br>
              <a:rPr lang="en-US"/>
            </a:br>
            <a:r>
              <a:rPr lang="en-US"/>
              <a:t>Click to edit Master title style</a:t>
            </a:r>
          </a:p>
        </p:txBody>
      </p:sp>
      <p:sp>
        <p:nvSpPr>
          <p:cNvPr id="17" name="Text Placeholder 6"/>
          <p:cNvSpPr>
            <a:spLocks noGrp="1"/>
          </p:cNvSpPr>
          <p:nvPr>
            <p:ph type="body" sz="quarter" idx="13" hasCustomPrompt="1"/>
          </p:nvPr>
        </p:nvSpPr>
        <p:spPr>
          <a:xfrm>
            <a:off x="264849" y="1219200"/>
            <a:ext cx="6948752" cy="311037"/>
          </a:xfrm>
        </p:spPr>
        <p:txBody>
          <a:bodyPr lIns="91440" tIns="0" rIns="91440" bIns="0" anchor="b" anchorCtr="0">
            <a:noAutofit/>
          </a:bodyPr>
          <a:lstStyle>
            <a:lvl1pPr>
              <a:defRPr sz="1800">
                <a:solidFill>
                  <a:schemeClr val="accent3"/>
                </a:solidFill>
              </a:defRPr>
            </a:lvl1pPr>
          </a:lstStyle>
          <a:p>
            <a:pPr lvl="0"/>
            <a:r>
              <a:rPr lang="en-US"/>
              <a:t>Subtitle text style</a:t>
            </a:r>
          </a:p>
        </p:txBody>
      </p:sp>
      <p:sp>
        <p:nvSpPr>
          <p:cNvPr id="19" name="Footer Placeholder 11"/>
          <p:cNvSpPr>
            <a:spLocks noGrp="1"/>
          </p:cNvSpPr>
          <p:nvPr>
            <p:ph type="ftr" sz="quarter" idx="3"/>
          </p:nvPr>
        </p:nvSpPr>
        <p:spPr>
          <a:xfrm>
            <a:off x="1320266" y="6527425"/>
            <a:ext cx="3086100" cy="144491"/>
          </a:xfrm>
          <a:prstGeom prst="rect">
            <a:avLst/>
          </a:prstGeom>
        </p:spPr>
        <p:txBody>
          <a:bodyPr vert="horz" lIns="68580" tIns="34290" rIns="68580" bIns="34290" rtlCol="0" anchor="ctr"/>
          <a:lstStyle>
            <a:lvl1pPr algn="l">
              <a:defRPr sz="600">
                <a:solidFill>
                  <a:schemeClr val="accent3"/>
                </a:solidFill>
              </a:defRPr>
            </a:lvl1pPr>
          </a:lstStyle>
          <a:p>
            <a:r>
              <a:rPr lang="en-US"/>
              <a:t>To edit go to: Insert &gt; Header and Footer  </a:t>
            </a:r>
          </a:p>
        </p:txBody>
      </p:sp>
      <p:sp>
        <p:nvSpPr>
          <p:cNvPr id="15" name="Title 2"/>
          <p:cNvSpPr txBox="1"/>
          <p:nvPr userDrawn="1"/>
        </p:nvSpPr>
        <p:spPr>
          <a:xfrm>
            <a:off x="6349490" y="75521"/>
            <a:ext cx="2794510" cy="156203"/>
          </a:xfrm>
          <a:prstGeom prst="rect">
            <a:avLst/>
          </a:prstGeom>
        </p:spPr>
        <p:txBody>
          <a:bodyPr vert="horz" lIns="91440" tIns="0" rIns="91440" bIns="0" rtlCol="0" anchor="t">
            <a:noAutofit/>
          </a:bodyPr>
          <a:lstStyle>
            <a:lvl1pPr algn="l" defTabSz="685800" rtl="0" eaLnBrk="1" latinLnBrk="0" hangingPunct="1">
              <a:lnSpc>
                <a:spcPct val="90000"/>
              </a:lnSpc>
              <a:spcBef>
                <a:spcPct val="0"/>
              </a:spcBef>
              <a:buNone/>
              <a:defRPr sz="2000" kern="1200" baseline="0">
                <a:solidFill>
                  <a:srgbClr val="006AB6"/>
                </a:solidFill>
                <a:latin typeface="Arial"/>
                <a:ea typeface="+mj-ea"/>
                <a:cs typeface="+mj-cs"/>
              </a:defRPr>
            </a:lvl1pPr>
          </a:lstStyle>
          <a:p>
            <a:pPr algn="r"/>
            <a:r>
              <a:rPr lang="x-none" sz="850" b="0" i="0" strike="noStrike" cap="none" spc="0" baseline="0">
                <a:solidFill>
                  <a:srgbClr val="ACAEB0"/>
                </a:solidFill>
                <a:effectLst/>
                <a:latin typeface="Arial"/>
                <a:ea typeface="Arial"/>
                <a:cs typeface="Arial"/>
              </a:rPr>
              <a:t>Confidencial: solo para uso interno de MetLife</a:t>
            </a:r>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A5D2E96-09D4-684C-BDED-6024B7F4284C}" type="slidenum">
              <a:rPr lang="en-US" smtClean="0"/>
              <a:t>‹#›</a:t>
            </a:fld>
            <a:endParaRPr lang="en-US"/>
          </a:p>
        </p:txBody>
      </p:sp>
      <p:sp>
        <p:nvSpPr>
          <p:cNvPr id="6" name="Footer Placeholder 11"/>
          <p:cNvSpPr>
            <a:spLocks noGrp="1"/>
          </p:cNvSpPr>
          <p:nvPr>
            <p:ph type="ftr" sz="quarter" idx="3"/>
          </p:nvPr>
        </p:nvSpPr>
        <p:spPr>
          <a:xfrm>
            <a:off x="1320266" y="6527425"/>
            <a:ext cx="3086100" cy="144491"/>
          </a:xfrm>
          <a:prstGeom prst="rect">
            <a:avLst/>
          </a:prstGeom>
        </p:spPr>
        <p:txBody>
          <a:bodyPr vert="horz" lIns="68580" tIns="34290" rIns="68580" bIns="34290" rtlCol="0" anchor="ctr"/>
          <a:lstStyle>
            <a:lvl1pPr algn="l">
              <a:defRPr sz="600">
                <a:solidFill>
                  <a:schemeClr val="accent3"/>
                </a:solidFill>
              </a:defRPr>
            </a:lvl1pPr>
          </a:lstStyle>
          <a:p>
            <a:r>
              <a:rPr lang="en-US"/>
              <a:t>To edit go to: Insert &gt; Header and Footer  </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vider Slide ">
    <p:spTree>
      <p:nvGrpSpPr>
        <p:cNvPr id="1" name=""/>
        <p:cNvGrpSpPr/>
        <p:nvPr/>
      </p:nvGrpSpPr>
      <p:grpSpPr>
        <a:xfrm>
          <a:off x="0" y="0"/>
          <a:ext cx="0" cy="0"/>
          <a:chOff x="0" y="0"/>
          <a:chExt cx="0" cy="0"/>
        </a:xfrm>
      </p:grpSpPr>
      <p:sp>
        <p:nvSpPr>
          <p:cNvPr id="2" name="Title 1"/>
          <p:cNvSpPr>
            <a:spLocks noGrp="1"/>
          </p:cNvSpPr>
          <p:nvPr>
            <p:ph type="title"/>
          </p:nvPr>
        </p:nvSpPr>
        <p:spPr>
          <a:xfrm>
            <a:off x="280509" y="2761639"/>
            <a:ext cx="8435930" cy="540361"/>
          </a:xfrm>
        </p:spPr>
        <p:txBody>
          <a:bodyPr anchor="t">
            <a:normAutofit/>
          </a:bodyPr>
          <a:lstStyle>
            <a:lvl1pPr>
              <a:defRPr sz="3000"/>
            </a:lvl1pPr>
          </a:lstStyle>
          <a:p>
            <a:r>
              <a:rPr lang="en-US"/>
              <a:t>Click to edit Master title style</a:t>
            </a:r>
          </a:p>
        </p:txBody>
      </p:sp>
      <p:sp>
        <p:nvSpPr>
          <p:cNvPr id="6" name="Slide Number Placeholder 5"/>
          <p:cNvSpPr>
            <a:spLocks noGrp="1"/>
          </p:cNvSpPr>
          <p:nvPr>
            <p:ph type="sldNum" sz="quarter" idx="12"/>
          </p:nvPr>
        </p:nvSpPr>
        <p:spPr/>
        <p:txBody>
          <a:bodyPr/>
          <a:lstStyle/>
          <a:p>
            <a:fld id="{3A5D2E96-09D4-684C-BDED-6024B7F4284C}" type="slidenum">
              <a:rPr lang="en-US" smtClean="0"/>
              <a:t>‹#›</a:t>
            </a:fld>
            <a:endParaRPr lang="en-US"/>
          </a:p>
        </p:txBody>
      </p:sp>
      <p:sp>
        <p:nvSpPr>
          <p:cNvPr id="15" name="Text Placeholder 6"/>
          <p:cNvSpPr>
            <a:spLocks noGrp="1"/>
          </p:cNvSpPr>
          <p:nvPr>
            <p:ph type="body" sz="quarter" idx="13" hasCustomPrompt="1"/>
          </p:nvPr>
        </p:nvSpPr>
        <p:spPr>
          <a:xfrm>
            <a:off x="280509" y="3310467"/>
            <a:ext cx="8438889" cy="373719"/>
          </a:xfrm>
        </p:spPr>
        <p:txBody>
          <a:bodyPr lIns="91440" tIns="0" rIns="91440" bIns="0" anchor="t" anchorCtr="0">
            <a:noAutofit/>
          </a:bodyPr>
          <a:lstStyle>
            <a:lvl1pPr>
              <a:defRPr sz="1800">
                <a:solidFill>
                  <a:schemeClr val="accent3"/>
                </a:solidFill>
              </a:defRPr>
            </a:lvl1pPr>
          </a:lstStyle>
          <a:p>
            <a:pPr lvl="0"/>
            <a:r>
              <a:rPr lang="en-US"/>
              <a:t>Subtitle text style</a:t>
            </a:r>
          </a:p>
        </p:txBody>
      </p:sp>
      <p:sp>
        <p:nvSpPr>
          <p:cNvPr id="10" name="Footer Placeholder 11"/>
          <p:cNvSpPr>
            <a:spLocks noGrp="1"/>
          </p:cNvSpPr>
          <p:nvPr>
            <p:ph type="ftr" sz="quarter" idx="3"/>
          </p:nvPr>
        </p:nvSpPr>
        <p:spPr>
          <a:xfrm>
            <a:off x="1320266" y="6527425"/>
            <a:ext cx="3086100" cy="144491"/>
          </a:xfrm>
          <a:prstGeom prst="rect">
            <a:avLst/>
          </a:prstGeom>
        </p:spPr>
        <p:txBody>
          <a:bodyPr vert="horz" lIns="68580" tIns="34290" rIns="68580" bIns="34290" rtlCol="0" anchor="ctr"/>
          <a:lstStyle>
            <a:lvl1pPr algn="l">
              <a:defRPr sz="600">
                <a:solidFill>
                  <a:schemeClr val="accent3"/>
                </a:solidFill>
              </a:defRPr>
            </a:lvl1pPr>
          </a:lstStyle>
          <a:p>
            <a:r>
              <a:rPr lang="en-US"/>
              <a:t>To edit go to: Insert &gt; Header and Footer  </a:t>
            </a:r>
          </a:p>
        </p:txBody>
      </p:sp>
      <p:sp>
        <p:nvSpPr>
          <p:cNvPr id="11" name="Rectangle 10"/>
          <p:cNvSpPr/>
          <p:nvPr userDrawn="1"/>
        </p:nvSpPr>
        <p:spPr>
          <a:xfrm>
            <a:off x="0" y="2"/>
            <a:ext cx="5945444" cy="4203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a:p>
        </p:txBody>
      </p:sp>
      <p:sp>
        <p:nvSpPr>
          <p:cNvPr id="12" name="Rectangle 11"/>
          <p:cNvSpPr/>
          <p:nvPr userDrawn="1"/>
        </p:nvSpPr>
        <p:spPr>
          <a:xfrm>
            <a:off x="5945443" y="2"/>
            <a:ext cx="918088" cy="42032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a:p>
        </p:txBody>
      </p:sp>
      <p:sp>
        <p:nvSpPr>
          <p:cNvPr id="13" name="Rectangle 12"/>
          <p:cNvSpPr/>
          <p:nvPr userDrawn="1"/>
        </p:nvSpPr>
        <p:spPr>
          <a:xfrm>
            <a:off x="6863530" y="2"/>
            <a:ext cx="1852908" cy="42032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a:p>
        </p:txBody>
      </p:sp>
      <p:sp>
        <p:nvSpPr>
          <p:cNvPr id="14" name="Rectangle 13"/>
          <p:cNvSpPr/>
          <p:nvPr userDrawn="1"/>
        </p:nvSpPr>
        <p:spPr>
          <a:xfrm>
            <a:off x="8716436" y="2"/>
            <a:ext cx="427564" cy="42032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solidFill>
                  <a:schemeClr val="accent6"/>
                </a:solidFill>
              </a:defRPr>
            </a:lvl1pPr>
          </a:lstStyle>
          <a:p>
            <a:fld id="{3A5D2E96-09D4-684C-BDED-6024B7F4284C}" type="slidenum">
              <a:rPr lang="en-US" smtClean="0"/>
              <a:t>‹#›</a:t>
            </a:fld>
            <a:endParaRPr lang="en-US"/>
          </a:p>
        </p:txBody>
      </p:sp>
      <p:sp>
        <p:nvSpPr>
          <p:cNvPr id="10" name="Title 1"/>
          <p:cNvSpPr>
            <a:spLocks noGrp="1"/>
          </p:cNvSpPr>
          <p:nvPr>
            <p:ph type="title" hasCustomPrompt="1"/>
          </p:nvPr>
        </p:nvSpPr>
        <p:spPr>
          <a:xfrm>
            <a:off x="269162" y="204833"/>
            <a:ext cx="6944443" cy="557168"/>
          </a:xfrm>
        </p:spPr>
        <p:txBody>
          <a:bodyPr anchor="t">
            <a:noAutofit/>
          </a:bodyPr>
          <a:lstStyle/>
          <a:p>
            <a:r>
              <a:rPr lang="en-US"/>
              <a:t>Agenda Slide</a:t>
            </a:r>
          </a:p>
        </p:txBody>
      </p:sp>
      <p:sp>
        <p:nvSpPr>
          <p:cNvPr id="3" name="Text Placeholder 2"/>
          <p:cNvSpPr>
            <a:spLocks noGrp="1"/>
          </p:cNvSpPr>
          <p:nvPr>
            <p:ph type="body" sz="quarter" idx="14" hasCustomPrompt="1"/>
          </p:nvPr>
        </p:nvSpPr>
        <p:spPr>
          <a:xfrm>
            <a:off x="269879" y="1869021"/>
            <a:ext cx="6943725" cy="4226983"/>
          </a:xfrm>
        </p:spPr>
        <p:txBody>
          <a:bodyPr>
            <a:normAutofit/>
          </a:bodyPr>
          <a:lstStyle>
            <a:lvl1pPr>
              <a:lnSpc>
                <a:spcPts val="4500"/>
              </a:lnSpc>
              <a:defRPr sz="2200" baseline="0">
                <a:solidFill>
                  <a:schemeClr val="accent3"/>
                </a:solidFill>
              </a:defRPr>
            </a:lvl1pPr>
          </a:lstStyle>
          <a:p>
            <a:pPr lvl="0"/>
            <a:r>
              <a:rPr lang="en-US"/>
              <a:t>1.</a:t>
            </a:r>
          </a:p>
          <a:p>
            <a:pPr lvl="0"/>
            <a:r>
              <a:rPr lang="en-US"/>
              <a:t>2.</a:t>
            </a:r>
          </a:p>
          <a:p>
            <a:pPr lvl="0"/>
            <a:r>
              <a:rPr lang="en-US"/>
              <a:t>3.</a:t>
            </a:r>
          </a:p>
          <a:p>
            <a:pPr lvl="0"/>
            <a:r>
              <a:rPr lang="en-US"/>
              <a:t>4.</a:t>
            </a:r>
          </a:p>
        </p:txBody>
      </p:sp>
      <p:sp>
        <p:nvSpPr>
          <p:cNvPr id="12" name="Text Placeholder 6"/>
          <p:cNvSpPr>
            <a:spLocks noGrp="1"/>
          </p:cNvSpPr>
          <p:nvPr>
            <p:ph type="body" sz="quarter" idx="13" hasCustomPrompt="1"/>
          </p:nvPr>
        </p:nvSpPr>
        <p:spPr>
          <a:xfrm>
            <a:off x="260616" y="781161"/>
            <a:ext cx="6948752" cy="311037"/>
          </a:xfrm>
        </p:spPr>
        <p:txBody>
          <a:bodyPr lIns="91440" tIns="0" rIns="91440" bIns="0" anchor="b" anchorCtr="0">
            <a:noAutofit/>
          </a:bodyPr>
          <a:lstStyle>
            <a:lvl1pPr>
              <a:defRPr sz="1800">
                <a:solidFill>
                  <a:schemeClr val="accent3"/>
                </a:solidFill>
              </a:defRPr>
            </a:lvl1pPr>
          </a:lstStyle>
          <a:p>
            <a:pPr lvl="0"/>
            <a:r>
              <a:rPr lang="en-US"/>
              <a:t>Subtitle text style</a:t>
            </a:r>
          </a:p>
        </p:txBody>
      </p:sp>
      <p:sp>
        <p:nvSpPr>
          <p:cNvPr id="11" name="Footer Placeholder 11"/>
          <p:cNvSpPr>
            <a:spLocks noGrp="1"/>
          </p:cNvSpPr>
          <p:nvPr>
            <p:ph type="ftr" sz="quarter" idx="3"/>
          </p:nvPr>
        </p:nvSpPr>
        <p:spPr>
          <a:xfrm>
            <a:off x="1320266" y="6527425"/>
            <a:ext cx="3086100" cy="144491"/>
          </a:xfrm>
          <a:prstGeom prst="rect">
            <a:avLst/>
          </a:prstGeom>
        </p:spPr>
        <p:txBody>
          <a:bodyPr vert="horz" lIns="68580" tIns="34290" rIns="68580" bIns="34290" rtlCol="0" anchor="ctr"/>
          <a:lstStyle>
            <a:lvl1pPr algn="l">
              <a:defRPr sz="600">
                <a:solidFill>
                  <a:schemeClr val="accent3"/>
                </a:solidFill>
              </a:defRPr>
            </a:lvl1pPr>
          </a:lstStyle>
          <a:p>
            <a:r>
              <a:rPr lang="en-US"/>
              <a:t>To edit go to: Insert &gt; Header and Footer  </a:t>
            </a:r>
          </a:p>
        </p:txBody>
      </p:sp>
      <p:sp>
        <p:nvSpPr>
          <p:cNvPr id="9" name="Title 2"/>
          <p:cNvSpPr txBox="1"/>
          <p:nvPr userDrawn="1"/>
        </p:nvSpPr>
        <p:spPr>
          <a:xfrm>
            <a:off x="6349490" y="75521"/>
            <a:ext cx="2794510" cy="156203"/>
          </a:xfrm>
          <a:prstGeom prst="rect">
            <a:avLst/>
          </a:prstGeom>
        </p:spPr>
        <p:txBody>
          <a:bodyPr vert="horz" lIns="91440" tIns="0" rIns="91440" bIns="0" rtlCol="0" anchor="t">
            <a:noAutofit/>
          </a:bodyPr>
          <a:lstStyle>
            <a:lvl1pPr algn="l" defTabSz="685800" rtl="0" eaLnBrk="1" latinLnBrk="0" hangingPunct="1">
              <a:lnSpc>
                <a:spcPct val="90000"/>
              </a:lnSpc>
              <a:spcBef>
                <a:spcPct val="0"/>
              </a:spcBef>
              <a:buNone/>
              <a:defRPr sz="2000" kern="1200" baseline="0">
                <a:solidFill>
                  <a:srgbClr val="006AB6"/>
                </a:solidFill>
                <a:latin typeface="Arial"/>
                <a:ea typeface="+mj-ea"/>
                <a:cs typeface="+mj-cs"/>
              </a:defRPr>
            </a:lvl1pPr>
          </a:lstStyle>
          <a:p>
            <a:pPr algn="r"/>
            <a:r>
              <a:rPr lang="x-none" sz="850" b="0" i="0" strike="noStrike" cap="none" spc="0" baseline="0">
                <a:solidFill>
                  <a:srgbClr val="ACAEB0"/>
                </a:solidFill>
                <a:effectLst/>
                <a:latin typeface="Arial"/>
                <a:ea typeface="Arial"/>
                <a:cs typeface="Arial"/>
              </a:rPr>
              <a:t>Confidencial: solo para uso interno de MetLife</a:t>
            </a:r>
          </a:p>
        </p:txBody>
      </p:sp>
    </p:spTree>
    <p:extLst>
      <p:ext uri="{BB962C8B-B14F-4D97-AF65-F5344CB8AC3E}">
        <p14:creationId xmlns:p14="http://schemas.microsoft.com/office/powerpoint/2010/main" val="454802157"/>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Quote or Divider - Light Blu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A5D2E96-09D4-684C-BDED-6024B7F4284C}" type="slidenum">
              <a:rPr lang="en-US" smtClean="0"/>
              <a:t>‹#›</a:t>
            </a:fld>
            <a:endParaRPr lang="en-US"/>
          </a:p>
        </p:txBody>
      </p:sp>
      <p:sp>
        <p:nvSpPr>
          <p:cNvPr id="7" name="Rectangle 6"/>
          <p:cNvSpPr/>
          <p:nvPr/>
        </p:nvSpPr>
        <p:spPr>
          <a:xfrm>
            <a:off x="0" y="973193"/>
            <a:ext cx="638175" cy="3426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a:p>
        </p:txBody>
      </p:sp>
      <p:sp>
        <p:nvSpPr>
          <p:cNvPr id="8" name="Title 1"/>
          <p:cNvSpPr>
            <a:spLocks noGrp="1"/>
          </p:cNvSpPr>
          <p:nvPr>
            <p:ph type="title" hasCustomPrompt="1"/>
          </p:nvPr>
        </p:nvSpPr>
        <p:spPr>
          <a:xfrm>
            <a:off x="782967" y="998116"/>
            <a:ext cx="5896743" cy="3401253"/>
          </a:xfrm>
        </p:spPr>
        <p:txBody>
          <a:bodyPr anchor="t">
            <a:noAutofit/>
          </a:bodyPr>
          <a:lstStyle>
            <a:lvl1pPr algn="l">
              <a:lnSpc>
                <a:spcPct val="90000"/>
              </a:lnSpc>
              <a:spcAft>
                <a:spcPct val="0"/>
              </a:spcAft>
              <a:defRPr sz="2800" baseline="0">
                <a:solidFill>
                  <a:schemeClr val="tx1"/>
                </a:solidFill>
              </a:defRPr>
            </a:lvl1pPr>
          </a:lstStyle>
          <a:p>
            <a:r>
              <a:rPr lang="en-US"/>
              <a:t>Use as a Divider slide, or place a quote or fact here. Use on it’s own or to introduce a new section of the presentation. (Georgia 28 pt Bold)</a:t>
            </a:r>
          </a:p>
        </p:txBody>
      </p:sp>
      <p:sp>
        <p:nvSpPr>
          <p:cNvPr id="9" name="Rectangle 8"/>
          <p:cNvSpPr/>
          <p:nvPr userDrawn="1"/>
        </p:nvSpPr>
        <p:spPr>
          <a:xfrm>
            <a:off x="0" y="973193"/>
            <a:ext cx="638175" cy="342617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a:p>
        </p:txBody>
      </p:sp>
      <p:sp>
        <p:nvSpPr>
          <p:cNvPr id="13" name="Footer Placeholder 11"/>
          <p:cNvSpPr>
            <a:spLocks noGrp="1"/>
          </p:cNvSpPr>
          <p:nvPr>
            <p:ph type="ftr" sz="quarter" idx="3"/>
          </p:nvPr>
        </p:nvSpPr>
        <p:spPr>
          <a:xfrm>
            <a:off x="1320266" y="6527425"/>
            <a:ext cx="3086100" cy="144491"/>
          </a:xfrm>
          <a:prstGeom prst="rect">
            <a:avLst/>
          </a:prstGeom>
        </p:spPr>
        <p:txBody>
          <a:bodyPr vert="horz" lIns="68580" tIns="34290" rIns="68580" bIns="34290" rtlCol="0" anchor="ctr"/>
          <a:lstStyle>
            <a:lvl1pPr algn="l">
              <a:defRPr sz="600">
                <a:solidFill>
                  <a:schemeClr val="accent3"/>
                </a:solidFill>
              </a:defRPr>
            </a:lvl1pPr>
          </a:lstStyle>
          <a:p>
            <a:r>
              <a:rPr lang="en-US"/>
              <a:t>To edit go to: Insert &gt; Header and Footer  </a:t>
            </a:r>
          </a:p>
        </p:txBody>
      </p:sp>
      <p:sp>
        <p:nvSpPr>
          <p:cNvPr id="11" name="Title 2"/>
          <p:cNvSpPr txBox="1"/>
          <p:nvPr userDrawn="1"/>
        </p:nvSpPr>
        <p:spPr>
          <a:xfrm>
            <a:off x="6349490" y="75521"/>
            <a:ext cx="2794510" cy="156203"/>
          </a:xfrm>
          <a:prstGeom prst="rect">
            <a:avLst/>
          </a:prstGeom>
        </p:spPr>
        <p:txBody>
          <a:bodyPr vert="horz" lIns="91440" tIns="0" rIns="91440" bIns="0" rtlCol="0" anchor="t">
            <a:noAutofit/>
          </a:bodyPr>
          <a:lstStyle>
            <a:lvl1pPr algn="l" defTabSz="685800" rtl="0" eaLnBrk="1" latinLnBrk="0" hangingPunct="1">
              <a:lnSpc>
                <a:spcPct val="90000"/>
              </a:lnSpc>
              <a:spcBef>
                <a:spcPct val="0"/>
              </a:spcBef>
              <a:buNone/>
              <a:defRPr sz="2000" kern="1200" baseline="0">
                <a:solidFill>
                  <a:srgbClr val="006AB6"/>
                </a:solidFill>
                <a:latin typeface="Arial"/>
                <a:ea typeface="+mj-ea"/>
                <a:cs typeface="+mj-cs"/>
              </a:defRPr>
            </a:lvl1pPr>
          </a:lstStyle>
          <a:p>
            <a:pPr algn="r"/>
            <a:r>
              <a:rPr lang="x-none" sz="850" b="0" i="0" strike="noStrike" cap="none" spc="0" baseline="0">
                <a:solidFill>
                  <a:srgbClr val="ACAEB0"/>
                </a:solidFill>
                <a:effectLst/>
                <a:latin typeface="Arial"/>
                <a:ea typeface="Arial"/>
                <a:cs typeface="Arial"/>
              </a:rPr>
              <a:t>Confidencial: solo para uso interno de MetLife</a:t>
            </a:r>
          </a:p>
        </p:txBody>
      </p:sp>
    </p:spTree>
    <p:extLst>
      <p:ext uri="{BB962C8B-B14F-4D97-AF65-F5344CB8AC3E}">
        <p14:creationId xmlns:p14="http://schemas.microsoft.com/office/powerpoint/2010/main" val="1334112456"/>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Quote or Divider - Green">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A5D2E96-09D4-684C-BDED-6024B7F4284C}" type="slidenum">
              <a:rPr lang="en-US" smtClean="0"/>
              <a:t>‹#›</a:t>
            </a:fld>
            <a:endParaRPr lang="en-US"/>
          </a:p>
        </p:txBody>
      </p:sp>
      <p:sp>
        <p:nvSpPr>
          <p:cNvPr id="7" name="Rectangle 6"/>
          <p:cNvSpPr/>
          <p:nvPr/>
        </p:nvSpPr>
        <p:spPr>
          <a:xfrm>
            <a:off x="0" y="973193"/>
            <a:ext cx="638175" cy="34261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a:p>
        </p:txBody>
      </p:sp>
      <p:sp>
        <p:nvSpPr>
          <p:cNvPr id="8" name="Title 1"/>
          <p:cNvSpPr>
            <a:spLocks noGrp="1"/>
          </p:cNvSpPr>
          <p:nvPr>
            <p:ph type="title" hasCustomPrompt="1"/>
          </p:nvPr>
        </p:nvSpPr>
        <p:spPr>
          <a:xfrm>
            <a:off x="782967" y="998116"/>
            <a:ext cx="5896743" cy="3401253"/>
          </a:xfrm>
        </p:spPr>
        <p:txBody>
          <a:bodyPr anchor="t">
            <a:noAutofit/>
          </a:bodyPr>
          <a:lstStyle>
            <a:lvl1pPr algn="l">
              <a:defRPr sz="2800" baseline="0">
                <a:solidFill>
                  <a:schemeClr val="tx1"/>
                </a:solidFill>
              </a:defRPr>
            </a:lvl1pPr>
          </a:lstStyle>
          <a:p>
            <a:r>
              <a:rPr lang="en-US"/>
              <a:t>Use as a Divider slide, or place a quote or fact here. Use on it’s own or to introduce a new section of the presentation. (Georgia 28 pt Bold)</a:t>
            </a:r>
          </a:p>
        </p:txBody>
      </p:sp>
      <p:sp>
        <p:nvSpPr>
          <p:cNvPr id="9" name="Rectangle 8"/>
          <p:cNvSpPr/>
          <p:nvPr userDrawn="1"/>
        </p:nvSpPr>
        <p:spPr>
          <a:xfrm>
            <a:off x="0" y="973193"/>
            <a:ext cx="638175" cy="34261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a:p>
        </p:txBody>
      </p:sp>
      <p:sp>
        <p:nvSpPr>
          <p:cNvPr id="11" name="Footer Placeholder 11"/>
          <p:cNvSpPr>
            <a:spLocks noGrp="1"/>
          </p:cNvSpPr>
          <p:nvPr>
            <p:ph type="ftr" sz="quarter" idx="3"/>
          </p:nvPr>
        </p:nvSpPr>
        <p:spPr>
          <a:xfrm>
            <a:off x="1320266" y="6527425"/>
            <a:ext cx="3086100" cy="144491"/>
          </a:xfrm>
          <a:prstGeom prst="rect">
            <a:avLst/>
          </a:prstGeom>
        </p:spPr>
        <p:txBody>
          <a:bodyPr vert="horz" lIns="68580" tIns="34290" rIns="68580" bIns="34290" rtlCol="0" anchor="ctr"/>
          <a:lstStyle>
            <a:lvl1pPr algn="l">
              <a:defRPr sz="600">
                <a:solidFill>
                  <a:schemeClr val="accent3"/>
                </a:solidFill>
              </a:defRPr>
            </a:lvl1pPr>
          </a:lstStyle>
          <a:p>
            <a:r>
              <a:rPr lang="en-US"/>
              <a:t>To edit go to: Insert &gt; Header and Footer  </a:t>
            </a:r>
          </a:p>
        </p:txBody>
      </p:sp>
      <p:sp>
        <p:nvSpPr>
          <p:cNvPr id="12" name="Title 2"/>
          <p:cNvSpPr txBox="1"/>
          <p:nvPr userDrawn="1"/>
        </p:nvSpPr>
        <p:spPr>
          <a:xfrm>
            <a:off x="6349490" y="75521"/>
            <a:ext cx="2794510" cy="156203"/>
          </a:xfrm>
          <a:prstGeom prst="rect">
            <a:avLst/>
          </a:prstGeom>
        </p:spPr>
        <p:txBody>
          <a:bodyPr vert="horz" lIns="91440" tIns="0" rIns="91440" bIns="0" rtlCol="0" anchor="t">
            <a:noAutofit/>
          </a:bodyPr>
          <a:lstStyle>
            <a:lvl1pPr algn="l" defTabSz="685800" rtl="0" eaLnBrk="1" latinLnBrk="0" hangingPunct="1">
              <a:lnSpc>
                <a:spcPct val="90000"/>
              </a:lnSpc>
              <a:spcBef>
                <a:spcPct val="0"/>
              </a:spcBef>
              <a:buNone/>
              <a:defRPr sz="2000" kern="1200" baseline="0">
                <a:solidFill>
                  <a:srgbClr val="006AB6"/>
                </a:solidFill>
                <a:latin typeface="Arial"/>
                <a:ea typeface="+mj-ea"/>
                <a:cs typeface="+mj-cs"/>
              </a:defRPr>
            </a:lvl1pPr>
          </a:lstStyle>
          <a:p>
            <a:pPr algn="r"/>
            <a:r>
              <a:rPr lang="x-none" sz="850" b="0" i="0" strike="noStrike" cap="none" spc="0" baseline="0">
                <a:solidFill>
                  <a:srgbClr val="ACAEB0"/>
                </a:solidFill>
                <a:effectLst/>
                <a:latin typeface="Arial"/>
                <a:ea typeface="Arial"/>
                <a:cs typeface="Arial"/>
              </a:rPr>
              <a:t>Confidencial: solo para uso interno de MetLife</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Quote or Divider - Dark Blue">
    <p:spTree>
      <p:nvGrpSpPr>
        <p:cNvPr id="1" name=""/>
        <p:cNvGrpSpPr/>
        <p:nvPr/>
      </p:nvGrpSpPr>
      <p:grpSpPr>
        <a:xfrm>
          <a:off x="0" y="0"/>
          <a:ext cx="0" cy="0"/>
          <a:chOff x="0" y="0"/>
          <a:chExt cx="0" cy="0"/>
        </a:xfrm>
      </p:grpSpPr>
      <p:sp>
        <p:nvSpPr>
          <p:cNvPr id="3" name="Rectangle 2"/>
          <p:cNvSpPr/>
          <p:nvPr/>
        </p:nvSpPr>
        <p:spPr>
          <a:xfrm>
            <a:off x="0" y="973193"/>
            <a:ext cx="638175" cy="342617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a:p>
        </p:txBody>
      </p:sp>
      <p:sp>
        <p:nvSpPr>
          <p:cNvPr id="2" name="Title 1"/>
          <p:cNvSpPr>
            <a:spLocks noGrp="1"/>
          </p:cNvSpPr>
          <p:nvPr>
            <p:ph type="title" hasCustomPrompt="1"/>
          </p:nvPr>
        </p:nvSpPr>
        <p:spPr>
          <a:xfrm>
            <a:off x="782967" y="998116"/>
            <a:ext cx="5896743" cy="3401253"/>
          </a:xfrm>
        </p:spPr>
        <p:txBody>
          <a:bodyPr anchor="t">
            <a:noAutofit/>
          </a:bodyPr>
          <a:lstStyle>
            <a:lvl1pPr algn="l">
              <a:defRPr sz="2800" baseline="0">
                <a:solidFill>
                  <a:schemeClr val="tx1"/>
                </a:solidFill>
              </a:defRPr>
            </a:lvl1pPr>
          </a:lstStyle>
          <a:p>
            <a:r>
              <a:rPr lang="en-US"/>
              <a:t>Use as a Divider slide, or place a quote or fact here. Use on it’s own or to introduce a new section of the presentation. (Georgia 28 pt Bold)</a:t>
            </a:r>
          </a:p>
        </p:txBody>
      </p:sp>
      <p:sp>
        <p:nvSpPr>
          <p:cNvPr id="6" name="Slide Number Placeholder 5"/>
          <p:cNvSpPr>
            <a:spLocks noGrp="1"/>
          </p:cNvSpPr>
          <p:nvPr>
            <p:ph type="sldNum" sz="quarter" idx="12"/>
          </p:nvPr>
        </p:nvSpPr>
        <p:spPr/>
        <p:txBody>
          <a:bodyPr/>
          <a:lstStyle/>
          <a:p>
            <a:fld id="{3A5D2E96-09D4-684C-BDED-6024B7F4284C}" type="slidenum">
              <a:rPr lang="en-US" smtClean="0"/>
              <a:t>‹#›</a:t>
            </a:fld>
            <a:endParaRPr lang="en-US"/>
          </a:p>
        </p:txBody>
      </p:sp>
      <p:sp>
        <p:nvSpPr>
          <p:cNvPr id="8" name="Rectangle 7"/>
          <p:cNvSpPr/>
          <p:nvPr userDrawn="1"/>
        </p:nvSpPr>
        <p:spPr>
          <a:xfrm>
            <a:off x="0" y="973193"/>
            <a:ext cx="638175" cy="342617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a:p>
        </p:txBody>
      </p:sp>
      <p:sp>
        <p:nvSpPr>
          <p:cNvPr id="10" name="Footer Placeholder 11"/>
          <p:cNvSpPr>
            <a:spLocks noGrp="1"/>
          </p:cNvSpPr>
          <p:nvPr>
            <p:ph type="ftr" sz="quarter" idx="3"/>
          </p:nvPr>
        </p:nvSpPr>
        <p:spPr>
          <a:xfrm>
            <a:off x="1320266" y="6527425"/>
            <a:ext cx="3086100" cy="144491"/>
          </a:xfrm>
          <a:prstGeom prst="rect">
            <a:avLst/>
          </a:prstGeom>
        </p:spPr>
        <p:txBody>
          <a:bodyPr vert="horz" lIns="68580" tIns="34290" rIns="68580" bIns="34290" rtlCol="0" anchor="ctr"/>
          <a:lstStyle>
            <a:lvl1pPr algn="l">
              <a:defRPr sz="600">
                <a:solidFill>
                  <a:schemeClr val="accent3"/>
                </a:solidFill>
              </a:defRPr>
            </a:lvl1pPr>
          </a:lstStyle>
          <a:p>
            <a:r>
              <a:rPr lang="en-US"/>
              <a:t>To edit go to: Insert &gt; Header and Footer  </a:t>
            </a:r>
          </a:p>
        </p:txBody>
      </p:sp>
      <p:sp>
        <p:nvSpPr>
          <p:cNvPr id="11" name="Title 2"/>
          <p:cNvSpPr txBox="1"/>
          <p:nvPr userDrawn="1"/>
        </p:nvSpPr>
        <p:spPr>
          <a:xfrm>
            <a:off x="6349490" y="75521"/>
            <a:ext cx="2794510" cy="156203"/>
          </a:xfrm>
          <a:prstGeom prst="rect">
            <a:avLst/>
          </a:prstGeom>
        </p:spPr>
        <p:txBody>
          <a:bodyPr vert="horz" lIns="91440" tIns="0" rIns="91440" bIns="0" rtlCol="0" anchor="t">
            <a:noAutofit/>
          </a:bodyPr>
          <a:lstStyle>
            <a:lvl1pPr algn="l" defTabSz="685800" rtl="0" eaLnBrk="1" latinLnBrk="0" hangingPunct="1">
              <a:lnSpc>
                <a:spcPct val="90000"/>
              </a:lnSpc>
              <a:spcBef>
                <a:spcPct val="0"/>
              </a:spcBef>
              <a:buNone/>
              <a:defRPr sz="2000" kern="1200" baseline="0">
                <a:solidFill>
                  <a:srgbClr val="006AB6"/>
                </a:solidFill>
                <a:latin typeface="Arial"/>
                <a:ea typeface="+mj-ea"/>
                <a:cs typeface="+mj-cs"/>
              </a:defRPr>
            </a:lvl1pPr>
          </a:lstStyle>
          <a:p>
            <a:pPr algn="r"/>
            <a:r>
              <a:rPr lang="x-none" sz="850" b="0" i="0" strike="noStrike" cap="none" spc="0" baseline="0">
                <a:solidFill>
                  <a:srgbClr val="ACAEB0"/>
                </a:solidFill>
                <a:effectLst/>
                <a:latin typeface="Arial"/>
                <a:ea typeface="Arial"/>
                <a:cs typeface="Arial"/>
              </a:rPr>
              <a:t>Confidencial: solo para uso interno de MetLife</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67313" y="1696286"/>
            <a:ext cx="8581720" cy="4281001"/>
          </a:xfrm>
        </p:spPr>
        <p:txBody>
          <a:bodyPr>
            <a:noAutofit/>
          </a:bodyPr>
          <a:lstStyle>
            <a:lvl1pPr>
              <a:lnSpc>
                <a:spcPct val="140000"/>
              </a:lnSpc>
              <a:defRPr sz="2200"/>
            </a:lvl1pPr>
            <a:lvl2pPr>
              <a:lnSpc>
                <a:spcPct val="140000"/>
              </a:lnSpc>
              <a:defRPr sz="2200"/>
            </a:lvl2pPr>
            <a:lvl3pPr>
              <a:lnSpc>
                <a:spcPct val="140000"/>
              </a:lnSpc>
              <a:defRPr sz="2200"/>
            </a:lvl3pPr>
            <a:lvl4pPr>
              <a:lnSpc>
                <a:spcPct val="140000"/>
              </a:lnSpc>
              <a:defRPr sz="2200"/>
            </a:lvl4pPr>
            <a:lvl5pPr>
              <a:lnSpc>
                <a:spcPct val="140000"/>
              </a:lnSpc>
              <a:defRPr sz="2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a:solidFill>
                  <a:schemeClr val="accent6"/>
                </a:solidFill>
              </a:defRPr>
            </a:lvl1pPr>
          </a:lstStyle>
          <a:p>
            <a:fld id="{3A5D2E96-09D4-684C-BDED-6024B7F4284C}" type="slidenum">
              <a:rPr lang="en-US" smtClean="0"/>
              <a:t>‹#›</a:t>
            </a:fld>
            <a:endParaRPr lang="en-US"/>
          </a:p>
        </p:txBody>
      </p:sp>
      <p:sp>
        <p:nvSpPr>
          <p:cNvPr id="10" name="Title 1"/>
          <p:cNvSpPr>
            <a:spLocks noGrp="1"/>
          </p:cNvSpPr>
          <p:nvPr>
            <p:ph type="title"/>
          </p:nvPr>
        </p:nvSpPr>
        <p:spPr>
          <a:xfrm>
            <a:off x="269162" y="204832"/>
            <a:ext cx="6944443" cy="576329"/>
          </a:xfrm>
        </p:spPr>
        <p:txBody>
          <a:bodyPr anchor="t">
            <a:noAutofit/>
          </a:bodyPr>
          <a:lstStyle/>
          <a:p>
            <a:r>
              <a:rPr lang="en-US"/>
              <a:t>Click to edit Master title style</a:t>
            </a:r>
          </a:p>
        </p:txBody>
      </p:sp>
      <p:sp>
        <p:nvSpPr>
          <p:cNvPr id="11" name="Text Placeholder 6"/>
          <p:cNvSpPr>
            <a:spLocks noGrp="1"/>
          </p:cNvSpPr>
          <p:nvPr>
            <p:ph type="body" sz="quarter" idx="13" hasCustomPrompt="1"/>
          </p:nvPr>
        </p:nvSpPr>
        <p:spPr>
          <a:xfrm>
            <a:off x="260616" y="781161"/>
            <a:ext cx="6948752" cy="311037"/>
          </a:xfrm>
        </p:spPr>
        <p:txBody>
          <a:bodyPr lIns="91440" tIns="0" rIns="91440" bIns="0" anchor="b" anchorCtr="0">
            <a:noAutofit/>
          </a:bodyPr>
          <a:lstStyle>
            <a:lvl1pPr>
              <a:defRPr sz="1800">
                <a:solidFill>
                  <a:schemeClr val="accent3"/>
                </a:solidFill>
              </a:defRPr>
            </a:lvl1pPr>
          </a:lstStyle>
          <a:p>
            <a:pPr lvl="0"/>
            <a:r>
              <a:rPr lang="en-US"/>
              <a:t>Subtitle text style</a:t>
            </a:r>
          </a:p>
        </p:txBody>
      </p:sp>
      <p:sp>
        <p:nvSpPr>
          <p:cNvPr id="14" name="Footer Placeholder 11"/>
          <p:cNvSpPr>
            <a:spLocks noGrp="1"/>
          </p:cNvSpPr>
          <p:nvPr>
            <p:ph type="ftr" sz="quarter" idx="3"/>
          </p:nvPr>
        </p:nvSpPr>
        <p:spPr>
          <a:xfrm>
            <a:off x="1320266" y="6527425"/>
            <a:ext cx="3086100" cy="144491"/>
          </a:xfrm>
          <a:prstGeom prst="rect">
            <a:avLst/>
          </a:prstGeom>
        </p:spPr>
        <p:txBody>
          <a:bodyPr vert="horz" lIns="68580" tIns="34290" rIns="68580" bIns="34290" rtlCol="0" anchor="ctr"/>
          <a:lstStyle>
            <a:lvl1pPr algn="l">
              <a:defRPr sz="600">
                <a:solidFill>
                  <a:schemeClr val="accent3"/>
                </a:solidFill>
              </a:defRPr>
            </a:lvl1pPr>
          </a:lstStyle>
          <a:p>
            <a:r>
              <a:rPr lang="en-US"/>
              <a:t>To edit go to: Insert &gt; Header and Footer  </a:t>
            </a:r>
          </a:p>
        </p:txBody>
      </p:sp>
    </p:spTree>
    <p:extLst>
      <p:ext uri="{BB962C8B-B14F-4D97-AF65-F5344CB8AC3E}">
        <p14:creationId xmlns:p14="http://schemas.microsoft.com/office/powerpoint/2010/main" val="1214525052"/>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ue Color Bar Acc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67313" y="1696286"/>
            <a:ext cx="8581720" cy="4281001"/>
          </a:xfrm>
        </p:spPr>
        <p:txBody>
          <a:bodyPr>
            <a:noAutofit/>
          </a:bodyPr>
          <a:lstStyle>
            <a:lvl1pPr>
              <a:lnSpc>
                <a:spcPct val="140000"/>
              </a:lnSpc>
              <a:defRPr sz="2200"/>
            </a:lvl1pPr>
            <a:lvl2pPr>
              <a:lnSpc>
                <a:spcPct val="140000"/>
              </a:lnSpc>
              <a:defRPr sz="2200"/>
            </a:lvl2pPr>
            <a:lvl3pPr>
              <a:lnSpc>
                <a:spcPct val="140000"/>
              </a:lnSpc>
              <a:defRPr sz="2200"/>
            </a:lvl3pPr>
            <a:lvl4pPr>
              <a:lnSpc>
                <a:spcPct val="140000"/>
              </a:lnSpc>
              <a:defRPr sz="2200"/>
            </a:lvl4pPr>
            <a:lvl5pPr>
              <a:lnSpc>
                <a:spcPct val="140000"/>
              </a:lnSpc>
              <a:defRPr sz="2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a:solidFill>
                  <a:schemeClr val="accent6"/>
                </a:solidFill>
              </a:defRPr>
            </a:lvl1pPr>
          </a:lstStyle>
          <a:p>
            <a:fld id="{3A5D2E96-09D4-684C-BDED-6024B7F4284C}" type="slidenum">
              <a:rPr lang="en-US" smtClean="0"/>
              <a:t>‹#›</a:t>
            </a:fld>
            <a:endParaRPr lang="en-US"/>
          </a:p>
        </p:txBody>
      </p:sp>
      <p:sp>
        <p:nvSpPr>
          <p:cNvPr id="12" name="Rectangle 11"/>
          <p:cNvSpPr/>
          <p:nvPr userDrawn="1"/>
        </p:nvSpPr>
        <p:spPr>
          <a:xfrm>
            <a:off x="0" y="0"/>
            <a:ext cx="1524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a:p>
        </p:txBody>
      </p:sp>
      <p:sp>
        <p:nvSpPr>
          <p:cNvPr id="14" name="Footer Placeholder 11"/>
          <p:cNvSpPr>
            <a:spLocks noGrp="1"/>
          </p:cNvSpPr>
          <p:nvPr>
            <p:ph type="ftr" sz="quarter" idx="3"/>
          </p:nvPr>
        </p:nvSpPr>
        <p:spPr>
          <a:xfrm>
            <a:off x="1320266" y="6527425"/>
            <a:ext cx="3086100" cy="144491"/>
          </a:xfrm>
          <a:prstGeom prst="rect">
            <a:avLst/>
          </a:prstGeom>
        </p:spPr>
        <p:txBody>
          <a:bodyPr vert="horz" lIns="68580" tIns="34290" rIns="68580" bIns="34290" rtlCol="0" anchor="ctr"/>
          <a:lstStyle>
            <a:lvl1pPr algn="l">
              <a:defRPr sz="600">
                <a:solidFill>
                  <a:schemeClr val="accent3"/>
                </a:solidFill>
              </a:defRPr>
            </a:lvl1pPr>
          </a:lstStyle>
          <a:p>
            <a:r>
              <a:rPr lang="en-US"/>
              <a:t>To edit go to: Insert &gt; Header and Footer  </a:t>
            </a:r>
          </a:p>
        </p:txBody>
      </p:sp>
      <p:sp>
        <p:nvSpPr>
          <p:cNvPr id="13" name="Title 1"/>
          <p:cNvSpPr>
            <a:spLocks noGrp="1"/>
          </p:cNvSpPr>
          <p:nvPr>
            <p:ph type="title"/>
          </p:nvPr>
        </p:nvSpPr>
        <p:spPr>
          <a:xfrm>
            <a:off x="269162" y="204832"/>
            <a:ext cx="6944443" cy="576329"/>
          </a:xfrm>
        </p:spPr>
        <p:txBody>
          <a:bodyPr anchor="t">
            <a:noAutofit/>
          </a:bodyPr>
          <a:lstStyle/>
          <a:p>
            <a:r>
              <a:rPr lang="en-US"/>
              <a:t>Click to edit Master title style</a:t>
            </a:r>
          </a:p>
        </p:txBody>
      </p:sp>
      <p:sp>
        <p:nvSpPr>
          <p:cNvPr id="15" name="Text Placeholder 6"/>
          <p:cNvSpPr>
            <a:spLocks noGrp="1"/>
          </p:cNvSpPr>
          <p:nvPr>
            <p:ph type="body" sz="quarter" idx="13" hasCustomPrompt="1"/>
          </p:nvPr>
        </p:nvSpPr>
        <p:spPr>
          <a:xfrm>
            <a:off x="260616" y="781161"/>
            <a:ext cx="6948752" cy="311037"/>
          </a:xfrm>
        </p:spPr>
        <p:txBody>
          <a:bodyPr lIns="91440" tIns="0" rIns="91440" bIns="0" anchor="b" anchorCtr="0">
            <a:noAutofit/>
          </a:bodyPr>
          <a:lstStyle>
            <a:lvl1pPr>
              <a:defRPr sz="1800">
                <a:solidFill>
                  <a:schemeClr val="accent3"/>
                </a:solidFill>
              </a:defRPr>
            </a:lvl1pPr>
          </a:lstStyle>
          <a:p>
            <a:pPr lvl="0"/>
            <a:r>
              <a:rPr lang="en-US"/>
              <a:t>Subtitle text style</a:t>
            </a:r>
          </a:p>
        </p:txBody>
      </p:sp>
    </p:spTree>
    <p:extLst>
      <p:ext uri="{BB962C8B-B14F-4D97-AF65-F5344CB8AC3E}">
        <p14:creationId xmlns:p14="http://schemas.microsoft.com/office/powerpoint/2010/main" val="2130294831"/>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ubtitle, Blank">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solidFill>
                  <a:schemeClr val="accent6"/>
                </a:solidFill>
              </a:defRPr>
            </a:lvl1pPr>
          </a:lstStyle>
          <a:p>
            <a:fld id="{3A5D2E96-09D4-684C-BDED-6024B7F4284C}" type="slidenum">
              <a:rPr lang="en-US" smtClean="0"/>
              <a:t>‹#›</a:t>
            </a:fld>
            <a:endParaRPr lang="en-US"/>
          </a:p>
        </p:txBody>
      </p:sp>
      <p:sp>
        <p:nvSpPr>
          <p:cNvPr id="12" name="Footer Placeholder 11"/>
          <p:cNvSpPr>
            <a:spLocks noGrp="1"/>
          </p:cNvSpPr>
          <p:nvPr>
            <p:ph type="ftr" sz="quarter" idx="3"/>
          </p:nvPr>
        </p:nvSpPr>
        <p:spPr>
          <a:xfrm>
            <a:off x="1320266" y="6527425"/>
            <a:ext cx="3086100" cy="144491"/>
          </a:xfrm>
          <a:prstGeom prst="rect">
            <a:avLst/>
          </a:prstGeom>
        </p:spPr>
        <p:txBody>
          <a:bodyPr vert="horz" lIns="68580" tIns="34290" rIns="68580" bIns="34290" rtlCol="0" anchor="ctr"/>
          <a:lstStyle>
            <a:lvl1pPr algn="l">
              <a:defRPr sz="600">
                <a:solidFill>
                  <a:schemeClr val="accent3"/>
                </a:solidFill>
              </a:defRPr>
            </a:lvl1pPr>
          </a:lstStyle>
          <a:p>
            <a:r>
              <a:rPr lang="en-US"/>
              <a:t>To edit go to: Insert &gt; Header and Footer  </a:t>
            </a:r>
          </a:p>
        </p:txBody>
      </p:sp>
      <p:sp>
        <p:nvSpPr>
          <p:cNvPr id="7" name="Title 2"/>
          <p:cNvSpPr txBox="1"/>
          <p:nvPr userDrawn="1"/>
        </p:nvSpPr>
        <p:spPr>
          <a:xfrm>
            <a:off x="6349490" y="75521"/>
            <a:ext cx="2794510" cy="156203"/>
          </a:xfrm>
          <a:prstGeom prst="rect">
            <a:avLst/>
          </a:prstGeom>
        </p:spPr>
        <p:txBody>
          <a:bodyPr vert="horz" lIns="91440" tIns="0" rIns="91440" bIns="0" rtlCol="0" anchor="t">
            <a:noAutofit/>
          </a:bodyPr>
          <a:lstStyle>
            <a:lvl1pPr algn="l" defTabSz="685800" rtl="0" eaLnBrk="1" latinLnBrk="0" hangingPunct="1">
              <a:lnSpc>
                <a:spcPct val="90000"/>
              </a:lnSpc>
              <a:spcBef>
                <a:spcPct val="0"/>
              </a:spcBef>
              <a:buNone/>
              <a:defRPr sz="2000" kern="1200" baseline="0">
                <a:solidFill>
                  <a:srgbClr val="006AB6"/>
                </a:solidFill>
                <a:latin typeface="Arial"/>
                <a:ea typeface="+mj-ea"/>
                <a:cs typeface="+mj-cs"/>
              </a:defRPr>
            </a:lvl1pPr>
          </a:lstStyle>
          <a:p>
            <a:pPr algn="r"/>
            <a:r>
              <a:rPr lang="x-none" sz="850" b="0" i="0" strike="noStrike" cap="none" spc="0" baseline="0">
                <a:solidFill>
                  <a:srgbClr val="ACAEB0"/>
                </a:solidFill>
                <a:effectLst/>
                <a:latin typeface="Arial"/>
                <a:ea typeface="Arial"/>
                <a:cs typeface="Arial"/>
              </a:rPr>
              <a:t>Confidencial: solo para uso interno de MetLife</a:t>
            </a:r>
          </a:p>
        </p:txBody>
      </p:sp>
      <p:sp>
        <p:nvSpPr>
          <p:cNvPr id="8" name="Title 1"/>
          <p:cNvSpPr>
            <a:spLocks noGrp="1"/>
          </p:cNvSpPr>
          <p:nvPr>
            <p:ph type="title"/>
          </p:nvPr>
        </p:nvSpPr>
        <p:spPr>
          <a:xfrm>
            <a:off x="269162" y="204832"/>
            <a:ext cx="6944443" cy="576329"/>
          </a:xfrm>
        </p:spPr>
        <p:txBody>
          <a:bodyPr anchor="t">
            <a:noAutofit/>
          </a:bodyPr>
          <a:lstStyle/>
          <a:p>
            <a:r>
              <a:rPr lang="en-US"/>
              <a:t>Click to edit Master title style</a:t>
            </a:r>
          </a:p>
        </p:txBody>
      </p:sp>
      <p:sp>
        <p:nvSpPr>
          <p:cNvPr id="9" name="Text Placeholder 6"/>
          <p:cNvSpPr>
            <a:spLocks noGrp="1"/>
          </p:cNvSpPr>
          <p:nvPr>
            <p:ph type="body" sz="quarter" idx="13" hasCustomPrompt="1"/>
          </p:nvPr>
        </p:nvSpPr>
        <p:spPr>
          <a:xfrm>
            <a:off x="260616" y="781161"/>
            <a:ext cx="6948752" cy="311037"/>
          </a:xfrm>
        </p:spPr>
        <p:txBody>
          <a:bodyPr lIns="91440" tIns="0" rIns="91440" bIns="0" anchor="b" anchorCtr="0">
            <a:noAutofit/>
          </a:bodyPr>
          <a:lstStyle>
            <a:lvl1pPr>
              <a:defRPr sz="1800">
                <a:solidFill>
                  <a:schemeClr val="accent3"/>
                </a:solidFill>
              </a:defRPr>
            </a:lvl1pPr>
          </a:lstStyle>
          <a:p>
            <a:pPr lvl="0"/>
            <a:r>
              <a:rPr lang="en-US"/>
              <a:t>Subtitle text style</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file:////Users/ldorion/Desktop/PPT/Assets/metlife_eng_logo_cmyk-c.jpg" TargetMode="Externa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0" r:link="rId21">
            <a:extLst>
              <a:ext uri="{28A0092B-C50C-407E-A947-70E740481C1C}">
                <a14:useLocalDpi xmlns:a14="http://schemas.microsoft.com/office/drawing/2010/main" val="0"/>
              </a:ext>
            </a:extLst>
          </a:blip>
          <a:stretch>
            <a:fillRect/>
          </a:stretch>
        </p:blipFill>
        <p:spPr>
          <a:xfrm>
            <a:off x="135118" y="6332176"/>
            <a:ext cx="1224434" cy="476360"/>
          </a:xfrm>
          <a:prstGeom prst="rect">
            <a:avLst/>
          </a:prstGeom>
        </p:spPr>
      </p:pic>
      <p:sp>
        <p:nvSpPr>
          <p:cNvPr id="2" name="Title Placeholder 1"/>
          <p:cNvSpPr>
            <a:spLocks noGrp="1"/>
          </p:cNvSpPr>
          <p:nvPr>
            <p:ph type="title"/>
          </p:nvPr>
        </p:nvSpPr>
        <p:spPr>
          <a:xfrm>
            <a:off x="269157" y="204831"/>
            <a:ext cx="6394608" cy="760372"/>
          </a:xfrm>
          <a:prstGeom prst="rect">
            <a:avLst/>
          </a:prstGeom>
        </p:spPr>
        <p:txBody>
          <a:bodyPr vert="horz" lIns="68580" tIns="34290" rIns="68580" bIns="34290" rtlCol="0" anchor="t">
            <a:noAutofit/>
          </a:bodyPr>
          <a:lstStyle/>
          <a:p>
            <a:r>
              <a:rPr lang="en-US"/>
              <a:t>Click to edit Master title style</a:t>
            </a:r>
          </a:p>
        </p:txBody>
      </p:sp>
      <p:sp>
        <p:nvSpPr>
          <p:cNvPr id="3" name="Text Placeholder 2"/>
          <p:cNvSpPr>
            <a:spLocks noGrp="1"/>
          </p:cNvSpPr>
          <p:nvPr>
            <p:ph type="body" idx="1"/>
          </p:nvPr>
        </p:nvSpPr>
        <p:spPr>
          <a:xfrm>
            <a:off x="267318" y="1854332"/>
            <a:ext cx="8089489" cy="4281001"/>
          </a:xfrm>
          <a:prstGeom prst="rect">
            <a:avLst/>
          </a:prstGeom>
        </p:spPr>
        <p:txBody>
          <a:bodyPr vert="horz" lIns="68580" tIns="34290" rIns="68580" bIns="34290" rtlCol="0">
            <a:noAutofit/>
          </a:bodyPr>
          <a:lstStyle/>
          <a:p>
            <a:pPr lvl="0"/>
            <a:r>
              <a:rPr lang="en-US"/>
              <a:t>Click to edit Master text styles</a:t>
            </a:r>
          </a:p>
          <a:p>
            <a:pPr lvl="1"/>
            <a:r>
              <a:rPr lang="en-US"/>
              <a:t> Second level</a:t>
            </a:r>
          </a:p>
          <a:p>
            <a:pPr lvl="2"/>
            <a:r>
              <a:rPr lang="en-US"/>
              <a:t>Third level</a:t>
            </a:r>
          </a:p>
          <a:p>
            <a:pPr lvl="3"/>
            <a:r>
              <a:rPr lang="en-US"/>
              <a:t> Fourth level</a:t>
            </a:r>
          </a:p>
          <a:p>
            <a:pPr lvl="4"/>
            <a:r>
              <a:rPr lang="en-US"/>
              <a:t>Fifth level</a:t>
            </a:r>
          </a:p>
        </p:txBody>
      </p:sp>
      <p:sp>
        <p:nvSpPr>
          <p:cNvPr id="6" name="Slide Number Placeholder 5"/>
          <p:cNvSpPr>
            <a:spLocks noGrp="1"/>
          </p:cNvSpPr>
          <p:nvPr>
            <p:ph type="sldNum" sz="quarter" idx="4"/>
          </p:nvPr>
        </p:nvSpPr>
        <p:spPr>
          <a:xfrm>
            <a:off x="8356802" y="6415344"/>
            <a:ext cx="678426" cy="365125"/>
          </a:xfrm>
          <a:prstGeom prst="rect">
            <a:avLst/>
          </a:prstGeom>
        </p:spPr>
        <p:txBody>
          <a:bodyPr vert="horz" lIns="68580" tIns="34290" rIns="68580" bIns="34290" rtlCol="0" anchor="ctr"/>
          <a:lstStyle>
            <a:lvl1pPr algn="r">
              <a:defRPr sz="600">
                <a:solidFill>
                  <a:schemeClr val="tx1">
                    <a:tint val="75000"/>
                  </a:schemeClr>
                </a:solidFill>
              </a:defRPr>
            </a:lvl1pPr>
          </a:lstStyle>
          <a:p>
            <a:fld id="{3A5D2E96-09D4-684C-BDED-6024B7F4284C}" type="slidenum">
              <a:rPr lang="en-US" smtClean="0"/>
              <a:t>‹#›</a:t>
            </a:fld>
            <a:endParaRPr lang="en-US"/>
          </a:p>
        </p:txBody>
      </p:sp>
      <p:sp>
        <p:nvSpPr>
          <p:cNvPr id="7" name="Footer Placeholder 11"/>
          <p:cNvSpPr>
            <a:spLocks noGrp="1"/>
          </p:cNvSpPr>
          <p:nvPr>
            <p:ph type="ftr" sz="quarter" idx="3"/>
          </p:nvPr>
        </p:nvSpPr>
        <p:spPr>
          <a:xfrm>
            <a:off x="1320266" y="6527425"/>
            <a:ext cx="3086100" cy="144491"/>
          </a:xfrm>
          <a:prstGeom prst="rect">
            <a:avLst/>
          </a:prstGeom>
        </p:spPr>
        <p:txBody>
          <a:bodyPr vert="horz" lIns="68580" tIns="34290" rIns="68580" bIns="34290" rtlCol="0" anchor="ctr"/>
          <a:lstStyle>
            <a:lvl1pPr algn="l">
              <a:defRPr sz="600">
                <a:solidFill>
                  <a:schemeClr val="accent3"/>
                </a:solidFill>
              </a:defRPr>
            </a:lvl1pPr>
          </a:lstStyle>
          <a:p>
            <a:r>
              <a:rPr lang="en-US"/>
              <a:t>To edit go to: Insert &gt; Header and Footer  </a:t>
            </a:r>
          </a:p>
        </p:txBody>
      </p:sp>
    </p:spTree>
    <p:extLst>
      <p:ext uri="{BB962C8B-B14F-4D97-AF65-F5344CB8AC3E}">
        <p14:creationId xmlns:p14="http://schemas.microsoft.com/office/powerpoint/2010/main" val="56830091"/>
      </p:ext>
    </p:extLst>
  </p:cSld>
  <p:clrMap bg1="lt1" tx1="dk1" bg2="lt2" tx2="dk2" accent1="accent1" accent2="accent2" accent3="accent3" accent4="accent4" accent5="accent5" accent6="accent6" hlink="hlink" folHlink="folHlink"/>
  <p:sldLayoutIdLst>
    <p:sldLayoutId id="2147483717" r:id="rId1"/>
    <p:sldLayoutId id="2147483724" r:id="rId2"/>
    <p:sldLayoutId id="2147483741" r:id="rId3"/>
    <p:sldLayoutId id="2147483725" r:id="rId4"/>
    <p:sldLayoutId id="2147483726" r:id="rId5"/>
    <p:sldLayoutId id="2147483727" r:id="rId6"/>
    <p:sldLayoutId id="2147483742" r:id="rId7"/>
    <p:sldLayoutId id="2147483735" r:id="rId8"/>
    <p:sldLayoutId id="2147483720" r:id="rId9"/>
    <p:sldLayoutId id="2147483722" r:id="rId10"/>
    <p:sldLayoutId id="2147483723" r:id="rId11"/>
    <p:sldLayoutId id="2147483737" r:id="rId12"/>
    <p:sldLayoutId id="2147483739" r:id="rId13"/>
    <p:sldLayoutId id="2147483728" r:id="rId14"/>
    <p:sldLayoutId id="2147483731" r:id="rId15"/>
    <p:sldLayoutId id="2147483732" r:id="rId16"/>
    <p:sldLayoutId id="2147483733" r:id="rId17"/>
    <p:sldLayoutId id="2147483734" r:id="rId18"/>
  </p:sldLayoutIdLst>
  <p:transition/>
  <p:hf hdr="0" ftr="0" dt="0"/>
  <p:txStyles>
    <p:titleStyle>
      <a:lvl1pPr algn="l" defTabSz="685800" rtl="0" eaLnBrk="1" latinLnBrk="0" hangingPunct="1">
        <a:lnSpc>
          <a:spcPct val="90000"/>
        </a:lnSpc>
        <a:spcBef>
          <a:spcPct val="0"/>
        </a:spcBef>
        <a:buNone/>
        <a:defRPr sz="3000" b="1" i="0" kern="1200">
          <a:solidFill>
            <a:schemeClr val="tx1"/>
          </a:solidFill>
          <a:latin typeface="Georgia" charset="0"/>
          <a:ea typeface="Georgia" charset="0"/>
          <a:cs typeface="Georgia" charset="0"/>
        </a:defRPr>
      </a:lvl1pPr>
    </p:titleStyle>
    <p:bodyStyle>
      <a:lvl1pPr marL="0" indent="0" algn="l" defTabSz="685800" rtl="0" eaLnBrk="1" latinLnBrk="0" hangingPunct="1">
        <a:lnSpc>
          <a:spcPct val="140000"/>
        </a:lnSpc>
        <a:spcBef>
          <a:spcPts val="750"/>
        </a:spcBef>
        <a:buFont typeface="Arial"/>
        <a:buNone/>
        <a:defRPr sz="2200" kern="1200">
          <a:solidFill>
            <a:schemeClr val="tx1"/>
          </a:solidFill>
          <a:latin typeface="+mn-lt"/>
          <a:ea typeface="+mn-ea"/>
          <a:cs typeface="+mn-cs"/>
        </a:defRPr>
      </a:lvl1pPr>
      <a:lvl2pPr marL="130969" indent="-126206" algn="l" defTabSz="685800" rtl="0" eaLnBrk="1" latinLnBrk="0" hangingPunct="1">
        <a:lnSpc>
          <a:spcPct val="140000"/>
        </a:lnSpc>
        <a:spcBef>
          <a:spcPts val="375"/>
        </a:spcBef>
        <a:buFont typeface="Arial"/>
        <a:buChar char="•"/>
        <a:defRPr sz="2200" kern="1200">
          <a:solidFill>
            <a:schemeClr val="tx1"/>
          </a:solidFill>
          <a:latin typeface="+mn-lt"/>
          <a:ea typeface="+mn-ea"/>
          <a:cs typeface="+mn-cs"/>
        </a:defRPr>
      </a:lvl2pPr>
      <a:lvl3pPr marL="302419" indent="-171450" algn="l" defTabSz="685800" rtl="0" eaLnBrk="1" latinLnBrk="0" hangingPunct="1">
        <a:lnSpc>
          <a:spcPct val="140000"/>
        </a:lnSpc>
        <a:spcBef>
          <a:spcPts val="375"/>
        </a:spcBef>
        <a:buFont typeface=".AppleSystemUIFont" charset="-120"/>
        <a:buChar char="−"/>
        <a:defRPr sz="2200" kern="1200">
          <a:solidFill>
            <a:schemeClr val="tx1"/>
          </a:solidFill>
          <a:latin typeface="+mn-lt"/>
          <a:ea typeface="+mn-ea"/>
          <a:cs typeface="+mn-cs"/>
        </a:defRPr>
      </a:lvl3pPr>
      <a:lvl4pPr marL="428625" indent="-132160" algn="l" defTabSz="685800" rtl="0" eaLnBrk="1" latinLnBrk="0" hangingPunct="1">
        <a:lnSpc>
          <a:spcPct val="140000"/>
        </a:lnSpc>
        <a:spcBef>
          <a:spcPts val="375"/>
        </a:spcBef>
        <a:buFont typeface="Arial"/>
        <a:buChar char="•"/>
        <a:defRPr sz="2200" kern="1200">
          <a:solidFill>
            <a:schemeClr val="tx1"/>
          </a:solidFill>
          <a:latin typeface="+mn-lt"/>
          <a:ea typeface="+mn-ea"/>
          <a:cs typeface="+mn-cs"/>
        </a:defRPr>
      </a:lvl4pPr>
      <a:lvl5pPr marL="560785" indent="-170260" algn="l" defTabSz="685800" rtl="0" eaLnBrk="1" latinLnBrk="0" hangingPunct="1">
        <a:lnSpc>
          <a:spcPct val="140000"/>
        </a:lnSpc>
        <a:spcBef>
          <a:spcPts val="375"/>
        </a:spcBef>
        <a:buFont typeface=".AppleSystemUIFont" charset="-120"/>
        <a:buChar char="−"/>
        <a:defRPr sz="22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400" kern="1200">
          <a:solidFill>
            <a:schemeClr val="tx1"/>
          </a:solidFill>
          <a:latin typeface="+mn-lt"/>
          <a:ea typeface="+mn-ea"/>
          <a:cs typeface="+mn-cs"/>
        </a:defRPr>
      </a:lvl9pPr>
    </p:bodyStyle>
    <p:other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27">
          <p15:clr>
            <a:srgbClr val="F26B43"/>
          </p15:clr>
        </p15:guide>
        <p15:guide id="2" pos="288">
          <p15:clr>
            <a:srgbClr val="F26B43"/>
          </p15:clr>
        </p15:guide>
        <p15:guide id="3" orient="horz" pos="1361">
          <p15:clr>
            <a:srgbClr val="F26B43"/>
          </p15:clr>
        </p15:guide>
        <p15:guide id="4" orient="horz" pos="4176">
          <p15:clr>
            <a:srgbClr val="F26B43"/>
          </p15:clr>
        </p15:guide>
        <p15:guide id="5" orient="horz" pos="110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483017" y="3704884"/>
            <a:ext cx="8348563" cy="774216"/>
          </a:xfrm>
        </p:spPr>
        <p:txBody>
          <a:bodyPr/>
          <a:lstStyle/>
          <a:p>
            <a:r>
              <a:rPr lang="x-none" sz="3000" b="1" i="0" strike="noStrike" cap="none" spc="0" baseline="0">
                <a:solidFill>
                  <a:srgbClr val="000000"/>
                </a:solidFill>
                <a:effectLst/>
                <a:latin typeface="Georgia"/>
                <a:ea typeface="Georgia"/>
                <a:cs typeface="Georgia"/>
              </a:rPr>
              <a:t>Planes 403(b): anualidades </a:t>
            </a:r>
            <a:br>
              <a:rPr sz="3000"/>
            </a:br>
            <a:r>
              <a:rPr lang="x-none" sz="3000" b="1" i="0" strike="noStrike" cap="none" spc="0" baseline="0">
                <a:solidFill>
                  <a:srgbClr val="000000"/>
                </a:solidFill>
                <a:effectLst/>
                <a:latin typeface="Georgia"/>
                <a:ea typeface="Georgia"/>
                <a:cs typeface="Georgia"/>
              </a:rPr>
              <a:t>con refugio de impuestos (TSA)</a:t>
            </a:r>
          </a:p>
        </p:txBody>
      </p:sp>
      <p:sp>
        <p:nvSpPr>
          <p:cNvPr id="2" name="TextBox 1"/>
          <p:cNvSpPr txBox="1"/>
          <p:nvPr/>
        </p:nvSpPr>
        <p:spPr>
          <a:xfrm>
            <a:off x="6684992" y="869689"/>
            <a:ext cx="2146588" cy="288169"/>
          </a:xfrm>
          <a:prstGeom prst="rect">
            <a:avLst/>
          </a:prstGeom>
          <a:solidFill>
            <a:schemeClr val="bg1"/>
          </a:solidFill>
        </p:spPr>
        <p:txBody>
          <a:bodyPr wrap="none" lIns="91440" tIns="0" rIns="91440" bIns="0" rtlCol="0">
            <a:noAutofit/>
          </a:bodyPr>
          <a:lstStyle/>
          <a:p>
            <a:r>
              <a:rPr lang="x-none" sz="1400" b="0" i="0" strike="noStrike" cap="none" spc="0" baseline="0" dirty="0">
                <a:solidFill>
                  <a:srgbClr val="000000"/>
                </a:solidFill>
                <a:effectLst/>
                <a:latin typeface="Arial"/>
                <a:ea typeface="Arial"/>
                <a:cs typeface="Arial"/>
              </a:rPr>
              <a:t>Navegando la vida juntos</a:t>
            </a:r>
            <a:endParaRPr lang="en-US" dirty="0"/>
          </a:p>
        </p:txBody>
      </p:sp>
    </p:spTree>
    <p:extLst>
      <p:ext uri="{BB962C8B-B14F-4D97-AF65-F5344CB8AC3E}">
        <p14:creationId xmlns:p14="http://schemas.microsoft.com/office/powerpoint/2010/main" val="829978991"/>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3A5D2E96-09D4-684C-BDED-6024B7F4284C}" type="slidenum">
              <a:rPr lang="en-US" smtClean="0"/>
              <a:t>10</a:t>
            </a:fld>
            <a:endParaRPr lang="en-US"/>
          </a:p>
        </p:txBody>
      </p:sp>
      <p:sp>
        <p:nvSpPr>
          <p:cNvPr id="6" name="Content Placeholder 1"/>
          <p:cNvSpPr>
            <a:spLocks noGrp="1"/>
          </p:cNvSpPr>
          <p:nvPr>
            <p:ph idx="1"/>
          </p:nvPr>
        </p:nvSpPr>
        <p:spPr>
          <a:xfrm>
            <a:off x="267313" y="1109546"/>
            <a:ext cx="8581720" cy="4773094"/>
          </a:xfrm>
        </p:spPr>
        <p:txBody>
          <a:bodyPr/>
          <a:lstStyle/>
          <a:p>
            <a:pPr marL="342900" indent="-342900">
              <a:lnSpc>
                <a:spcPct val="120000"/>
              </a:lnSpc>
              <a:buFont typeface="Arial" panose="020B0604020202020204" pitchFamily="34" charset="0"/>
              <a:buChar char="•"/>
            </a:pPr>
            <a:r>
              <a:rPr lang="x-none" sz="1800" b="0" i="0" strike="noStrike" cap="none" spc="0" baseline="0" dirty="0">
                <a:solidFill>
                  <a:srgbClr val="000000"/>
                </a:solidFill>
                <a:effectLst/>
                <a:latin typeface="Arial"/>
                <a:ea typeface="Arial"/>
                <a:cs typeface="Arial"/>
              </a:rPr>
              <a:t>El monto de distribución anual requerido se calcula en función de las tablas de expectativa de vida proporcionadas por el Servicio de Impuestos Internos (Internal Revenue Service, IRS)</a:t>
            </a:r>
          </a:p>
          <a:p>
            <a:pPr marL="342900" indent="-342900">
              <a:lnSpc>
                <a:spcPct val="120000"/>
              </a:lnSpc>
              <a:buFont typeface="Arial" panose="020B0604020202020204" pitchFamily="34" charset="0"/>
              <a:buChar char="•"/>
            </a:pPr>
            <a:r>
              <a:rPr lang="x-none" sz="1800" b="0" i="0" strike="noStrike" cap="none" spc="0" baseline="0" dirty="0">
                <a:solidFill>
                  <a:srgbClr val="000000"/>
                </a:solidFill>
                <a:effectLst/>
                <a:latin typeface="Arial"/>
                <a:ea typeface="Arial"/>
                <a:cs typeface="Arial"/>
              </a:rPr>
              <a:t>Se aplicará una sanción impositiva federal a cualquier monto de distribución requerido que no se tome</a:t>
            </a:r>
          </a:p>
          <a:p>
            <a:pPr marL="342900" indent="-342900">
              <a:lnSpc>
                <a:spcPct val="120000"/>
              </a:lnSpc>
              <a:buFont typeface="Arial" panose="020B0604020202020204" pitchFamily="34" charset="0"/>
              <a:buChar char="•"/>
            </a:pPr>
            <a:r>
              <a:rPr lang="x-none" sz="1800" b="0" i="0" strike="noStrike" cap="none" spc="0" baseline="0" dirty="0">
                <a:solidFill>
                  <a:srgbClr val="000000"/>
                </a:solidFill>
                <a:effectLst/>
                <a:latin typeface="Arial"/>
                <a:ea typeface="Arial"/>
                <a:cs typeface="Arial"/>
              </a:rPr>
              <a:t>Las distribuciones pueden realizarse en una suma global o a intervalos periódicos, incluso como pagos de anualidad, según los términos del plan</a:t>
            </a:r>
          </a:p>
          <a:p>
            <a:pPr marL="342900" indent="-342900">
              <a:lnSpc>
                <a:spcPct val="120000"/>
              </a:lnSpc>
              <a:buFont typeface="Arial" panose="020B0604020202020204" pitchFamily="34" charset="0"/>
              <a:buChar char="•"/>
            </a:pPr>
            <a:r>
              <a:rPr lang="x-none" sz="1800" b="0" i="0" strike="noStrike" cap="none" spc="0" baseline="0" dirty="0">
                <a:solidFill>
                  <a:srgbClr val="000000"/>
                </a:solidFill>
                <a:effectLst/>
                <a:latin typeface="Arial"/>
                <a:ea typeface="Arial"/>
                <a:cs typeface="Arial"/>
              </a:rPr>
              <a:t>Los impuestos sobre la renta son pagables en el año en que se recibe una distribución gravable</a:t>
            </a:r>
          </a:p>
        </p:txBody>
      </p:sp>
      <p:sp>
        <p:nvSpPr>
          <p:cNvPr id="7" name="Slide Number Placeholder 2"/>
          <p:cNvSpPr txBox="1"/>
          <p:nvPr/>
        </p:nvSpPr>
        <p:spPr>
          <a:xfrm>
            <a:off x="8356802" y="6415344"/>
            <a:ext cx="678426" cy="365125"/>
          </a:xfrm>
          <a:prstGeom prst="rect">
            <a:avLst/>
          </a:prstGeom>
        </p:spPr>
        <p:txBody>
          <a:bodyPr vert="horz" lIns="68580" tIns="34290" rIns="68580" bIns="34290" rtlCol="0" anchor="ctr"/>
          <a:lstStyle>
            <a:defPPr>
              <a:defRPr lang="en-US"/>
            </a:defPPr>
            <a:lvl1pPr marL="0" algn="r" defTabSz="685800" rtl="0" eaLnBrk="1" latinLnBrk="0" hangingPunct="1">
              <a:defRPr sz="600" kern="1200">
                <a:solidFill>
                  <a:schemeClr val="accent6"/>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a:lstStyle>
          <a:p>
            <a:fld id="{3A5D2E96-09D4-684C-BDED-6024B7F4284C}" type="slidenum">
              <a:rPr lang="en-US" smtClean="0"/>
              <a:t>10</a:t>
            </a:fld>
            <a:endParaRPr lang="en-US"/>
          </a:p>
        </p:txBody>
      </p:sp>
      <p:sp>
        <p:nvSpPr>
          <p:cNvPr id="8" name="Title 3"/>
          <p:cNvSpPr>
            <a:spLocks noGrp="1"/>
          </p:cNvSpPr>
          <p:nvPr>
            <p:ph type="title"/>
          </p:nvPr>
        </p:nvSpPr>
        <p:spPr>
          <a:xfrm>
            <a:off x="269162" y="204832"/>
            <a:ext cx="6944443" cy="576329"/>
          </a:xfrm>
        </p:spPr>
        <p:txBody>
          <a:bodyPr/>
          <a:lstStyle/>
          <a:p>
            <a:r>
              <a:rPr lang="x-none" sz="2800" b="1" i="0" strike="noStrike" cap="none" spc="0" baseline="0">
                <a:solidFill>
                  <a:srgbClr val="000000"/>
                </a:solidFill>
                <a:effectLst/>
                <a:latin typeface="Georgia"/>
                <a:ea typeface="Georgia"/>
                <a:cs typeface="Georgia"/>
              </a:rPr>
              <a:t>Beneficios de jubilación 403(b)</a:t>
            </a:r>
          </a:p>
        </p:txBody>
      </p:sp>
    </p:spTree>
    <p:extLst>
      <p:ext uri="{BB962C8B-B14F-4D97-AF65-F5344CB8AC3E}">
        <p14:creationId xmlns:p14="http://schemas.microsoft.com/office/powerpoint/2010/main" val="1601561131"/>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3A5D2E96-09D4-684C-BDED-6024B7F4284C}" type="slidenum">
              <a:rPr lang="en-US" smtClean="0"/>
              <a:t>11</a:t>
            </a:fld>
            <a:endParaRPr lang="en-US"/>
          </a:p>
        </p:txBody>
      </p:sp>
      <p:sp>
        <p:nvSpPr>
          <p:cNvPr id="7" name="Content Placeholder 1"/>
          <p:cNvSpPr txBox="1"/>
          <p:nvPr/>
        </p:nvSpPr>
        <p:spPr>
          <a:xfrm>
            <a:off x="269162" y="1295825"/>
            <a:ext cx="8581720" cy="4281001"/>
          </a:xfrm>
          <a:prstGeom prst="rect">
            <a:avLst/>
          </a:prstGeom>
        </p:spPr>
        <p:txBody>
          <a:bodyPr vert="horz" lIns="68580" tIns="34290" rIns="68580" bIns="34290" rtlCol="0">
            <a:noAutofit/>
          </a:bodyPr>
          <a:lstStyle>
            <a:lvl1pPr marL="0" indent="0" algn="l" defTabSz="685800" rtl="0" eaLnBrk="1" latinLnBrk="0" hangingPunct="1">
              <a:lnSpc>
                <a:spcPct val="140000"/>
              </a:lnSpc>
              <a:spcBef>
                <a:spcPts val="750"/>
              </a:spcBef>
              <a:buFont typeface="Arial"/>
              <a:buNone/>
              <a:defRPr sz="2200" kern="1200">
                <a:solidFill>
                  <a:schemeClr val="tx1"/>
                </a:solidFill>
                <a:latin typeface="+mn-lt"/>
                <a:ea typeface="+mn-ea"/>
                <a:cs typeface="+mn-cs"/>
              </a:defRPr>
            </a:lvl1pPr>
            <a:lvl2pPr marL="130969" indent="-126206" algn="l" defTabSz="685800" rtl="0" eaLnBrk="1" latinLnBrk="0" hangingPunct="1">
              <a:lnSpc>
                <a:spcPct val="140000"/>
              </a:lnSpc>
              <a:spcBef>
                <a:spcPts val="375"/>
              </a:spcBef>
              <a:buFont typeface="Arial"/>
              <a:buChar char="•"/>
              <a:defRPr sz="2200" kern="1200">
                <a:solidFill>
                  <a:schemeClr val="tx1"/>
                </a:solidFill>
                <a:latin typeface="+mn-lt"/>
                <a:ea typeface="+mn-ea"/>
                <a:cs typeface="+mn-cs"/>
              </a:defRPr>
            </a:lvl2pPr>
            <a:lvl3pPr marL="302419" indent="-171450" algn="l" defTabSz="685800" rtl="0" eaLnBrk="1" latinLnBrk="0" hangingPunct="1">
              <a:lnSpc>
                <a:spcPct val="140000"/>
              </a:lnSpc>
              <a:spcBef>
                <a:spcPts val="375"/>
              </a:spcBef>
              <a:buFont typeface=".AppleSystemUIFont" charset="-120"/>
              <a:buChar char="−"/>
              <a:defRPr sz="2200" kern="1200">
                <a:solidFill>
                  <a:schemeClr val="tx1"/>
                </a:solidFill>
                <a:latin typeface="+mn-lt"/>
                <a:ea typeface="+mn-ea"/>
                <a:cs typeface="+mn-cs"/>
              </a:defRPr>
            </a:lvl3pPr>
            <a:lvl4pPr marL="428625" indent="-132160" algn="l" defTabSz="685800" rtl="0" eaLnBrk="1" latinLnBrk="0" hangingPunct="1">
              <a:lnSpc>
                <a:spcPct val="140000"/>
              </a:lnSpc>
              <a:spcBef>
                <a:spcPts val="375"/>
              </a:spcBef>
              <a:buFont typeface="Arial"/>
              <a:buChar char="•"/>
              <a:defRPr sz="2200" kern="1200">
                <a:solidFill>
                  <a:schemeClr val="tx1"/>
                </a:solidFill>
                <a:latin typeface="+mn-lt"/>
                <a:ea typeface="+mn-ea"/>
                <a:cs typeface="+mn-cs"/>
              </a:defRPr>
            </a:lvl4pPr>
            <a:lvl5pPr marL="560785" indent="-170260" algn="l" defTabSz="685800" rtl="0" eaLnBrk="1" latinLnBrk="0" hangingPunct="1">
              <a:lnSpc>
                <a:spcPct val="140000"/>
              </a:lnSpc>
              <a:spcBef>
                <a:spcPts val="375"/>
              </a:spcBef>
              <a:buFont typeface=".AppleSystemUIFont" charset="-120"/>
              <a:buChar char="−"/>
              <a:defRPr sz="22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400" kern="1200">
                <a:solidFill>
                  <a:schemeClr val="tx1"/>
                </a:solidFill>
                <a:latin typeface="+mn-lt"/>
                <a:ea typeface="+mn-ea"/>
                <a:cs typeface="+mn-cs"/>
              </a:defRPr>
            </a:lvl9pPr>
          </a:lstStyle>
          <a:p>
            <a:pPr marL="342900" indent="-342900">
              <a:lnSpc>
                <a:spcPct val="120000"/>
              </a:lnSpc>
              <a:buFont typeface="Arial" panose="020B0604020202020204" pitchFamily="34" charset="0"/>
              <a:buChar char="•"/>
            </a:pPr>
            <a:r>
              <a:rPr lang="x-none" sz="1800" b="0" i="0" strike="noStrike" cap="none" spc="0" baseline="0">
                <a:solidFill>
                  <a:srgbClr val="000000"/>
                </a:solidFill>
                <a:effectLst/>
                <a:latin typeface="Arial"/>
                <a:ea typeface="Arial"/>
                <a:cs typeface="Arial"/>
              </a:rPr>
              <a:t>Ganancias de por vida: dispone pagos de ingresos durante la vida del cliente de la anualidad.  Al fallecimiento del cliente de la anualidad, no hay pagos al beneficiario</a:t>
            </a:r>
          </a:p>
          <a:p>
            <a:pPr marL="342900" indent="-342900">
              <a:lnSpc>
                <a:spcPct val="120000"/>
              </a:lnSpc>
              <a:buFont typeface="Arial" panose="020B0604020202020204" pitchFamily="34" charset="0"/>
              <a:buChar char="•"/>
            </a:pPr>
            <a:r>
              <a:rPr lang="x-none" sz="1800" b="0" i="0" strike="noStrike" cap="none" spc="0" baseline="0">
                <a:solidFill>
                  <a:srgbClr val="000000"/>
                </a:solidFill>
                <a:effectLst/>
                <a:latin typeface="Arial"/>
                <a:ea typeface="Arial"/>
                <a:cs typeface="Arial"/>
              </a:rPr>
              <a:t>Ganancias vitalicias con período cierto: proporciona pagos de ganancias para cierto período elegido (5, 10, 15 o 20 años) o de por vida del cliente de la anualidad, lo que sea más prolongado.  Si el fallecimiento del cliente de la anualidad ocurre antes del final del período elegido, el beneficiario recibirá pagos por el resto del período determinado.  El beneficiario no puede tomar el dinero restante en una suma global</a:t>
            </a:r>
          </a:p>
        </p:txBody>
      </p:sp>
      <p:sp>
        <p:nvSpPr>
          <p:cNvPr id="8" name="Slide Number Placeholder 2"/>
          <p:cNvSpPr txBox="1"/>
          <p:nvPr/>
        </p:nvSpPr>
        <p:spPr>
          <a:xfrm>
            <a:off x="8356802" y="6415344"/>
            <a:ext cx="678426" cy="365125"/>
          </a:xfrm>
          <a:prstGeom prst="rect">
            <a:avLst/>
          </a:prstGeom>
        </p:spPr>
        <p:txBody>
          <a:bodyPr vert="horz" lIns="68580" tIns="34290" rIns="68580" bIns="34290" rtlCol="0" anchor="ctr"/>
          <a:lstStyle>
            <a:defPPr>
              <a:defRPr lang="en-US"/>
            </a:defPPr>
            <a:lvl1pPr marL="0" algn="r" defTabSz="685800" rtl="0" eaLnBrk="1" latinLnBrk="0" hangingPunct="1">
              <a:defRPr sz="600" kern="1200">
                <a:solidFill>
                  <a:schemeClr val="accent6"/>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a:lstStyle>
          <a:p>
            <a:fld id="{3A5D2E96-09D4-684C-BDED-6024B7F4284C}" type="slidenum">
              <a:rPr lang="en-US" smtClean="0"/>
              <a:t>11</a:t>
            </a:fld>
            <a:endParaRPr lang="en-US"/>
          </a:p>
        </p:txBody>
      </p:sp>
      <p:sp>
        <p:nvSpPr>
          <p:cNvPr id="9" name="Title 3"/>
          <p:cNvSpPr txBox="1"/>
          <p:nvPr/>
        </p:nvSpPr>
        <p:spPr>
          <a:xfrm>
            <a:off x="269162" y="243657"/>
            <a:ext cx="8150938" cy="576329"/>
          </a:xfrm>
          <a:prstGeom prst="rect">
            <a:avLst/>
          </a:prstGeom>
        </p:spPr>
        <p:txBody>
          <a:bodyPr vert="horz" lIns="68580" tIns="34290" rIns="68580" bIns="34290" rtlCol="0" anchor="t">
            <a:noAutofit/>
          </a:bodyPr>
          <a:lstStyle>
            <a:lvl1pPr algn="l" defTabSz="685800" rtl="0" eaLnBrk="1" latinLnBrk="0" hangingPunct="1">
              <a:lnSpc>
                <a:spcPct val="90000"/>
              </a:lnSpc>
              <a:spcBef>
                <a:spcPct val="0"/>
              </a:spcBef>
              <a:buNone/>
              <a:defRPr sz="3000" b="1" i="0" kern="1200">
                <a:solidFill>
                  <a:schemeClr val="tx1"/>
                </a:solidFill>
                <a:latin typeface="Georgia" charset="0"/>
                <a:ea typeface="Georgia" charset="0"/>
                <a:cs typeface="Georgia" charset="0"/>
              </a:defRPr>
            </a:lvl1pPr>
          </a:lstStyle>
          <a:p>
            <a:r>
              <a:rPr lang="x-none" sz="2800" b="1" i="0" strike="noStrike" cap="none" spc="0" baseline="0">
                <a:solidFill>
                  <a:srgbClr val="000000"/>
                </a:solidFill>
                <a:effectLst/>
                <a:latin typeface="Georgia"/>
                <a:ea typeface="Georgia"/>
                <a:cs typeface="Georgia"/>
              </a:rPr>
              <a:t>403(b) - Opciones de pago distintas de la suma global</a:t>
            </a:r>
          </a:p>
        </p:txBody>
      </p:sp>
    </p:spTree>
    <p:extLst>
      <p:ext uri="{BB962C8B-B14F-4D97-AF65-F5344CB8AC3E}">
        <p14:creationId xmlns:p14="http://schemas.microsoft.com/office/powerpoint/2010/main" val="2459357168"/>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69162" y="1203960"/>
            <a:ext cx="8581720" cy="5211384"/>
          </a:xfrm>
        </p:spPr>
        <p:txBody>
          <a:bodyPr/>
          <a:lstStyle/>
          <a:p>
            <a:pPr marL="342900" indent="-342900">
              <a:lnSpc>
                <a:spcPct val="120000"/>
              </a:lnSpc>
              <a:buFont typeface="Arial" panose="020B0604020202020204" pitchFamily="34" charset="0"/>
              <a:buChar char="•"/>
            </a:pPr>
            <a:r>
              <a:rPr lang="x-none" sz="1800" b="0" i="0" strike="noStrike" cap="none" spc="0" baseline="0">
                <a:solidFill>
                  <a:srgbClr val="000000"/>
                </a:solidFill>
                <a:effectLst/>
                <a:latin typeface="Arial"/>
                <a:ea typeface="Arial"/>
                <a:cs typeface="Arial"/>
              </a:rPr>
              <a:t>Anualidad conjunta y de sobreviviente: proporciona pagos de ingresos de por vida de dos clientes de anualidad. Tras el fallecimiento de cualquiera de los pensionados de la anualidad, los ingresos continúan vigentes para el sobreviviente durante toda su vida. Los pagos al sobreviviente pueden continuar con el mismo monto o pueden ser una cantidad reducida de dos tercios o la mitad.</a:t>
            </a:r>
          </a:p>
          <a:p>
            <a:pPr marL="342900" indent="-342900">
              <a:lnSpc>
                <a:spcPct val="120000"/>
              </a:lnSpc>
              <a:buFont typeface="Arial" panose="020B0604020202020204" pitchFamily="34" charset="0"/>
              <a:buChar char="•"/>
            </a:pPr>
            <a:r>
              <a:rPr lang="x-none" sz="1800" b="0" i="0" strike="noStrike" cap="none" spc="0" baseline="0">
                <a:solidFill>
                  <a:srgbClr val="000000"/>
                </a:solidFill>
                <a:effectLst/>
                <a:latin typeface="Arial"/>
                <a:ea typeface="Arial"/>
                <a:cs typeface="Arial"/>
              </a:rPr>
              <a:t>Ingresos para un período especificado (también conocido como “Ingresos para un período designado” o “Período determinado”: proporciona pagos de ingresos durante un período de tiempo seleccionado.  Los períodos disponibles suelen ser de 3 a 30 años. Esta es una opción popular porque permite al cliente de la anualidad personalizar individualmente las distribuciones en el período adecuado para sus necesidades de jubilación</a:t>
            </a:r>
          </a:p>
        </p:txBody>
      </p:sp>
      <p:sp>
        <p:nvSpPr>
          <p:cNvPr id="3" name="Slide Number Placeholder 2"/>
          <p:cNvSpPr>
            <a:spLocks noGrp="1"/>
          </p:cNvSpPr>
          <p:nvPr>
            <p:ph type="sldNum" sz="quarter" idx="12"/>
          </p:nvPr>
        </p:nvSpPr>
        <p:spPr/>
        <p:txBody>
          <a:bodyPr/>
          <a:lstStyle/>
          <a:p>
            <a:fld id="{3A5D2E96-09D4-684C-BDED-6024B7F4284C}" type="slidenum">
              <a:rPr lang="en-US" smtClean="0"/>
              <a:t>12</a:t>
            </a:fld>
            <a:endParaRPr lang="en-US"/>
          </a:p>
        </p:txBody>
      </p:sp>
      <p:sp>
        <p:nvSpPr>
          <p:cNvPr id="4" name="Title 3"/>
          <p:cNvSpPr>
            <a:spLocks noGrp="1"/>
          </p:cNvSpPr>
          <p:nvPr>
            <p:ph type="title"/>
          </p:nvPr>
        </p:nvSpPr>
        <p:spPr>
          <a:xfrm>
            <a:off x="269162" y="204832"/>
            <a:ext cx="8087640" cy="576329"/>
          </a:xfrm>
        </p:spPr>
        <p:txBody>
          <a:bodyPr/>
          <a:lstStyle/>
          <a:p>
            <a:r>
              <a:rPr lang="x-none" sz="2800" b="1" i="0" strike="noStrike" cap="none" spc="0" baseline="0">
                <a:solidFill>
                  <a:srgbClr val="000000"/>
                </a:solidFill>
                <a:effectLst/>
                <a:latin typeface="Georgia"/>
                <a:ea typeface="Georgia"/>
                <a:cs typeface="Georgia"/>
              </a:rPr>
              <a:t>403(b) - Opciones de pago distintas de la suma global</a:t>
            </a:r>
          </a:p>
        </p:txBody>
      </p:sp>
    </p:spTree>
    <p:extLst>
      <p:ext uri="{BB962C8B-B14F-4D97-AF65-F5344CB8AC3E}">
        <p14:creationId xmlns:p14="http://schemas.microsoft.com/office/powerpoint/2010/main" val="3663315557"/>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3360" y="1181100"/>
            <a:ext cx="8755380" cy="5151120"/>
          </a:xfrm>
        </p:spPr>
        <p:txBody>
          <a:bodyPr/>
          <a:lstStyle/>
          <a:p>
            <a:pPr marL="342900" indent="-342900">
              <a:lnSpc>
                <a:spcPct val="120000"/>
              </a:lnSpc>
              <a:buFont typeface="Arial" panose="020B0604020202020204" pitchFamily="34" charset="0"/>
              <a:buChar char="•"/>
            </a:pPr>
            <a:r>
              <a:rPr lang="x-none" sz="1800" b="0" i="0" strike="noStrike" cap="none" spc="0" baseline="0">
                <a:solidFill>
                  <a:srgbClr val="000000"/>
                </a:solidFill>
                <a:effectLst/>
                <a:latin typeface="Arial"/>
                <a:ea typeface="Arial"/>
                <a:cs typeface="Arial"/>
              </a:rPr>
              <a:t>Cualquier empleador que ponga un plan 403(b) a disposición de sus empleados debe cumplir con ciertos requisitos, que incluyen, en la mayoría de los casos, adoptar y mantener un plan escrito.  Sujeto a ciertas restricciones, el plan debe haber sido adoptado antes del 31 de diciembre de 2009</a:t>
            </a:r>
          </a:p>
          <a:p>
            <a:pPr marL="342900" indent="-342900">
              <a:lnSpc>
                <a:spcPct val="120000"/>
              </a:lnSpc>
              <a:buFont typeface="Arial" panose="020B0604020202020204" pitchFamily="34" charset="0"/>
              <a:buChar char="•"/>
            </a:pPr>
            <a:r>
              <a:rPr lang="x-none" sz="1800" b="0" i="0" strike="noStrike" cap="none" spc="0" baseline="0">
                <a:solidFill>
                  <a:srgbClr val="000000"/>
                </a:solidFill>
                <a:effectLst/>
                <a:latin typeface="Arial"/>
                <a:ea typeface="Arial"/>
                <a:cs typeface="Arial"/>
              </a:rPr>
              <a:t>El empleador debe establecer y mantener el plan:</a:t>
            </a:r>
          </a:p>
          <a:p>
            <a:pPr lvl="4">
              <a:lnSpc>
                <a:spcPct val="100000"/>
              </a:lnSpc>
              <a:buSzPct val="95000"/>
            </a:pPr>
            <a:r>
              <a:rPr lang="x-none" sz="1800" b="0" i="0" strike="noStrike" cap="none" spc="0" baseline="0">
                <a:solidFill>
                  <a:srgbClr val="000000"/>
                </a:solidFill>
                <a:effectLst/>
                <a:latin typeface="Arial"/>
                <a:ea typeface="Arial"/>
                <a:cs typeface="Arial"/>
              </a:rPr>
              <a:t>Adoptar un documento escrito del plan</a:t>
            </a:r>
          </a:p>
          <a:p>
            <a:pPr lvl="4">
              <a:lnSpc>
                <a:spcPct val="100000"/>
              </a:lnSpc>
              <a:buSzPct val="95000"/>
            </a:pPr>
            <a:r>
              <a:rPr lang="x-none" sz="1800" b="0" i="0" strike="noStrike" cap="none" spc="0" baseline="0">
                <a:solidFill>
                  <a:srgbClr val="000000"/>
                </a:solidFill>
                <a:effectLst/>
                <a:latin typeface="Arial"/>
                <a:ea typeface="Arial"/>
                <a:cs typeface="Arial"/>
              </a:rPr>
              <a:t>Identificar los proveedores aprobados que están disponibles como parte del plan</a:t>
            </a:r>
          </a:p>
          <a:p>
            <a:pPr lvl="4">
              <a:lnSpc>
                <a:spcPct val="100000"/>
              </a:lnSpc>
              <a:buSzPct val="95000"/>
            </a:pPr>
            <a:r>
              <a:rPr lang="x-none" sz="1800" b="0" i="0" strike="noStrike" cap="none" spc="0" baseline="0">
                <a:solidFill>
                  <a:srgbClr val="000000"/>
                </a:solidFill>
                <a:effectLst/>
                <a:latin typeface="Arial"/>
                <a:ea typeface="Arial"/>
                <a:cs typeface="Arial"/>
              </a:rPr>
              <a:t>Determinar la elegibilidad del empleado y hacer cumplir los requisitos de disponibilidad universal</a:t>
            </a:r>
          </a:p>
        </p:txBody>
      </p:sp>
      <p:sp>
        <p:nvSpPr>
          <p:cNvPr id="3" name="Slide Number Placeholder 2"/>
          <p:cNvSpPr>
            <a:spLocks noGrp="1"/>
          </p:cNvSpPr>
          <p:nvPr>
            <p:ph type="sldNum" sz="quarter" idx="12"/>
          </p:nvPr>
        </p:nvSpPr>
        <p:spPr/>
        <p:txBody>
          <a:bodyPr/>
          <a:lstStyle/>
          <a:p>
            <a:fld id="{3A5D2E96-09D4-684C-BDED-6024B7F4284C}" type="slidenum">
              <a:rPr lang="en-US" smtClean="0"/>
              <a:t>13</a:t>
            </a:fld>
            <a:endParaRPr lang="en-US"/>
          </a:p>
        </p:txBody>
      </p:sp>
      <p:sp>
        <p:nvSpPr>
          <p:cNvPr id="4" name="Title 3"/>
          <p:cNvSpPr>
            <a:spLocks noGrp="1"/>
          </p:cNvSpPr>
          <p:nvPr>
            <p:ph type="title"/>
          </p:nvPr>
        </p:nvSpPr>
        <p:spPr>
          <a:xfrm>
            <a:off x="269162" y="204832"/>
            <a:ext cx="7815658" cy="576329"/>
          </a:xfrm>
        </p:spPr>
        <p:txBody>
          <a:bodyPr/>
          <a:lstStyle/>
          <a:p>
            <a:r>
              <a:rPr lang="x-none" sz="2800" b="1" i="0" strike="noStrike" cap="none" spc="0" baseline="0">
                <a:solidFill>
                  <a:srgbClr val="000000"/>
                </a:solidFill>
                <a:effectLst/>
                <a:latin typeface="Georgia"/>
                <a:ea typeface="Georgia"/>
                <a:cs typeface="Georgia"/>
              </a:rPr>
              <a:t>Reglamentaciones 403(b) – Vigentes a partir del 1.° de enero de 2009</a:t>
            </a:r>
          </a:p>
        </p:txBody>
      </p:sp>
    </p:spTree>
    <p:extLst>
      <p:ext uri="{BB962C8B-B14F-4D97-AF65-F5344CB8AC3E}">
        <p14:creationId xmlns:p14="http://schemas.microsoft.com/office/powerpoint/2010/main" val="2683137482"/>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69162" y="1104900"/>
            <a:ext cx="8581720" cy="5234940"/>
          </a:xfrm>
        </p:spPr>
        <p:txBody>
          <a:bodyPr/>
          <a:lstStyle/>
          <a:p>
            <a:pPr lvl="4">
              <a:lnSpc>
                <a:spcPct val="100000"/>
              </a:lnSpc>
              <a:buSzPct val="95000"/>
            </a:pPr>
            <a:r>
              <a:rPr lang="x-none" sz="1800" b="0" i="0" strike="noStrike" cap="none" spc="0" baseline="0">
                <a:solidFill>
                  <a:srgbClr val="000000"/>
                </a:solidFill>
                <a:effectLst/>
                <a:latin typeface="Arial"/>
                <a:ea typeface="Arial"/>
                <a:cs typeface="Arial"/>
              </a:rPr>
              <a:t>Determinar la elegibilidad del empleado y hacer cumplir los requisitos de disponibilidad universal</a:t>
            </a:r>
          </a:p>
          <a:p>
            <a:pPr lvl="4">
              <a:lnSpc>
                <a:spcPct val="100000"/>
              </a:lnSpc>
              <a:buSzPct val="95000"/>
            </a:pPr>
            <a:r>
              <a:rPr lang="x-none" sz="1800" b="0" i="0" strike="noStrike" cap="none" spc="0" baseline="0">
                <a:solidFill>
                  <a:srgbClr val="000000"/>
                </a:solidFill>
                <a:effectLst/>
                <a:latin typeface="Arial"/>
                <a:ea typeface="Arial"/>
                <a:cs typeface="Arial"/>
              </a:rPr>
              <a:t>Determinar si el plan permitirá que los empleados realicen intercambios y transferencias</a:t>
            </a:r>
          </a:p>
          <a:p>
            <a:pPr lvl="4">
              <a:lnSpc>
                <a:spcPct val="100000"/>
              </a:lnSpc>
              <a:buSzPct val="95000"/>
            </a:pPr>
            <a:r>
              <a:rPr lang="x-none" sz="1800" b="0" i="0" strike="noStrike" cap="none" spc="0" baseline="0">
                <a:solidFill>
                  <a:srgbClr val="000000"/>
                </a:solidFill>
                <a:effectLst/>
                <a:latin typeface="Arial"/>
                <a:ea typeface="Arial"/>
                <a:cs typeface="Arial"/>
              </a:rPr>
              <a:t>Decidir qué tipo de contribuciones se permitirán, incluyendo las contribuciones Roth</a:t>
            </a:r>
          </a:p>
          <a:p>
            <a:pPr lvl="4">
              <a:lnSpc>
                <a:spcPct val="100000"/>
              </a:lnSpc>
              <a:buSzPct val="95000"/>
            </a:pPr>
            <a:r>
              <a:rPr lang="x-none" sz="1800" b="0" i="0" strike="noStrike" cap="none" spc="0" baseline="0">
                <a:solidFill>
                  <a:srgbClr val="000000"/>
                </a:solidFill>
                <a:effectLst/>
                <a:latin typeface="Arial"/>
                <a:ea typeface="Arial"/>
                <a:cs typeface="Arial"/>
              </a:rPr>
              <a:t>Decidir si el plan permitirá a los empleados tomar un préstamo o una distribución por dificultades económicas</a:t>
            </a:r>
          </a:p>
          <a:p>
            <a:pPr lvl="4">
              <a:lnSpc>
                <a:spcPct val="100000"/>
              </a:lnSpc>
              <a:buSzPct val="95000"/>
            </a:pPr>
            <a:r>
              <a:rPr lang="x-none" sz="1800" b="0" i="0" strike="noStrike" cap="none" spc="0" baseline="0">
                <a:solidFill>
                  <a:srgbClr val="000000"/>
                </a:solidFill>
                <a:effectLst/>
                <a:latin typeface="Arial"/>
                <a:ea typeface="Arial"/>
                <a:cs typeface="Arial"/>
              </a:rPr>
              <a:t>Garantizar que las contribuciones se remitan a proveedores aprobados de manera oportuna</a:t>
            </a:r>
          </a:p>
          <a:p>
            <a:pPr lvl="4">
              <a:lnSpc>
                <a:spcPct val="100000"/>
              </a:lnSpc>
              <a:buSzPct val="95000"/>
            </a:pPr>
            <a:r>
              <a:rPr lang="x-none" sz="1800" b="0" i="0" strike="noStrike" cap="none" spc="0" baseline="0">
                <a:solidFill>
                  <a:srgbClr val="000000"/>
                </a:solidFill>
                <a:effectLst/>
                <a:latin typeface="Arial"/>
                <a:ea typeface="Arial"/>
                <a:cs typeface="Arial"/>
              </a:rPr>
              <a:t>Para los planes ERISA, cumpla con el Plan del Departamento del Trabajo (Department of Labor, DOL) y las Regulaciones de Divulgación de Tarifas a Nivel del Participante</a:t>
            </a:r>
          </a:p>
          <a:p>
            <a:pPr marL="342900" lvl="4" indent="-342900">
              <a:lnSpc>
                <a:spcPct val="120000"/>
              </a:lnSpc>
              <a:spcBef>
                <a:spcPts val="750"/>
              </a:spcBef>
              <a:buSzPct val="95000"/>
              <a:buFont typeface="Arial" panose="020B0604020202020204" pitchFamily="34" charset="0"/>
              <a:buChar char="•"/>
            </a:pPr>
            <a:r>
              <a:rPr lang="x-none" sz="1800" b="0" i="0" strike="noStrike" cap="none" spc="0" baseline="0">
                <a:solidFill>
                  <a:srgbClr val="000000"/>
                </a:solidFill>
                <a:effectLst/>
                <a:latin typeface="Arial"/>
                <a:ea typeface="Arial"/>
                <a:cs typeface="Arial"/>
              </a:rPr>
              <a:t>Si el empleador no opera el plan de acuerdo con las pautas del IRS y la ley ERISA, puede tener un impacto adverso grave en los participantes del plan y el estado de impuestos diferidos del plan</a:t>
            </a:r>
          </a:p>
          <a:p>
            <a:pPr lvl="4">
              <a:lnSpc>
                <a:spcPct val="100000"/>
              </a:lnSpc>
              <a:buSzPct val="95000"/>
            </a:pPr>
            <a:endParaRPr lang="en-US" sz="1800"/>
          </a:p>
        </p:txBody>
      </p:sp>
      <p:sp>
        <p:nvSpPr>
          <p:cNvPr id="3" name="Slide Number Placeholder 2"/>
          <p:cNvSpPr>
            <a:spLocks noGrp="1"/>
          </p:cNvSpPr>
          <p:nvPr>
            <p:ph type="sldNum" sz="quarter" idx="12"/>
          </p:nvPr>
        </p:nvSpPr>
        <p:spPr/>
        <p:txBody>
          <a:bodyPr/>
          <a:lstStyle/>
          <a:p>
            <a:fld id="{3A5D2E96-09D4-684C-BDED-6024B7F4284C}" type="slidenum">
              <a:rPr lang="en-US" smtClean="0"/>
              <a:t>14</a:t>
            </a:fld>
            <a:endParaRPr lang="en-US"/>
          </a:p>
        </p:txBody>
      </p:sp>
      <p:sp>
        <p:nvSpPr>
          <p:cNvPr id="4" name="Title 3"/>
          <p:cNvSpPr>
            <a:spLocks noGrp="1"/>
          </p:cNvSpPr>
          <p:nvPr>
            <p:ph type="title"/>
          </p:nvPr>
        </p:nvSpPr>
        <p:spPr>
          <a:xfrm>
            <a:off x="269162" y="204832"/>
            <a:ext cx="7655638" cy="576329"/>
          </a:xfrm>
        </p:spPr>
        <p:txBody>
          <a:bodyPr/>
          <a:lstStyle/>
          <a:p>
            <a:r>
              <a:rPr lang="x-none" sz="2800" b="1" i="0" strike="noStrike" cap="none" spc="0" baseline="0">
                <a:solidFill>
                  <a:srgbClr val="000000"/>
                </a:solidFill>
                <a:effectLst/>
                <a:latin typeface="Georgia"/>
                <a:ea typeface="Georgia"/>
                <a:cs typeface="Georgia"/>
              </a:rPr>
              <a:t>Reglamentaciones 403(b) – Vigentes a partir del 1.° de enero de 2009 </a:t>
            </a:r>
          </a:p>
        </p:txBody>
      </p:sp>
    </p:spTree>
    <p:extLst>
      <p:ext uri="{BB962C8B-B14F-4D97-AF65-F5344CB8AC3E}">
        <p14:creationId xmlns:p14="http://schemas.microsoft.com/office/powerpoint/2010/main" val="2049646965"/>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67313" y="1303020"/>
            <a:ext cx="8581720" cy="4704747"/>
          </a:xfrm>
        </p:spPr>
        <p:txBody>
          <a:bodyPr/>
          <a:lstStyle/>
          <a:p>
            <a:pPr marL="342900" lvl="4" indent="-342900">
              <a:lnSpc>
                <a:spcPct val="120000"/>
              </a:lnSpc>
              <a:spcBef>
                <a:spcPts val="750"/>
              </a:spcBef>
              <a:buSzPct val="95000"/>
              <a:buFont typeface="Arial" panose="020B0604020202020204" pitchFamily="34" charset="0"/>
              <a:buChar char="•"/>
            </a:pPr>
            <a:r>
              <a:rPr lang="x-none" sz="1800" b="0" i="0" strike="noStrike" cap="none" spc="0" baseline="0">
                <a:solidFill>
                  <a:srgbClr val="000000"/>
                </a:solidFill>
                <a:effectLst/>
                <a:latin typeface="Arial"/>
                <a:ea typeface="Arial"/>
                <a:cs typeface="Arial"/>
              </a:rPr>
              <a:t>Los patrocinadores de los planes 403(b) deben tener un documento escrito del plan</a:t>
            </a:r>
          </a:p>
          <a:p>
            <a:pPr marL="342900" lvl="4" indent="-342900">
              <a:lnSpc>
                <a:spcPct val="120000"/>
              </a:lnSpc>
              <a:spcBef>
                <a:spcPts val="750"/>
              </a:spcBef>
              <a:buSzPct val="95000"/>
              <a:buFont typeface="Arial" panose="020B0604020202020204" pitchFamily="34" charset="0"/>
              <a:buChar char="•"/>
            </a:pPr>
            <a:r>
              <a:rPr lang="x-none" sz="1800" b="0" i="0" strike="noStrike" cap="none" spc="0" baseline="0">
                <a:solidFill>
                  <a:srgbClr val="000000"/>
                </a:solidFill>
                <a:effectLst/>
                <a:latin typeface="Arial"/>
                <a:ea typeface="Arial"/>
                <a:cs typeface="Arial"/>
              </a:rPr>
              <a:t>MetLife ofrece un prototipo aprobado previamente por el IRS del emisor de volumen con formato del documento del plan 403(b) </a:t>
            </a:r>
          </a:p>
          <a:p>
            <a:pPr marL="342900" lvl="4" indent="-342900">
              <a:lnSpc>
                <a:spcPct val="120000"/>
              </a:lnSpc>
              <a:spcBef>
                <a:spcPts val="750"/>
              </a:spcBef>
              <a:buSzPct val="95000"/>
              <a:buFont typeface="Arial" panose="020B0604020202020204" pitchFamily="34" charset="0"/>
              <a:buChar char="•"/>
            </a:pPr>
            <a:r>
              <a:rPr lang="x-none" sz="1800" b="0" i="0" strike="noStrike" cap="none" spc="0" baseline="0">
                <a:solidFill>
                  <a:srgbClr val="000000"/>
                </a:solidFill>
                <a:effectLst/>
                <a:latin typeface="Arial"/>
                <a:ea typeface="Arial"/>
                <a:cs typeface="Arial"/>
              </a:rPr>
              <a:t>El plan escrito debe cumplir con los requisitos normativos 403(b) en forma y operación</a:t>
            </a:r>
          </a:p>
        </p:txBody>
      </p:sp>
      <p:sp>
        <p:nvSpPr>
          <p:cNvPr id="3" name="Slide Number Placeholder 2"/>
          <p:cNvSpPr>
            <a:spLocks noGrp="1"/>
          </p:cNvSpPr>
          <p:nvPr>
            <p:ph type="sldNum" sz="quarter" idx="12"/>
          </p:nvPr>
        </p:nvSpPr>
        <p:spPr/>
        <p:txBody>
          <a:bodyPr/>
          <a:lstStyle/>
          <a:p>
            <a:fld id="{3A5D2E96-09D4-684C-BDED-6024B7F4284C}" type="slidenum">
              <a:rPr lang="en-US" smtClean="0"/>
              <a:t>15</a:t>
            </a:fld>
            <a:endParaRPr lang="en-US"/>
          </a:p>
        </p:txBody>
      </p:sp>
      <p:sp>
        <p:nvSpPr>
          <p:cNvPr id="4" name="Title 3"/>
          <p:cNvSpPr>
            <a:spLocks noGrp="1"/>
          </p:cNvSpPr>
          <p:nvPr>
            <p:ph type="title"/>
          </p:nvPr>
        </p:nvSpPr>
        <p:spPr/>
        <p:txBody>
          <a:bodyPr/>
          <a:lstStyle/>
          <a:p>
            <a:r>
              <a:rPr lang="x-none" sz="2800" b="1" i="0" strike="noStrike" cap="none" spc="0" baseline="0">
                <a:solidFill>
                  <a:srgbClr val="000000"/>
                </a:solidFill>
                <a:effectLst/>
                <a:latin typeface="Georgia"/>
                <a:ea typeface="Georgia"/>
                <a:cs typeface="Georgia"/>
              </a:rPr>
              <a:t>Planes 403(b) – Disposición Clave:</a:t>
            </a:r>
          </a:p>
        </p:txBody>
      </p:sp>
      <p:sp>
        <p:nvSpPr>
          <p:cNvPr id="5" name="Text Placeholder 4"/>
          <p:cNvSpPr>
            <a:spLocks noGrp="1"/>
          </p:cNvSpPr>
          <p:nvPr>
            <p:ph type="body" sz="quarter" idx="13"/>
          </p:nvPr>
        </p:nvSpPr>
        <p:spPr>
          <a:xfrm>
            <a:off x="269162" y="886572"/>
            <a:ext cx="6948752" cy="311037"/>
          </a:xfrm>
        </p:spPr>
        <p:txBody>
          <a:bodyPr/>
          <a:lstStyle/>
          <a:p>
            <a:r>
              <a:rPr lang="x-none" sz="2000" b="0" i="0" strike="noStrike" cap="none" spc="0" baseline="0">
                <a:solidFill>
                  <a:srgbClr val="0061A0"/>
                </a:solidFill>
                <a:effectLst/>
                <a:latin typeface="Arial"/>
                <a:ea typeface="Arial"/>
                <a:cs typeface="Arial"/>
              </a:rPr>
              <a:t>Plan escrito</a:t>
            </a:r>
          </a:p>
        </p:txBody>
      </p:sp>
    </p:spTree>
    <p:extLst>
      <p:ext uri="{BB962C8B-B14F-4D97-AF65-F5344CB8AC3E}">
        <p14:creationId xmlns:p14="http://schemas.microsoft.com/office/powerpoint/2010/main" val="2741924784"/>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60616" y="1297241"/>
            <a:ext cx="8774612" cy="5118102"/>
          </a:xfrm>
        </p:spPr>
        <p:txBody>
          <a:bodyPr/>
          <a:lstStyle/>
          <a:p>
            <a:pPr marL="342900" lvl="4" indent="-342900">
              <a:lnSpc>
                <a:spcPct val="120000"/>
              </a:lnSpc>
              <a:spcBef>
                <a:spcPts val="750"/>
              </a:spcBef>
              <a:buSzPct val="95000"/>
              <a:buFont typeface="Arial" panose="020B0604020202020204" pitchFamily="34" charset="0"/>
              <a:buChar char="•"/>
            </a:pPr>
            <a:r>
              <a:rPr lang="x-none" sz="1800" b="0" i="0" strike="noStrike" cap="none" spc="0" baseline="0">
                <a:solidFill>
                  <a:srgbClr val="000000"/>
                </a:solidFill>
                <a:effectLst/>
                <a:latin typeface="Arial"/>
                <a:ea typeface="Arial"/>
                <a:cs typeface="Arial"/>
              </a:rPr>
              <a:t>El plan escrito debe contener todos los términos y condiciones importantes, incluyendo:</a:t>
            </a:r>
          </a:p>
          <a:p>
            <a:pPr lvl="4">
              <a:buSzPct val="95000"/>
            </a:pPr>
            <a:endParaRPr lang="en-US" sz="1800"/>
          </a:p>
          <a:p>
            <a:pPr marL="342900" lvl="4" indent="-342900">
              <a:spcBef>
                <a:spcPts val="750"/>
              </a:spcBef>
              <a:buSzPct val="95000"/>
              <a:buFont typeface="Arial" panose="020B0604020202020204" pitchFamily="34" charset="0"/>
              <a:buChar char="•"/>
            </a:pPr>
            <a:endParaRPr lang="en-US" sz="1800"/>
          </a:p>
          <a:p>
            <a:pPr marL="342900" lvl="4" indent="-342900">
              <a:spcBef>
                <a:spcPts val="750"/>
              </a:spcBef>
              <a:buSzPct val="95000"/>
              <a:buFont typeface="Arial" panose="020B0604020202020204" pitchFamily="34" charset="0"/>
              <a:buChar char="•"/>
            </a:pPr>
            <a:endParaRPr lang="en-US" sz="1800"/>
          </a:p>
          <a:p>
            <a:pPr marL="342900" lvl="4" indent="-342900">
              <a:spcBef>
                <a:spcPts val="750"/>
              </a:spcBef>
              <a:buSzPct val="95000"/>
              <a:buFont typeface="Arial" panose="020B0604020202020204" pitchFamily="34" charset="0"/>
              <a:buChar char="•"/>
            </a:pPr>
            <a:endParaRPr lang="en-US" sz="1800"/>
          </a:p>
          <a:p>
            <a:pPr marL="342900" lvl="4" indent="-342900">
              <a:lnSpc>
                <a:spcPct val="120000"/>
              </a:lnSpc>
              <a:spcBef>
                <a:spcPts val="750"/>
              </a:spcBef>
              <a:buSzPct val="95000"/>
              <a:buFont typeface="Arial" panose="020B0604020202020204" pitchFamily="34" charset="0"/>
              <a:buChar char="•"/>
            </a:pPr>
            <a:endParaRPr lang="en-US" sz="1800"/>
          </a:p>
          <a:p>
            <a:pPr marL="342900" lvl="4" indent="-342900">
              <a:lnSpc>
                <a:spcPct val="120000"/>
              </a:lnSpc>
              <a:spcBef>
                <a:spcPts val="750"/>
              </a:spcBef>
              <a:buSzPct val="95000"/>
              <a:buFont typeface="Arial" panose="020B0604020202020204" pitchFamily="34" charset="0"/>
              <a:buChar char="•"/>
            </a:pPr>
            <a:r>
              <a:rPr lang="x-none" sz="1800" b="0" i="0" strike="noStrike" cap="none" spc="0" baseline="0">
                <a:solidFill>
                  <a:srgbClr val="000000"/>
                </a:solidFill>
                <a:effectLst/>
                <a:latin typeface="Arial"/>
                <a:ea typeface="Arial"/>
                <a:cs typeface="Arial"/>
              </a:rPr>
              <a:t>Acuerdos de intercambio de información se necesitan para mantener el estado de 403(b) de los contratos y las cuentas que reciben intercambios después del 24/9/07 si el contrato o la cuenta no son ya parte del plan del empleador.</a:t>
            </a:r>
          </a:p>
        </p:txBody>
      </p:sp>
      <p:sp>
        <p:nvSpPr>
          <p:cNvPr id="3" name="Slide Number Placeholder 2"/>
          <p:cNvSpPr>
            <a:spLocks noGrp="1"/>
          </p:cNvSpPr>
          <p:nvPr>
            <p:ph type="sldNum" sz="quarter" idx="12"/>
          </p:nvPr>
        </p:nvSpPr>
        <p:spPr/>
        <p:txBody>
          <a:bodyPr/>
          <a:lstStyle/>
          <a:p>
            <a:fld id="{3A5D2E96-09D4-684C-BDED-6024B7F4284C}" type="slidenum">
              <a:rPr lang="en-US" smtClean="0"/>
              <a:t>16</a:t>
            </a:fld>
            <a:endParaRPr lang="en-US"/>
          </a:p>
        </p:txBody>
      </p:sp>
      <p:sp>
        <p:nvSpPr>
          <p:cNvPr id="4" name="Title 3"/>
          <p:cNvSpPr>
            <a:spLocks noGrp="1"/>
          </p:cNvSpPr>
          <p:nvPr>
            <p:ph type="title"/>
          </p:nvPr>
        </p:nvSpPr>
        <p:spPr/>
        <p:txBody>
          <a:bodyPr/>
          <a:lstStyle/>
          <a:p>
            <a:r>
              <a:rPr lang="x-none" sz="2800" b="1" i="0" strike="noStrike" cap="none" spc="0" baseline="0">
                <a:solidFill>
                  <a:srgbClr val="000000"/>
                </a:solidFill>
                <a:effectLst/>
                <a:latin typeface="Georgia"/>
                <a:ea typeface="Georgia"/>
                <a:cs typeface="Georgia"/>
              </a:rPr>
              <a:t>Planes 403(b) – Disposición Clave:</a:t>
            </a:r>
          </a:p>
        </p:txBody>
      </p:sp>
      <p:sp>
        <p:nvSpPr>
          <p:cNvPr id="5" name="Text Placeholder 4"/>
          <p:cNvSpPr>
            <a:spLocks noGrp="1"/>
          </p:cNvSpPr>
          <p:nvPr>
            <p:ph type="body" sz="quarter" idx="13"/>
          </p:nvPr>
        </p:nvSpPr>
        <p:spPr>
          <a:xfrm>
            <a:off x="269162" y="936679"/>
            <a:ext cx="6948752" cy="311037"/>
          </a:xfrm>
        </p:spPr>
        <p:txBody>
          <a:bodyPr/>
          <a:lstStyle/>
          <a:p>
            <a:r>
              <a:rPr lang="x-none" sz="2000" b="0" i="0" strike="noStrike" cap="none" spc="0" baseline="0">
                <a:solidFill>
                  <a:srgbClr val="0061A0"/>
                </a:solidFill>
                <a:effectLst/>
                <a:latin typeface="Arial"/>
                <a:ea typeface="Arial"/>
                <a:cs typeface="Arial"/>
              </a:rPr>
              <a:t>Plan escrito</a:t>
            </a:r>
          </a:p>
        </p:txBody>
      </p:sp>
      <p:graphicFrame>
        <p:nvGraphicFramePr>
          <p:cNvPr id="6" name="Table 5"/>
          <p:cNvGraphicFramePr>
            <a:graphicFrameLocks noGrp="1"/>
          </p:cNvGraphicFramePr>
          <p:nvPr>
            <p:extLst>
              <p:ext uri="{D42A27DB-BD31-4B8C-83A1-F6EECF244321}">
                <p14:modId xmlns:p14="http://schemas.microsoft.com/office/powerpoint/2010/main" val="679301236"/>
              </p:ext>
            </p:extLst>
          </p:nvPr>
        </p:nvGraphicFramePr>
        <p:xfrm>
          <a:off x="350520" y="1918446"/>
          <a:ext cx="8684708" cy="2135265"/>
        </p:xfrm>
        <a:graphic>
          <a:graphicData uri="http://schemas.openxmlformats.org/drawingml/2006/table">
            <a:tbl>
              <a:tblPr>
                <a:tableStyleId>{5C22544A-7EE6-4342-B048-85BDC9FD1C3A}</a:tableStyleId>
              </a:tblPr>
              <a:tblGrid>
                <a:gridCol w="3730169">
                  <a:extLst>
                    <a:ext uri="{9D8B030D-6E8A-4147-A177-3AD203B41FA5}">
                      <a16:colId xmlns:a16="http://schemas.microsoft.com/office/drawing/2014/main" val="20000"/>
                    </a:ext>
                  </a:extLst>
                </a:gridCol>
                <a:gridCol w="4954539">
                  <a:extLst>
                    <a:ext uri="{9D8B030D-6E8A-4147-A177-3AD203B41FA5}">
                      <a16:colId xmlns:a16="http://schemas.microsoft.com/office/drawing/2014/main" val="20001"/>
                    </a:ext>
                  </a:extLst>
                </a:gridCol>
              </a:tblGrid>
              <a:tr h="643152">
                <a:tc>
                  <a:txBody>
                    <a:bodyPr/>
                    <a:lstStyle/>
                    <a:p>
                      <a:pPr marL="342900" marR="0" lvl="4" indent="-342900" algn="l" defTabSz="685800" rtl="0" eaLnBrk="1" fontAlgn="auto" latinLnBrk="0" hangingPunct="1">
                        <a:lnSpc>
                          <a:spcPct val="100000"/>
                        </a:lnSpc>
                        <a:spcBef>
                          <a:spcPct val="0"/>
                        </a:spcBef>
                        <a:spcAft>
                          <a:spcPct val="0"/>
                        </a:spcAft>
                        <a:buClrTx/>
                        <a:buSzTx/>
                        <a:buFont typeface="Symbol" panose="05050102010706020507" pitchFamily="18" charset="2"/>
                        <a:buChar char=""/>
                        <a:defRPr/>
                      </a:pPr>
                      <a:r>
                        <a:rPr lang="x-none" sz="1800" b="0" i="0" strike="noStrike" cap="none" spc="0" baseline="0">
                          <a:solidFill>
                            <a:srgbClr val="000000"/>
                          </a:solidFill>
                          <a:effectLst/>
                          <a:latin typeface="Arial"/>
                          <a:ea typeface="Arial"/>
                          <a:cs typeface="Arial"/>
                        </a:rPr>
                        <a:t>Elegibilidad</a:t>
                      </a:r>
                    </a:p>
                  </a:txBody>
                  <a:tcPr marT="0" marB="0">
                    <a:noFill/>
                  </a:tcPr>
                </a:tc>
                <a:tc>
                  <a:txBody>
                    <a:bodyPr/>
                    <a:lstStyle/>
                    <a:p>
                      <a:pPr marL="342900" marR="0" lvl="4" indent="-342900" algn="l" defTabSz="685800" rtl="0" eaLnBrk="1" fontAlgn="auto" latinLnBrk="0" hangingPunct="1">
                        <a:lnSpc>
                          <a:spcPct val="100000"/>
                        </a:lnSpc>
                        <a:spcBef>
                          <a:spcPct val="0"/>
                        </a:spcBef>
                        <a:spcAft>
                          <a:spcPct val="0"/>
                        </a:spcAft>
                        <a:buClrTx/>
                        <a:buSzTx/>
                        <a:buFont typeface="Symbol" panose="05050102010706020507" pitchFamily="18" charset="2"/>
                        <a:buChar char=""/>
                        <a:defRPr/>
                      </a:pPr>
                      <a:r>
                        <a:rPr lang="x-none" sz="1800" b="0" i="0" strike="noStrike" cap="none" spc="0" baseline="0">
                          <a:solidFill>
                            <a:srgbClr val="000000"/>
                          </a:solidFill>
                          <a:effectLst/>
                          <a:latin typeface="Arial"/>
                          <a:ea typeface="Arial"/>
                          <a:cs typeface="Arial"/>
                        </a:rPr>
                        <a:t>Tiempo y forma de las distribuciones</a:t>
                      </a:r>
                    </a:p>
                  </a:txBody>
                  <a:tcPr marT="0" marB="0">
                    <a:noFill/>
                  </a:tcPr>
                </a:tc>
                <a:extLst>
                  <a:ext uri="{0D108BD9-81ED-4DB2-BD59-A6C34878D82A}">
                    <a16:rowId xmlns:a16="http://schemas.microsoft.com/office/drawing/2014/main" val="10000"/>
                  </a:ext>
                </a:extLst>
              </a:tr>
              <a:tr h="643152">
                <a:tc>
                  <a:txBody>
                    <a:bodyPr/>
                    <a:lstStyle/>
                    <a:p>
                      <a:pPr marL="342900" marR="0" lvl="4" indent="-342900" algn="l" defTabSz="685800" rtl="0" eaLnBrk="1" fontAlgn="auto" latinLnBrk="0" hangingPunct="1">
                        <a:lnSpc>
                          <a:spcPct val="100000"/>
                        </a:lnSpc>
                        <a:spcBef>
                          <a:spcPct val="0"/>
                        </a:spcBef>
                        <a:spcAft>
                          <a:spcPct val="0"/>
                        </a:spcAft>
                        <a:buClrTx/>
                        <a:buSzTx/>
                        <a:buFont typeface="Symbol" panose="05050102010706020507" pitchFamily="18" charset="2"/>
                        <a:buChar char=""/>
                        <a:defRPr/>
                      </a:pPr>
                      <a:r>
                        <a:rPr lang="x-none" sz="1800" b="0" i="0" strike="noStrike" cap="none" spc="0" baseline="0">
                          <a:solidFill>
                            <a:srgbClr val="000000"/>
                          </a:solidFill>
                          <a:effectLst/>
                          <a:latin typeface="Arial"/>
                          <a:ea typeface="Arial"/>
                          <a:cs typeface="Arial"/>
                        </a:rPr>
                        <a:t>Limitaciones aplicables</a:t>
                      </a:r>
                    </a:p>
                  </a:txBody>
                  <a:tcPr marT="0" marB="0">
                    <a:noFill/>
                  </a:tcPr>
                </a:tc>
                <a:tc>
                  <a:txBody>
                    <a:bodyPr/>
                    <a:lstStyle/>
                    <a:p>
                      <a:pPr marL="342900" marR="0" lvl="4" indent="-342900" algn="l" defTabSz="685800" rtl="0" eaLnBrk="1" fontAlgn="auto" latinLnBrk="0" hangingPunct="1">
                        <a:lnSpc>
                          <a:spcPct val="100000"/>
                        </a:lnSpc>
                        <a:spcBef>
                          <a:spcPct val="0"/>
                        </a:spcBef>
                        <a:spcAft>
                          <a:spcPct val="0"/>
                        </a:spcAft>
                        <a:buClrTx/>
                        <a:buSzTx/>
                        <a:buFont typeface="Symbol" panose="05050102010706020507" pitchFamily="18" charset="2"/>
                        <a:buChar char=""/>
                        <a:defRPr/>
                      </a:pPr>
                      <a:r>
                        <a:rPr lang="x-none" sz="1800" b="0" i="0" strike="noStrike" cap="none" spc="0" baseline="0">
                          <a:solidFill>
                            <a:srgbClr val="000000"/>
                          </a:solidFill>
                          <a:effectLst/>
                          <a:latin typeface="Arial"/>
                          <a:ea typeface="Arial"/>
                          <a:cs typeface="Arial"/>
                        </a:rPr>
                        <a:t>Proveedores aprobados en virtud del plan</a:t>
                      </a:r>
                    </a:p>
                  </a:txBody>
                  <a:tcPr marT="0" marB="0">
                    <a:noFill/>
                  </a:tcPr>
                </a:tc>
                <a:extLst>
                  <a:ext uri="{0D108BD9-81ED-4DB2-BD59-A6C34878D82A}">
                    <a16:rowId xmlns:a16="http://schemas.microsoft.com/office/drawing/2014/main" val="10001"/>
                  </a:ext>
                </a:extLst>
              </a:tr>
              <a:tr h="848961">
                <a:tc gridSpan="2">
                  <a:txBody>
                    <a:bodyPr/>
                    <a:lstStyle/>
                    <a:p>
                      <a:pPr marL="342900" marR="0" lvl="4" indent="-342900" algn="l" defTabSz="685800" rtl="0" eaLnBrk="1" fontAlgn="auto" latinLnBrk="0" hangingPunct="1">
                        <a:lnSpc>
                          <a:spcPct val="100000"/>
                        </a:lnSpc>
                        <a:spcBef>
                          <a:spcPct val="0"/>
                        </a:spcBef>
                        <a:spcAft>
                          <a:spcPct val="0"/>
                        </a:spcAft>
                        <a:buClrTx/>
                        <a:buSzTx/>
                        <a:buFont typeface="Symbol" panose="05050102010706020507" pitchFamily="18" charset="2"/>
                        <a:buChar char=""/>
                        <a:defRPr/>
                      </a:pPr>
                      <a:r>
                        <a:rPr lang="x-none" sz="1800" b="0" i="0" strike="noStrike" cap="none" spc="0" baseline="0">
                          <a:solidFill>
                            <a:srgbClr val="000000"/>
                          </a:solidFill>
                          <a:effectLst/>
                          <a:latin typeface="Arial"/>
                          <a:ea typeface="Arial"/>
                          <a:cs typeface="Arial"/>
                        </a:rPr>
                        <a:t>Asignación de responsabilidad administrativa y de cumplimiento (administrador externo (Third party administrator, TPA), si corresponde)</a:t>
                      </a:r>
                    </a:p>
                  </a:txBody>
                  <a:tcPr marT="0" marB="0">
                    <a:noFill/>
                  </a:tcPr>
                </a:tc>
                <a:tc hMerge="1">
                  <a:txBody>
                    <a:bodyPr/>
                    <a:lstStyle/>
                    <a:p>
                      <a:endParaRPr lang="en-US" sz="2200">
                        <a:solidFill>
                          <a:schemeClr val="tx1"/>
                        </a:solidFill>
                      </a:endParaRP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177620290"/>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05740" y="1110672"/>
            <a:ext cx="8829488" cy="5225716"/>
          </a:xfrm>
        </p:spPr>
        <p:txBody>
          <a:bodyPr/>
          <a:lstStyle/>
          <a:p>
            <a:pPr marL="342900" lvl="4" indent="-342900">
              <a:lnSpc>
                <a:spcPct val="100000"/>
              </a:lnSpc>
              <a:spcBef>
                <a:spcPts val="750"/>
              </a:spcBef>
              <a:buSzPct val="95000"/>
              <a:buFont typeface="Arial" panose="020B0604020202020204" pitchFamily="34" charset="0"/>
              <a:buChar char="•"/>
            </a:pPr>
            <a:r>
              <a:rPr lang="x-none" sz="1800" b="0" i="0" strike="noStrike" cap="none" spc="0" baseline="0" dirty="0">
                <a:solidFill>
                  <a:srgbClr val="000000"/>
                </a:solidFill>
                <a:effectLst/>
                <a:latin typeface="Arial"/>
                <a:ea typeface="Arial"/>
                <a:cs typeface="Arial"/>
              </a:rPr>
              <a:t>Enfoque significativo en la auditoría del IRS</a:t>
            </a:r>
          </a:p>
          <a:p>
            <a:pPr marL="342900" lvl="4" indent="-342900">
              <a:lnSpc>
                <a:spcPct val="100000"/>
              </a:lnSpc>
              <a:spcBef>
                <a:spcPts val="750"/>
              </a:spcBef>
              <a:buSzPct val="95000"/>
              <a:buFont typeface="Arial" panose="020B0604020202020204" pitchFamily="34" charset="0"/>
              <a:buChar char="•"/>
            </a:pPr>
            <a:r>
              <a:rPr lang="x-none" sz="1800" b="0" i="0" strike="noStrike" cap="none" spc="0" baseline="0" dirty="0">
                <a:solidFill>
                  <a:srgbClr val="000000"/>
                </a:solidFill>
                <a:effectLst/>
                <a:latin typeface="Arial"/>
                <a:ea typeface="Arial"/>
                <a:cs typeface="Arial"/>
              </a:rPr>
              <a:t>Regla “Todos o nadie”: Si el Plan se ofrece a un empleado, debe ofrecerse a todos los empleados</a:t>
            </a:r>
          </a:p>
          <a:p>
            <a:pPr marL="342900" lvl="4" indent="-342900">
              <a:lnSpc>
                <a:spcPct val="100000"/>
              </a:lnSpc>
              <a:spcBef>
                <a:spcPts val="750"/>
              </a:spcBef>
              <a:buSzPct val="95000"/>
              <a:buFont typeface="Arial" panose="020B0604020202020204" pitchFamily="34" charset="0"/>
              <a:buChar char="•"/>
            </a:pPr>
            <a:r>
              <a:rPr lang="x-none" sz="1800" b="0" i="0" strike="noStrike" cap="none" spc="0" baseline="0" dirty="0">
                <a:solidFill>
                  <a:srgbClr val="000000"/>
                </a:solidFill>
                <a:effectLst/>
                <a:latin typeface="Arial"/>
                <a:ea typeface="Arial"/>
                <a:cs typeface="Arial"/>
              </a:rPr>
              <a:t>Se puede excluir a los empleados que normalmente trabajan menos de 20 horas por semana; el empleador debe llevar un registro de las horas reales</a:t>
            </a:r>
          </a:p>
          <a:p>
            <a:pPr marL="342900" lvl="4" indent="-342900">
              <a:lnSpc>
                <a:spcPct val="100000"/>
              </a:lnSpc>
              <a:spcBef>
                <a:spcPts val="750"/>
              </a:spcBef>
              <a:buSzPct val="95000"/>
              <a:buFont typeface="Arial" panose="020B0604020202020204" pitchFamily="34" charset="0"/>
              <a:buChar char="•"/>
            </a:pPr>
            <a:r>
              <a:rPr lang="x-none" sz="1800" b="0" i="0" strike="noStrike" cap="none" spc="0" baseline="0" dirty="0">
                <a:solidFill>
                  <a:srgbClr val="000000"/>
                </a:solidFill>
                <a:effectLst/>
                <a:latin typeface="Arial"/>
                <a:ea typeface="Arial"/>
                <a:cs typeface="Arial"/>
              </a:rPr>
              <a:t>Sujeto a ciertas reglas de transición, los grupos negociados colectivamente ya no podrán ser excluidos de la elegibilidad para participar</a:t>
            </a:r>
          </a:p>
          <a:p>
            <a:pPr marL="342900" lvl="4" indent="-342900">
              <a:lnSpc>
                <a:spcPct val="120000"/>
              </a:lnSpc>
              <a:spcBef>
                <a:spcPts val="750"/>
              </a:spcBef>
              <a:buSzPct val="95000"/>
              <a:buFont typeface="Arial" panose="020B0604020202020204" pitchFamily="34" charset="0"/>
              <a:buChar char="•"/>
            </a:pPr>
            <a:r>
              <a:rPr lang="x-none" sz="1800" b="0" i="0" strike="noStrike" cap="none" spc="0" baseline="0" dirty="0">
                <a:solidFill>
                  <a:srgbClr val="000000"/>
                </a:solidFill>
                <a:effectLst/>
                <a:latin typeface="Arial"/>
                <a:ea typeface="Arial"/>
                <a:cs typeface="Arial"/>
              </a:rPr>
              <a:t>Requisito de oportunidad efectiva:</a:t>
            </a:r>
          </a:p>
          <a:p>
            <a:pPr lvl="4">
              <a:lnSpc>
                <a:spcPct val="100000"/>
              </a:lnSpc>
              <a:buSzPct val="95000"/>
            </a:pPr>
            <a:r>
              <a:rPr lang="x-none" sz="1800" b="0" i="0" strike="noStrike" cap="none" spc="0" baseline="0" dirty="0">
                <a:solidFill>
                  <a:srgbClr val="000000"/>
                </a:solidFill>
                <a:effectLst/>
                <a:latin typeface="Arial"/>
                <a:ea typeface="Arial"/>
                <a:cs typeface="Arial"/>
              </a:rPr>
              <a:t>Se debe notificar a los empleados al menos una vez al año sobre la disponibilidad para realizar contribuciones de reducción salarial. El plan debe llevar registros de las notificaciones para fines de auditoría</a:t>
            </a:r>
          </a:p>
          <a:p>
            <a:pPr lvl="4">
              <a:lnSpc>
                <a:spcPct val="100000"/>
              </a:lnSpc>
              <a:buSzPct val="95000"/>
            </a:pPr>
            <a:r>
              <a:rPr lang="x-none" sz="1800" b="0" i="0" strike="noStrike" cap="none" spc="0" baseline="0" dirty="0">
                <a:solidFill>
                  <a:srgbClr val="000000"/>
                </a:solidFill>
                <a:effectLst/>
                <a:latin typeface="Arial"/>
                <a:ea typeface="Arial"/>
                <a:cs typeface="Arial"/>
              </a:rPr>
              <a:t>Oportunidad al menos una vez por año del plan para comenzar o cambiar diferimientos</a:t>
            </a:r>
          </a:p>
          <a:p>
            <a:pPr lvl="4">
              <a:lnSpc>
                <a:spcPct val="100000"/>
              </a:lnSpc>
              <a:buSzPct val="95000"/>
            </a:pPr>
            <a:r>
              <a:rPr lang="x-none" sz="1800" b="0" i="0" strike="noStrike" cap="none" spc="0" baseline="0" dirty="0">
                <a:solidFill>
                  <a:srgbClr val="000000"/>
                </a:solidFill>
                <a:effectLst/>
                <a:latin typeface="Arial"/>
                <a:ea typeface="Arial"/>
                <a:cs typeface="Arial"/>
              </a:rPr>
              <a:t>Requisito contra el condicionamiento: un plan no puede hacer la participación condicional en otro beneficio o programa del empleador</a:t>
            </a:r>
          </a:p>
          <a:p>
            <a:pPr lvl="4">
              <a:lnSpc>
                <a:spcPct val="100000"/>
              </a:lnSpc>
              <a:buSzPct val="95000"/>
            </a:pPr>
            <a:endParaRPr lang="en-US" sz="1800" dirty="0"/>
          </a:p>
          <a:p>
            <a:pPr marL="390525" lvl="4" indent="0">
              <a:lnSpc>
                <a:spcPct val="100000"/>
              </a:lnSpc>
              <a:buSzPct val="95000"/>
              <a:buNone/>
            </a:pPr>
            <a:r>
              <a:rPr lang="x-none" sz="1400" b="0" i="1" strike="noStrike" cap="none" spc="0" baseline="0" dirty="0">
                <a:solidFill>
                  <a:srgbClr val="000000"/>
                </a:solidFill>
                <a:effectLst/>
                <a:latin typeface="Arial"/>
                <a:ea typeface="Arial"/>
                <a:cs typeface="Arial"/>
              </a:rPr>
              <a:t>*Tenga en cuenta que las disposiciones de la ley ERISA pueden contener reglas más estrictas.</a:t>
            </a:r>
          </a:p>
          <a:p>
            <a:pPr lvl="4">
              <a:lnSpc>
                <a:spcPct val="100000"/>
              </a:lnSpc>
              <a:buSzPct val="95000"/>
            </a:pPr>
            <a:endParaRPr lang="en-US" sz="1800" dirty="0"/>
          </a:p>
          <a:p>
            <a:pPr marL="342900" lvl="4" indent="-342900">
              <a:lnSpc>
                <a:spcPct val="120000"/>
              </a:lnSpc>
              <a:spcBef>
                <a:spcPts val="750"/>
              </a:spcBef>
              <a:buSzPct val="95000"/>
              <a:buFont typeface="Arial" panose="020B0604020202020204" pitchFamily="34" charset="0"/>
              <a:buChar char="•"/>
            </a:pPr>
            <a:endParaRPr lang="en-US" sz="1800" dirty="0"/>
          </a:p>
        </p:txBody>
      </p:sp>
      <p:sp>
        <p:nvSpPr>
          <p:cNvPr id="3" name="Slide Number Placeholder 2"/>
          <p:cNvSpPr>
            <a:spLocks noGrp="1"/>
          </p:cNvSpPr>
          <p:nvPr>
            <p:ph type="sldNum" sz="quarter" idx="12"/>
          </p:nvPr>
        </p:nvSpPr>
        <p:spPr/>
        <p:txBody>
          <a:bodyPr/>
          <a:lstStyle/>
          <a:p>
            <a:fld id="{3A5D2E96-09D4-684C-BDED-6024B7F4284C}" type="slidenum">
              <a:rPr lang="en-US" smtClean="0"/>
              <a:t>17</a:t>
            </a:fld>
            <a:endParaRPr lang="en-US"/>
          </a:p>
        </p:txBody>
      </p:sp>
      <p:sp>
        <p:nvSpPr>
          <p:cNvPr id="4" name="Title 3"/>
          <p:cNvSpPr>
            <a:spLocks noGrp="1"/>
          </p:cNvSpPr>
          <p:nvPr>
            <p:ph type="title"/>
          </p:nvPr>
        </p:nvSpPr>
        <p:spPr>
          <a:xfrm>
            <a:off x="269161" y="204832"/>
            <a:ext cx="8579871" cy="526688"/>
          </a:xfrm>
        </p:spPr>
        <p:txBody>
          <a:bodyPr/>
          <a:lstStyle/>
          <a:p>
            <a:r>
              <a:rPr lang="x-none" sz="2800" b="1" i="0" strike="noStrike" cap="none" spc="0" baseline="0">
                <a:solidFill>
                  <a:srgbClr val="000000"/>
                </a:solidFill>
                <a:effectLst/>
                <a:latin typeface="Georgia"/>
                <a:ea typeface="Georgia"/>
                <a:cs typeface="Georgia"/>
              </a:rPr>
              <a:t>Planes 403(b) – Disposición Clave:</a:t>
            </a:r>
          </a:p>
        </p:txBody>
      </p:sp>
      <p:sp>
        <p:nvSpPr>
          <p:cNvPr id="6" name="Text Placeholder 4"/>
          <p:cNvSpPr>
            <a:spLocks noGrp="1"/>
          </p:cNvSpPr>
          <p:nvPr>
            <p:ph type="body" sz="quarter" idx="13"/>
          </p:nvPr>
        </p:nvSpPr>
        <p:spPr>
          <a:xfrm>
            <a:off x="269161" y="662940"/>
            <a:ext cx="8402399" cy="396240"/>
          </a:xfrm>
        </p:spPr>
        <p:txBody>
          <a:bodyPr/>
          <a:lstStyle/>
          <a:p>
            <a:r>
              <a:rPr lang="x-none" sz="2000" b="0" i="0" strike="noStrike" cap="none" spc="0" baseline="0" dirty="0">
                <a:solidFill>
                  <a:srgbClr val="0061A0"/>
                </a:solidFill>
                <a:effectLst/>
                <a:latin typeface="Arial"/>
                <a:ea typeface="Arial"/>
                <a:cs typeface="Arial"/>
              </a:rPr>
              <a:t>Disponibilidad Universal y Requisito de Oportunidad Efectiva</a:t>
            </a:r>
          </a:p>
        </p:txBody>
      </p:sp>
    </p:spTree>
    <p:extLst>
      <p:ext uri="{BB962C8B-B14F-4D97-AF65-F5344CB8AC3E}">
        <p14:creationId xmlns:p14="http://schemas.microsoft.com/office/powerpoint/2010/main" val="709805302"/>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67313" y="1264920"/>
            <a:ext cx="8581720" cy="4887627"/>
          </a:xfrm>
        </p:spPr>
        <p:txBody>
          <a:bodyPr/>
          <a:lstStyle/>
          <a:p>
            <a:pPr marL="342900" lvl="4" indent="-342900">
              <a:lnSpc>
                <a:spcPct val="120000"/>
              </a:lnSpc>
              <a:spcBef>
                <a:spcPts val="750"/>
              </a:spcBef>
              <a:buSzPct val="95000"/>
              <a:buFont typeface="Arial" panose="020B0604020202020204" pitchFamily="34" charset="0"/>
              <a:buChar char="•"/>
            </a:pPr>
            <a:r>
              <a:rPr lang="x-none" sz="1800" b="0" i="0" strike="noStrike" cap="none" spc="0" baseline="0">
                <a:solidFill>
                  <a:srgbClr val="000000"/>
                </a:solidFill>
                <a:effectLst/>
                <a:latin typeface="Arial"/>
                <a:ea typeface="Arial"/>
                <a:cs typeface="Arial"/>
              </a:rPr>
              <a:t>Los planes 401(k) y 403(b) difieren impuestos sobre la renta al permitir contribuciones electivas antes de impuestos </a:t>
            </a:r>
          </a:p>
          <a:p>
            <a:pPr marL="342900" lvl="4" indent="-342900">
              <a:lnSpc>
                <a:spcPct val="120000"/>
              </a:lnSpc>
              <a:spcBef>
                <a:spcPts val="750"/>
              </a:spcBef>
              <a:buSzPct val="95000"/>
              <a:buFont typeface="Arial" panose="020B0604020202020204" pitchFamily="34" charset="0"/>
              <a:buChar char="•"/>
            </a:pPr>
            <a:r>
              <a:rPr lang="x-none" sz="1800" b="0" i="0" strike="noStrike" cap="none" spc="0" baseline="0">
                <a:solidFill>
                  <a:srgbClr val="000000"/>
                </a:solidFill>
                <a:effectLst/>
                <a:latin typeface="Arial"/>
                <a:ea typeface="Arial"/>
                <a:cs typeface="Arial"/>
              </a:rPr>
              <a:t>Las contribuciones electivas Roth después de impuestos también están permitidas y, cuando finalmente se distribuyan con ganancias, se distribuirán libres de impuestos, sujeto a ciertas restricciones </a:t>
            </a:r>
          </a:p>
          <a:p>
            <a:pPr marL="342900" lvl="4" indent="-342900">
              <a:lnSpc>
                <a:spcPct val="120000"/>
              </a:lnSpc>
              <a:spcBef>
                <a:spcPts val="750"/>
              </a:spcBef>
              <a:buSzPct val="95000"/>
              <a:buFont typeface="Arial" panose="020B0604020202020204" pitchFamily="34" charset="0"/>
              <a:buChar char="•"/>
            </a:pPr>
            <a:r>
              <a:rPr lang="x-none" sz="1800" b="0" i="0" strike="noStrike" cap="none" spc="0" baseline="0">
                <a:solidFill>
                  <a:srgbClr val="000000"/>
                </a:solidFill>
                <a:effectLst/>
                <a:latin typeface="Arial"/>
                <a:ea typeface="Arial"/>
                <a:cs typeface="Arial"/>
              </a:rPr>
              <a:t>Las contribuciones electivas antes de impuestos y Roth se suman para los fines de las contribuciones máximas permitidas (Maximum Allowable Contributions, MAC) </a:t>
            </a:r>
          </a:p>
          <a:p>
            <a:endParaRPr lang="en-US" sz="1800"/>
          </a:p>
        </p:txBody>
      </p:sp>
      <p:sp>
        <p:nvSpPr>
          <p:cNvPr id="3" name="Slide Number Placeholder 2"/>
          <p:cNvSpPr>
            <a:spLocks noGrp="1"/>
          </p:cNvSpPr>
          <p:nvPr>
            <p:ph type="sldNum" sz="quarter" idx="12"/>
          </p:nvPr>
        </p:nvSpPr>
        <p:spPr/>
        <p:txBody>
          <a:bodyPr/>
          <a:lstStyle/>
          <a:p>
            <a:fld id="{3A5D2E96-09D4-684C-BDED-6024B7F4284C}" type="slidenum">
              <a:rPr lang="en-US" smtClean="0"/>
              <a:t>18</a:t>
            </a:fld>
            <a:endParaRPr lang="en-US"/>
          </a:p>
        </p:txBody>
      </p:sp>
      <p:sp>
        <p:nvSpPr>
          <p:cNvPr id="4" name="Title 3"/>
          <p:cNvSpPr>
            <a:spLocks noGrp="1"/>
          </p:cNvSpPr>
          <p:nvPr>
            <p:ph type="title"/>
          </p:nvPr>
        </p:nvSpPr>
        <p:spPr>
          <a:xfrm>
            <a:off x="269162" y="204832"/>
            <a:ext cx="8349058" cy="884828"/>
          </a:xfrm>
        </p:spPr>
        <p:txBody>
          <a:bodyPr/>
          <a:lstStyle/>
          <a:p>
            <a:r>
              <a:rPr lang="x-none" sz="2800" b="1" i="0" strike="noStrike" cap="none" spc="0" baseline="0">
                <a:solidFill>
                  <a:srgbClr val="000000"/>
                </a:solidFill>
                <a:effectLst/>
                <a:latin typeface="Georgia"/>
                <a:ea typeface="Georgia"/>
                <a:cs typeface="Georgia"/>
              </a:rPr>
              <a:t>Cálculo de las contribuciones máximas permitidas (MAC) </a:t>
            </a:r>
          </a:p>
        </p:txBody>
      </p:sp>
    </p:spTree>
    <p:extLst>
      <p:ext uri="{BB962C8B-B14F-4D97-AF65-F5344CB8AC3E}">
        <p14:creationId xmlns:p14="http://schemas.microsoft.com/office/powerpoint/2010/main" val="2923603562"/>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67313" y="1287780"/>
            <a:ext cx="8581720" cy="4808220"/>
          </a:xfrm>
        </p:spPr>
        <p:txBody>
          <a:bodyPr/>
          <a:lstStyle/>
          <a:p>
            <a:pPr marL="342900" lvl="4" indent="-342900">
              <a:lnSpc>
                <a:spcPct val="120000"/>
              </a:lnSpc>
              <a:spcBef>
                <a:spcPts val="750"/>
              </a:spcBef>
              <a:buSzPct val="95000"/>
              <a:buFont typeface="Arial" panose="020B0604020202020204" pitchFamily="34" charset="0"/>
              <a:buChar char="•"/>
            </a:pPr>
            <a:r>
              <a:rPr lang="x-none" sz="1800" b="0" i="0" strike="noStrike" cap="none" spc="0" baseline="0">
                <a:solidFill>
                  <a:srgbClr val="000000"/>
                </a:solidFill>
                <a:effectLst/>
                <a:latin typeface="Arial"/>
                <a:ea typeface="Arial"/>
                <a:cs typeface="Arial"/>
              </a:rPr>
              <a:t>Dos Códigos de Impuestos Internos separados se aplican a los límites de la contribución para el empleado individual: </a:t>
            </a:r>
          </a:p>
          <a:p>
            <a:pPr lvl="4">
              <a:lnSpc>
                <a:spcPct val="100000"/>
              </a:lnSpc>
              <a:buSzPct val="95000"/>
            </a:pPr>
            <a:r>
              <a:rPr lang="x-none" sz="1800" b="0" i="0" strike="noStrike" cap="none" spc="0" baseline="0">
                <a:solidFill>
                  <a:srgbClr val="000000"/>
                </a:solidFill>
                <a:effectLst/>
                <a:latin typeface="Arial"/>
                <a:ea typeface="Arial"/>
                <a:cs typeface="Arial"/>
              </a:rPr>
              <a:t>Límite I. Límite general del artículo 415(c): se aplica tanto a las contribuciones del empleador como de los empleados, y a las confiscaciones reasignadas </a:t>
            </a:r>
          </a:p>
          <a:p>
            <a:pPr lvl="4">
              <a:lnSpc>
                <a:spcPct val="100000"/>
              </a:lnSpc>
              <a:buSzPct val="95000"/>
            </a:pPr>
            <a:r>
              <a:rPr lang="x-none" sz="1800" b="0" i="0" strike="noStrike" cap="none" spc="0" baseline="0">
                <a:solidFill>
                  <a:srgbClr val="000000"/>
                </a:solidFill>
                <a:effectLst/>
                <a:latin typeface="Arial"/>
                <a:ea typeface="Arial"/>
                <a:cs typeface="Arial"/>
              </a:rPr>
              <a:t>Límite II. Artículo 402(g) Límite de aplazamiento electivo: se aplica solo a las contribuciones voluntarias de reducción salarial del empleado y a los aplazamientos Roth (aplazamientos electivos) </a:t>
            </a:r>
          </a:p>
          <a:p>
            <a:pPr marL="342900" lvl="4" indent="-342900">
              <a:lnSpc>
                <a:spcPct val="120000"/>
              </a:lnSpc>
              <a:spcBef>
                <a:spcPts val="750"/>
              </a:spcBef>
              <a:buSzPct val="95000"/>
              <a:buFont typeface="Arial" panose="020B0604020202020204" pitchFamily="34" charset="0"/>
              <a:buChar char="•"/>
            </a:pPr>
            <a:r>
              <a:rPr lang="x-none" sz="1800" b="0" i="0" strike="noStrike" cap="none" spc="0" baseline="0">
                <a:solidFill>
                  <a:srgbClr val="000000"/>
                </a:solidFill>
                <a:effectLst/>
                <a:latin typeface="Arial"/>
                <a:ea typeface="Arial"/>
                <a:cs typeface="Arial"/>
              </a:rPr>
              <a:t>También se permite un aumento especial electivo del límite de diferimiento para ciertos empleados, y contiene reglas específicas con respecto a la suma de las contribuciones al plan 403(b) y los beneficios acumulados con los de otros planes </a:t>
            </a:r>
          </a:p>
          <a:p>
            <a:endParaRPr lang="en-US" sz="1800"/>
          </a:p>
        </p:txBody>
      </p:sp>
      <p:sp>
        <p:nvSpPr>
          <p:cNvPr id="3" name="Slide Number Placeholder 2"/>
          <p:cNvSpPr>
            <a:spLocks noGrp="1"/>
          </p:cNvSpPr>
          <p:nvPr>
            <p:ph type="sldNum" sz="quarter" idx="12"/>
          </p:nvPr>
        </p:nvSpPr>
        <p:spPr/>
        <p:txBody>
          <a:bodyPr/>
          <a:lstStyle/>
          <a:p>
            <a:fld id="{3A5D2E96-09D4-684C-BDED-6024B7F4284C}" type="slidenum">
              <a:rPr lang="en-US" smtClean="0"/>
              <a:t>19</a:t>
            </a:fld>
            <a:endParaRPr lang="en-US"/>
          </a:p>
        </p:txBody>
      </p:sp>
      <p:sp>
        <p:nvSpPr>
          <p:cNvPr id="4" name="Title 3"/>
          <p:cNvSpPr>
            <a:spLocks noGrp="1"/>
          </p:cNvSpPr>
          <p:nvPr>
            <p:ph type="title"/>
          </p:nvPr>
        </p:nvSpPr>
        <p:spPr>
          <a:xfrm>
            <a:off x="269161" y="204832"/>
            <a:ext cx="8425259" cy="576329"/>
          </a:xfrm>
        </p:spPr>
        <p:txBody>
          <a:bodyPr/>
          <a:lstStyle/>
          <a:p>
            <a:r>
              <a:rPr lang="x-none" sz="2800" b="1" i="0" strike="noStrike" cap="none" spc="0" baseline="0">
                <a:solidFill>
                  <a:srgbClr val="000000"/>
                </a:solidFill>
                <a:effectLst/>
                <a:latin typeface="Georgia"/>
                <a:ea typeface="Georgia"/>
                <a:cs typeface="Georgia"/>
              </a:rPr>
              <a:t>Cálculo de las contribuciones máximas permitidas (MAC) </a:t>
            </a:r>
          </a:p>
        </p:txBody>
      </p:sp>
    </p:spTree>
    <p:extLst>
      <p:ext uri="{BB962C8B-B14F-4D97-AF65-F5344CB8AC3E}">
        <p14:creationId xmlns:p14="http://schemas.microsoft.com/office/powerpoint/2010/main" val="4050327893"/>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3A5D2E96-09D4-684C-BDED-6024B7F4284C}" type="slidenum">
              <a:rPr lang="en-US" smtClean="0"/>
              <a:t>2</a:t>
            </a:fld>
            <a:endParaRPr lang="en-US"/>
          </a:p>
        </p:txBody>
      </p:sp>
      <p:sp>
        <p:nvSpPr>
          <p:cNvPr id="6" name="Content Placeholder 2"/>
          <p:cNvSpPr>
            <a:spLocks noGrp="1"/>
          </p:cNvSpPr>
          <p:nvPr>
            <p:ph idx="1"/>
          </p:nvPr>
        </p:nvSpPr>
        <p:spPr>
          <a:xfrm>
            <a:off x="213850" y="1457752"/>
            <a:ext cx="8876687" cy="4281001"/>
          </a:xfrm>
        </p:spPr>
        <p:txBody>
          <a:bodyPr>
            <a:noAutofit/>
          </a:bodyPr>
          <a:lstStyle/>
          <a:p>
            <a:pPr marL="342900" indent="-342900">
              <a:buFont typeface="Arial" panose="020B0604020202020204" pitchFamily="34" charset="0"/>
              <a:buChar char="•"/>
            </a:pPr>
            <a:r>
              <a:rPr lang="x-none" sz="1800" b="0" i="0" strike="noStrike" cap="none" spc="0" baseline="0" dirty="0">
                <a:solidFill>
                  <a:srgbClr val="000000"/>
                </a:solidFill>
                <a:effectLst/>
                <a:latin typeface="Arial"/>
                <a:ea typeface="Arial"/>
                <a:cs typeface="Arial"/>
              </a:rPr>
              <a:t>Un plan de ahorro para la jubilación con contribución definida y ventajas impositivas, a veces denominado anualidad con refugio de impuestos, disponible para organizaciones de educación pública, instituciones de educación superior, algunos empleadores sin fines de lucro (solo organizaciones 501(c)(3)), organizaciones cooperativas de servicios hospitalarios y ministros autónomos en los Estados Unidos</a:t>
            </a:r>
          </a:p>
          <a:p>
            <a:pPr marL="342900" indent="-342900">
              <a:buFont typeface="Arial" panose="020B0604020202020204" pitchFamily="34" charset="0"/>
              <a:buChar char="•"/>
            </a:pPr>
            <a:r>
              <a:rPr lang="x-none" sz="1800" b="0" i="0" strike="noStrike" cap="none" spc="0" baseline="0" dirty="0">
                <a:solidFill>
                  <a:srgbClr val="000000"/>
                </a:solidFill>
                <a:effectLst/>
                <a:latin typeface="Arial"/>
                <a:ea typeface="Arial"/>
                <a:cs typeface="Arial"/>
              </a:rPr>
              <a:t>Puede ser sujeto a la Ley de Seguridad de los Ingresos de Jubilación de Empleados (Employee Retirement Income Security Act, ERISA). Los planes 403(b) se consideran planes ERISA o no ERISA</a:t>
            </a:r>
          </a:p>
          <a:p>
            <a:pPr marL="342900" indent="-342900">
              <a:buFont typeface="Arial" panose="020B0604020202020204" pitchFamily="34" charset="0"/>
              <a:buChar char="•"/>
            </a:pPr>
            <a:r>
              <a:rPr lang="x-none" sz="1800" b="0" i="0" strike="noStrike" cap="none" spc="0" baseline="0" dirty="0">
                <a:solidFill>
                  <a:srgbClr val="000000"/>
                </a:solidFill>
                <a:effectLst/>
                <a:latin typeface="Arial"/>
                <a:ea typeface="Arial"/>
                <a:cs typeface="Arial"/>
              </a:rPr>
              <a:t>Las contribuciones de los empleados, que se deducen de la nómina en un plan 403(b), generalmente se realizan antes de impuestos y se les permite crecer con impuestos diferidos. Los retiros del plan se gravan como ingresos ordinarios</a:t>
            </a:r>
            <a:br>
              <a:rPr sz="1800" dirty="0"/>
            </a:br>
            <a:r>
              <a:rPr lang="x-none" sz="1800" b="0" i="0" strike="noStrike" cap="none" spc="0" baseline="0" dirty="0">
                <a:solidFill>
                  <a:srgbClr val="000000"/>
                </a:solidFill>
                <a:effectLst/>
                <a:latin typeface="Arial"/>
                <a:ea typeface="Arial"/>
                <a:cs typeface="Arial"/>
              </a:rPr>
              <a:t> </a:t>
            </a:r>
          </a:p>
          <a:p>
            <a:endParaRPr lang="en-US" sz="1800" dirty="0"/>
          </a:p>
        </p:txBody>
      </p:sp>
      <p:sp>
        <p:nvSpPr>
          <p:cNvPr id="7" name="Slide Number Placeholder 3"/>
          <p:cNvSpPr txBox="1"/>
          <p:nvPr/>
        </p:nvSpPr>
        <p:spPr>
          <a:xfrm>
            <a:off x="8356802" y="6415344"/>
            <a:ext cx="678426" cy="365125"/>
          </a:xfrm>
          <a:prstGeom prst="rect">
            <a:avLst/>
          </a:prstGeom>
        </p:spPr>
        <p:txBody>
          <a:bodyPr vert="horz" lIns="68580" tIns="34290" rIns="68580" bIns="34290" rtlCol="0" anchor="ctr"/>
          <a:lstStyle>
            <a:defPPr>
              <a:defRPr lang="en-US"/>
            </a:defPPr>
            <a:lvl1pPr marL="0" algn="r" defTabSz="685800" rtl="0" eaLnBrk="1" latinLnBrk="0" hangingPunct="1">
              <a:defRPr sz="600" kern="1200">
                <a:solidFill>
                  <a:schemeClr val="accent6"/>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a:lstStyle>
          <a:p>
            <a:fld id="{3A5D2E96-09D4-684C-BDED-6024B7F4284C}" type="slidenum">
              <a:rPr lang="en-US" smtClean="0"/>
              <a:t>2</a:t>
            </a:fld>
            <a:endParaRPr lang="en-US"/>
          </a:p>
        </p:txBody>
      </p:sp>
      <p:sp>
        <p:nvSpPr>
          <p:cNvPr id="8" name="Title 8"/>
          <p:cNvSpPr>
            <a:spLocks noGrp="1"/>
          </p:cNvSpPr>
          <p:nvPr>
            <p:ph type="title"/>
          </p:nvPr>
        </p:nvSpPr>
        <p:spPr>
          <a:xfrm>
            <a:off x="269161" y="204832"/>
            <a:ext cx="8766067" cy="576329"/>
          </a:xfrm>
        </p:spPr>
        <p:txBody>
          <a:bodyPr/>
          <a:lstStyle/>
          <a:p>
            <a:r>
              <a:rPr lang="x-none" sz="2800" b="1" i="0" strike="noStrike" cap="none" spc="0" baseline="0">
                <a:solidFill>
                  <a:srgbClr val="000000"/>
                </a:solidFill>
                <a:effectLst/>
                <a:latin typeface="Georgia"/>
                <a:ea typeface="Georgia"/>
                <a:cs typeface="Georgia"/>
              </a:rPr>
              <a:t>Planes 403(b): anualidades con refugio de impuestos (TSA)</a:t>
            </a:r>
          </a:p>
        </p:txBody>
      </p:sp>
      <p:sp>
        <p:nvSpPr>
          <p:cNvPr id="9" name="Text Placeholder 1"/>
          <p:cNvSpPr>
            <a:spLocks noGrp="1"/>
          </p:cNvSpPr>
          <p:nvPr>
            <p:ph type="body" sz="quarter" idx="13"/>
          </p:nvPr>
        </p:nvSpPr>
        <p:spPr>
          <a:xfrm>
            <a:off x="269162" y="1192641"/>
            <a:ext cx="6948752" cy="311037"/>
          </a:xfrm>
        </p:spPr>
        <p:txBody>
          <a:bodyPr/>
          <a:lstStyle/>
          <a:p>
            <a:r>
              <a:rPr lang="x-none" sz="2000" b="0" i="0" strike="noStrike" cap="none" spc="0" baseline="0">
                <a:solidFill>
                  <a:srgbClr val="0061A0"/>
                </a:solidFill>
                <a:effectLst/>
                <a:latin typeface="Arial"/>
                <a:ea typeface="Arial"/>
                <a:cs typeface="Arial"/>
              </a:rPr>
              <a:t>¿Qué es un Plan 403(b)? </a:t>
            </a:r>
          </a:p>
        </p:txBody>
      </p:sp>
    </p:spTree>
    <p:extLst>
      <p:ext uri="{BB962C8B-B14F-4D97-AF65-F5344CB8AC3E}">
        <p14:creationId xmlns:p14="http://schemas.microsoft.com/office/powerpoint/2010/main" val="511804712"/>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69162" y="1134684"/>
            <a:ext cx="8581720" cy="5288280"/>
          </a:xfrm>
        </p:spPr>
        <p:txBody>
          <a:bodyPr/>
          <a:lstStyle/>
          <a:p>
            <a:pPr marL="342900" lvl="4" indent="-342900">
              <a:lnSpc>
                <a:spcPct val="120000"/>
              </a:lnSpc>
              <a:spcBef>
                <a:spcPts val="750"/>
              </a:spcBef>
              <a:buSzPct val="95000"/>
              <a:buFont typeface="Arial" panose="020B0604020202020204" pitchFamily="34" charset="0"/>
              <a:buChar char="•"/>
            </a:pPr>
            <a:r>
              <a:rPr lang="x-none" sz="1800" b="0" i="0" strike="noStrike" cap="none" spc="0" baseline="0" dirty="0">
                <a:solidFill>
                  <a:srgbClr val="000000"/>
                </a:solidFill>
                <a:effectLst/>
                <a:latin typeface="Arial"/>
                <a:ea typeface="Arial"/>
                <a:cs typeface="Arial"/>
              </a:rPr>
              <a:t>Límite I. Artículo 415 (c) Límite general </a:t>
            </a:r>
          </a:p>
          <a:p>
            <a:pPr lvl="4">
              <a:lnSpc>
                <a:spcPct val="100000"/>
              </a:lnSpc>
              <a:buSzPct val="95000"/>
            </a:pPr>
            <a:r>
              <a:rPr lang="x-none" sz="1800" b="0" i="0" strike="noStrike" cap="none" spc="0" baseline="0" dirty="0">
                <a:solidFill>
                  <a:srgbClr val="000000"/>
                </a:solidFill>
                <a:effectLst/>
                <a:latin typeface="Arial"/>
                <a:ea typeface="Arial"/>
                <a:cs typeface="Arial"/>
              </a:rPr>
              <a:t>Las adiciones anuales a un plan de contribución definida en nombre de un participante (contribuciones del empleador y del empleado) no pueden exceder el menor de 100 % de la remuneración del participante o 6</a:t>
            </a:r>
            <a:r>
              <a:rPr lang="en-US" sz="1800" b="0" i="0" strike="noStrike" cap="none" spc="0" baseline="0" dirty="0">
                <a:solidFill>
                  <a:srgbClr val="000000"/>
                </a:solidFill>
                <a:effectLst/>
                <a:latin typeface="Arial"/>
                <a:ea typeface="Arial"/>
                <a:cs typeface="Arial"/>
              </a:rPr>
              <a:t>6</a:t>
            </a:r>
            <a:r>
              <a:rPr lang="x-none" sz="1800" b="0" i="0" strike="noStrike" cap="none" spc="0" baseline="0" dirty="0">
                <a:solidFill>
                  <a:srgbClr val="000000"/>
                </a:solidFill>
                <a:effectLst/>
                <a:latin typeface="Arial"/>
                <a:ea typeface="Arial"/>
                <a:cs typeface="Arial"/>
              </a:rPr>
              <a:t>.000 USD (para 202</a:t>
            </a:r>
            <a:r>
              <a:rPr lang="en-US" sz="1800" b="0" i="0" strike="noStrike" cap="none" spc="0" baseline="0" dirty="0">
                <a:solidFill>
                  <a:srgbClr val="000000"/>
                </a:solidFill>
                <a:effectLst/>
                <a:latin typeface="Arial"/>
                <a:ea typeface="Arial"/>
                <a:cs typeface="Arial"/>
              </a:rPr>
              <a:t>3</a:t>
            </a:r>
            <a:r>
              <a:rPr lang="x-none" sz="1800" b="0" i="0" strike="noStrike" cap="none" spc="0" baseline="0" dirty="0">
                <a:solidFill>
                  <a:srgbClr val="000000"/>
                </a:solidFill>
                <a:effectLst/>
                <a:latin typeface="Arial"/>
                <a:ea typeface="Arial"/>
                <a:cs typeface="Arial"/>
              </a:rPr>
              <a:t>). </a:t>
            </a:r>
          </a:p>
          <a:p>
            <a:pPr marL="342900" lvl="4" indent="-342900">
              <a:lnSpc>
                <a:spcPct val="120000"/>
              </a:lnSpc>
              <a:spcBef>
                <a:spcPts val="750"/>
              </a:spcBef>
              <a:buSzPct val="95000"/>
              <a:buFont typeface="Arial" panose="020B0604020202020204" pitchFamily="34" charset="0"/>
              <a:buChar char="•"/>
            </a:pPr>
            <a:r>
              <a:rPr lang="x-none" sz="1800" b="0" i="0" strike="noStrike" cap="none" spc="0" baseline="0" dirty="0">
                <a:solidFill>
                  <a:srgbClr val="000000"/>
                </a:solidFill>
                <a:effectLst/>
                <a:latin typeface="Arial"/>
                <a:ea typeface="Arial"/>
                <a:cs typeface="Arial"/>
              </a:rPr>
              <a:t>Límite II. Artículo 402(g) Límite de diferimiento electivo </a:t>
            </a:r>
          </a:p>
          <a:p>
            <a:pPr lvl="4">
              <a:lnSpc>
                <a:spcPct val="100000"/>
              </a:lnSpc>
              <a:buSzPct val="95000"/>
            </a:pPr>
            <a:r>
              <a:rPr lang="x-none" sz="1800" b="0" i="0" strike="noStrike" cap="none" spc="0" baseline="0" dirty="0">
                <a:solidFill>
                  <a:srgbClr val="000000"/>
                </a:solidFill>
                <a:effectLst/>
                <a:latin typeface="Arial"/>
                <a:ea typeface="Arial"/>
                <a:cs typeface="Arial"/>
              </a:rPr>
              <a:t>El límite se aplica igualmente a todas las contribuciones de reducción de salario y contribuciones Roth (diferimientos electivos), realizados por una persona ya sea a un plan 403(b), 401(k), SEP o SIMPLE IRA. </a:t>
            </a:r>
          </a:p>
          <a:p>
            <a:pPr lvl="4">
              <a:lnSpc>
                <a:spcPct val="100000"/>
              </a:lnSpc>
              <a:buSzPct val="95000"/>
            </a:pPr>
            <a:r>
              <a:rPr lang="x-none" sz="1800" b="0" i="0" strike="noStrike" cap="none" spc="0" baseline="0" dirty="0">
                <a:solidFill>
                  <a:srgbClr val="000000"/>
                </a:solidFill>
                <a:effectLst/>
                <a:latin typeface="Arial"/>
                <a:ea typeface="Arial"/>
                <a:cs typeface="Arial"/>
              </a:rPr>
              <a:t>Todos los aplazamientos electivos realizados por el empleado a otros planes deben sumarse a la contribución al plan 403(b) para determinar si se ha excedido el límite. (Las contribuciones a los planes 457(b) no se suman al límite 402(g) para los planes anteriores) </a:t>
            </a:r>
          </a:p>
          <a:p>
            <a:pPr lvl="4">
              <a:lnSpc>
                <a:spcPct val="100000"/>
              </a:lnSpc>
              <a:buSzPct val="95000"/>
            </a:pPr>
            <a:r>
              <a:rPr lang="x-none" sz="1800" b="0" i="0" strike="noStrike" cap="none" spc="0" baseline="0" dirty="0">
                <a:solidFill>
                  <a:srgbClr val="000000"/>
                </a:solidFill>
                <a:effectLst/>
                <a:latin typeface="Arial"/>
                <a:ea typeface="Arial"/>
                <a:cs typeface="Arial"/>
              </a:rPr>
              <a:t>El límite anual de 202</a:t>
            </a:r>
            <a:r>
              <a:rPr lang="en-US" sz="1800" b="0" i="0" strike="noStrike" cap="none" spc="0" baseline="0" dirty="0">
                <a:solidFill>
                  <a:srgbClr val="000000"/>
                </a:solidFill>
                <a:effectLst/>
                <a:latin typeface="Arial"/>
                <a:ea typeface="Arial"/>
                <a:cs typeface="Arial"/>
              </a:rPr>
              <a:t>4</a:t>
            </a:r>
            <a:r>
              <a:rPr lang="x-none" sz="1800" b="0" i="0" strike="noStrike" cap="none" spc="0" baseline="0" dirty="0">
                <a:solidFill>
                  <a:srgbClr val="000000"/>
                </a:solidFill>
                <a:effectLst/>
                <a:latin typeface="Arial"/>
                <a:ea typeface="Arial"/>
                <a:cs typeface="Arial"/>
              </a:rPr>
              <a:t> es el menor de 100 % de la compensación o 2</a:t>
            </a:r>
            <a:r>
              <a:rPr lang="en-US" sz="1800" b="0" i="0" strike="noStrike" cap="none" spc="0" baseline="0" dirty="0">
                <a:solidFill>
                  <a:srgbClr val="000000"/>
                </a:solidFill>
                <a:effectLst/>
                <a:latin typeface="Arial"/>
                <a:ea typeface="Arial"/>
                <a:cs typeface="Arial"/>
              </a:rPr>
              <a:t>3</a:t>
            </a:r>
            <a:r>
              <a:rPr lang="x-none" sz="1800" b="0" i="0" strike="noStrike" cap="none" spc="0" baseline="0" dirty="0">
                <a:solidFill>
                  <a:srgbClr val="000000"/>
                </a:solidFill>
                <a:effectLst/>
                <a:latin typeface="Arial"/>
                <a:ea typeface="Arial"/>
                <a:cs typeface="Arial"/>
              </a:rPr>
              <a:t>.</a:t>
            </a:r>
            <a:r>
              <a:rPr lang="en-US" sz="1800" b="0" i="0" strike="noStrike" cap="none" spc="0" baseline="0" dirty="0">
                <a:solidFill>
                  <a:srgbClr val="000000"/>
                </a:solidFill>
                <a:effectLst/>
                <a:latin typeface="Arial"/>
                <a:ea typeface="Arial"/>
                <a:cs typeface="Arial"/>
              </a:rPr>
              <a:t>0</a:t>
            </a:r>
            <a:r>
              <a:rPr lang="x-none" sz="1800" b="0" i="0" strike="noStrike" cap="none" spc="0" baseline="0" dirty="0">
                <a:solidFill>
                  <a:srgbClr val="000000"/>
                </a:solidFill>
                <a:effectLst/>
                <a:latin typeface="Arial"/>
                <a:ea typeface="Arial"/>
                <a:cs typeface="Arial"/>
              </a:rPr>
              <a:t>00 USD, lo que sea menor </a:t>
            </a:r>
          </a:p>
        </p:txBody>
      </p:sp>
      <p:sp>
        <p:nvSpPr>
          <p:cNvPr id="3" name="Slide Number Placeholder 2"/>
          <p:cNvSpPr>
            <a:spLocks noGrp="1"/>
          </p:cNvSpPr>
          <p:nvPr>
            <p:ph type="sldNum" sz="quarter" idx="12"/>
          </p:nvPr>
        </p:nvSpPr>
        <p:spPr/>
        <p:txBody>
          <a:bodyPr/>
          <a:lstStyle/>
          <a:p>
            <a:fld id="{3A5D2E96-09D4-684C-BDED-6024B7F4284C}" type="slidenum">
              <a:rPr lang="en-US" smtClean="0"/>
              <a:t>20</a:t>
            </a:fld>
            <a:endParaRPr lang="en-US"/>
          </a:p>
        </p:txBody>
      </p:sp>
      <p:sp>
        <p:nvSpPr>
          <p:cNvPr id="4" name="Title 3"/>
          <p:cNvSpPr>
            <a:spLocks noGrp="1"/>
          </p:cNvSpPr>
          <p:nvPr>
            <p:ph type="title"/>
          </p:nvPr>
        </p:nvSpPr>
        <p:spPr>
          <a:xfrm>
            <a:off x="269162" y="204832"/>
            <a:ext cx="7914718" cy="576329"/>
          </a:xfrm>
        </p:spPr>
        <p:txBody>
          <a:bodyPr/>
          <a:lstStyle/>
          <a:p>
            <a:r>
              <a:rPr lang="x-none" sz="2800" b="1" i="0" strike="noStrike" cap="none" spc="0" baseline="0">
                <a:solidFill>
                  <a:srgbClr val="000000"/>
                </a:solidFill>
                <a:effectLst/>
                <a:latin typeface="Georgia"/>
                <a:ea typeface="Georgia"/>
                <a:cs typeface="Georgia"/>
              </a:rPr>
              <a:t>Cálculo de las contribuciones máximas permitidas (MAC) </a:t>
            </a:r>
          </a:p>
        </p:txBody>
      </p:sp>
    </p:spTree>
    <p:extLst>
      <p:ext uri="{BB962C8B-B14F-4D97-AF65-F5344CB8AC3E}">
        <p14:creationId xmlns:p14="http://schemas.microsoft.com/office/powerpoint/2010/main" val="423431186"/>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69162" y="1444826"/>
            <a:ext cx="8581720" cy="4281001"/>
          </a:xfrm>
        </p:spPr>
        <p:txBody>
          <a:bodyPr/>
          <a:lstStyle/>
          <a:p>
            <a:pPr marL="342900" lvl="4" indent="-342900">
              <a:lnSpc>
                <a:spcPct val="120000"/>
              </a:lnSpc>
              <a:spcBef>
                <a:spcPts val="750"/>
              </a:spcBef>
              <a:buSzPct val="95000"/>
              <a:buFont typeface="Arial" panose="020B0604020202020204" pitchFamily="34" charset="0"/>
              <a:buChar char="•"/>
            </a:pPr>
            <a:r>
              <a:rPr lang="x-none" sz="1800" b="0" i="0" strike="noStrike" cap="none" spc="0" baseline="0" dirty="0">
                <a:solidFill>
                  <a:srgbClr val="000000"/>
                </a:solidFill>
                <a:effectLst/>
                <a:latin typeface="Arial"/>
                <a:ea typeface="Arial"/>
                <a:cs typeface="Arial"/>
              </a:rPr>
              <a:t>Los empleados mayores de 50 años son elegibles para usar una contribución de puesta al día de </a:t>
            </a:r>
            <a:r>
              <a:rPr lang="en-US" sz="1800" b="0" i="0" strike="noStrike" cap="none" spc="0" baseline="0" dirty="0">
                <a:solidFill>
                  <a:srgbClr val="000000"/>
                </a:solidFill>
                <a:effectLst/>
                <a:latin typeface="Arial"/>
                <a:ea typeface="Arial"/>
                <a:cs typeface="Arial"/>
              </a:rPr>
              <a:t>7.</a:t>
            </a:r>
            <a:r>
              <a:rPr lang="x-none" sz="1800" b="0" i="0" strike="noStrike" cap="none" spc="0" baseline="0" dirty="0">
                <a:solidFill>
                  <a:srgbClr val="000000"/>
                </a:solidFill>
                <a:effectLst/>
                <a:latin typeface="Arial"/>
                <a:ea typeface="Arial"/>
                <a:cs typeface="Arial"/>
              </a:rPr>
              <a:t>500 USD </a:t>
            </a:r>
            <a:r>
              <a:rPr lang="en-US" sz="1800" b="0" i="0" strike="noStrike" cap="none" spc="0" baseline="0" dirty="0">
                <a:solidFill>
                  <a:srgbClr val="000000"/>
                </a:solidFill>
                <a:effectLst/>
                <a:latin typeface="Arial"/>
                <a:ea typeface="Arial"/>
                <a:cs typeface="Arial"/>
              </a:rPr>
              <a:t>para 2024 </a:t>
            </a:r>
            <a:r>
              <a:rPr lang="x-none" sz="1800" b="0" i="0" strike="noStrike" cap="none" spc="0" baseline="0" dirty="0">
                <a:solidFill>
                  <a:srgbClr val="000000"/>
                </a:solidFill>
                <a:effectLst/>
                <a:latin typeface="Arial"/>
                <a:ea typeface="Arial"/>
                <a:cs typeface="Arial"/>
              </a:rPr>
              <a:t>(no disponible para exentos de impuestos 457(b)) </a:t>
            </a:r>
          </a:p>
          <a:p>
            <a:pPr marL="0" lvl="4" indent="0">
              <a:lnSpc>
                <a:spcPct val="120000"/>
              </a:lnSpc>
              <a:spcBef>
                <a:spcPts val="750"/>
              </a:spcBef>
              <a:buSzPct val="95000"/>
              <a:buNone/>
            </a:pPr>
            <a:endParaRPr lang="en-US" sz="1800" dirty="0"/>
          </a:p>
          <a:p>
            <a:pPr marL="342900" lvl="4" indent="-342900">
              <a:lnSpc>
                <a:spcPct val="120000"/>
              </a:lnSpc>
              <a:spcBef>
                <a:spcPts val="750"/>
              </a:spcBef>
              <a:buSzPct val="95000"/>
              <a:buFont typeface="Arial" panose="020B0604020202020204" pitchFamily="34" charset="0"/>
              <a:buChar char="•"/>
            </a:pPr>
            <a:endParaRPr lang="en-US" sz="1800" dirty="0"/>
          </a:p>
          <a:p>
            <a:pPr marL="342900" lvl="4" indent="-342900">
              <a:lnSpc>
                <a:spcPct val="120000"/>
              </a:lnSpc>
              <a:spcBef>
                <a:spcPts val="750"/>
              </a:spcBef>
              <a:buSzPct val="95000"/>
              <a:buFont typeface="Arial" panose="020B0604020202020204" pitchFamily="34" charset="0"/>
              <a:buChar char="•"/>
            </a:pPr>
            <a:endParaRPr lang="en-US" sz="1800" dirty="0"/>
          </a:p>
          <a:p>
            <a:pPr marL="342900" lvl="4" indent="-342900">
              <a:lnSpc>
                <a:spcPct val="120000"/>
              </a:lnSpc>
              <a:spcBef>
                <a:spcPts val="750"/>
              </a:spcBef>
              <a:buSzPct val="95000"/>
              <a:buFont typeface="Arial" panose="020B0604020202020204" pitchFamily="34" charset="0"/>
              <a:buChar char="•"/>
            </a:pPr>
            <a:endParaRPr lang="en-US" sz="1800" dirty="0"/>
          </a:p>
          <a:p>
            <a:pPr marL="342900" lvl="4" indent="-342900">
              <a:lnSpc>
                <a:spcPct val="120000"/>
              </a:lnSpc>
              <a:spcBef>
                <a:spcPts val="750"/>
              </a:spcBef>
              <a:buSzPct val="95000"/>
              <a:buFont typeface="Arial" panose="020B0604020202020204" pitchFamily="34" charset="0"/>
              <a:buChar char="•"/>
            </a:pPr>
            <a:endParaRPr lang="en-US" sz="1800" dirty="0"/>
          </a:p>
          <a:p>
            <a:r>
              <a:rPr lang="x-none" sz="1800" b="0" i="1" strike="noStrike" cap="none" spc="0" baseline="0" dirty="0">
                <a:solidFill>
                  <a:srgbClr val="000000"/>
                </a:solidFill>
                <a:effectLst/>
                <a:latin typeface="Arial"/>
                <a:ea typeface="Arial"/>
                <a:cs typeface="Arial"/>
              </a:rPr>
              <a:t>*Consulte www.IRS.gov para obtener más detalles sobre los límites actuales </a:t>
            </a:r>
            <a:endParaRPr lang="en-US" sz="1800" dirty="0"/>
          </a:p>
          <a:p>
            <a:endParaRPr lang="en-US" sz="1800" dirty="0"/>
          </a:p>
        </p:txBody>
      </p:sp>
      <p:sp>
        <p:nvSpPr>
          <p:cNvPr id="3" name="Slide Number Placeholder 2"/>
          <p:cNvSpPr>
            <a:spLocks noGrp="1"/>
          </p:cNvSpPr>
          <p:nvPr>
            <p:ph type="sldNum" sz="quarter" idx="12"/>
          </p:nvPr>
        </p:nvSpPr>
        <p:spPr/>
        <p:txBody>
          <a:bodyPr/>
          <a:lstStyle/>
          <a:p>
            <a:fld id="{3A5D2E96-09D4-684C-BDED-6024B7F4284C}" type="slidenum">
              <a:rPr lang="en-US" smtClean="0"/>
              <a:t>21</a:t>
            </a:fld>
            <a:endParaRPr lang="en-US"/>
          </a:p>
        </p:txBody>
      </p:sp>
      <p:sp>
        <p:nvSpPr>
          <p:cNvPr id="6" name="Title 3"/>
          <p:cNvSpPr>
            <a:spLocks noGrp="1"/>
          </p:cNvSpPr>
          <p:nvPr>
            <p:ph type="title"/>
          </p:nvPr>
        </p:nvSpPr>
        <p:spPr/>
        <p:txBody>
          <a:bodyPr/>
          <a:lstStyle/>
          <a:p>
            <a:r>
              <a:rPr lang="x-none" sz="2800" b="1" i="0" strike="noStrike" cap="none" spc="0" baseline="0">
                <a:solidFill>
                  <a:srgbClr val="000000"/>
                </a:solidFill>
                <a:effectLst/>
                <a:latin typeface="Georgia"/>
                <a:ea typeface="Georgia"/>
                <a:cs typeface="Georgia"/>
              </a:rPr>
              <a:t>Cálculo de las contribuciones máximas permitidas (MAC) </a:t>
            </a:r>
          </a:p>
        </p:txBody>
      </p:sp>
    </p:spTree>
    <p:extLst>
      <p:ext uri="{BB962C8B-B14F-4D97-AF65-F5344CB8AC3E}">
        <p14:creationId xmlns:p14="http://schemas.microsoft.com/office/powerpoint/2010/main" val="486309681"/>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81140" y="1823518"/>
            <a:ext cx="8581720" cy="3892874"/>
          </a:xfrm>
        </p:spPr>
        <p:txBody>
          <a:bodyPr/>
          <a:lstStyle/>
          <a:p>
            <a:r>
              <a:rPr lang="x-none" sz="1800" b="0" i="0" strike="noStrike" cap="none" spc="0" baseline="0" dirty="0">
                <a:solidFill>
                  <a:srgbClr val="000000"/>
                </a:solidFill>
                <a:effectLst/>
                <a:latin typeface="Arial"/>
                <a:ea typeface="Arial"/>
                <a:cs typeface="Arial"/>
              </a:rPr>
              <a:t>Para calificar para la puesta al día de 15 años de servicio (si el plan del empleador incluye esta disposición), el empleado debe tener 15 años de servicio con el mismo empleador 403(b) elegible. El límite de los diferimientos electivos a la cuenta 403(b) del participante puede aumentar hasta 3000 USD en cualquier año gravable (límite de por vida de empleador por empleador de 15.000 USD) si el empleado tiene al menos 15 años de servicio con el mismo empleador en un sistema de escuelas públicas, hospital, agencia de servicios de salud en el hogar, agencia de servicios de salud y bienestar, iglesia o convención o asociación de iglesias.</a:t>
            </a:r>
          </a:p>
          <a:p>
            <a:endParaRPr lang="en-US" sz="1800" dirty="0"/>
          </a:p>
        </p:txBody>
      </p:sp>
      <p:sp>
        <p:nvSpPr>
          <p:cNvPr id="3" name="Slide Number Placeholder 2"/>
          <p:cNvSpPr>
            <a:spLocks noGrp="1"/>
          </p:cNvSpPr>
          <p:nvPr>
            <p:ph type="sldNum" sz="quarter" idx="12"/>
          </p:nvPr>
        </p:nvSpPr>
        <p:spPr/>
        <p:txBody>
          <a:bodyPr/>
          <a:lstStyle/>
          <a:p>
            <a:fld id="{3A5D2E96-09D4-684C-BDED-6024B7F4284C}" type="slidenum">
              <a:rPr lang="en-US" smtClean="0"/>
              <a:t>22</a:t>
            </a:fld>
            <a:endParaRPr lang="en-US"/>
          </a:p>
        </p:txBody>
      </p:sp>
      <p:sp>
        <p:nvSpPr>
          <p:cNvPr id="5" name="Text Placeholder 4"/>
          <p:cNvSpPr>
            <a:spLocks noGrp="1"/>
          </p:cNvSpPr>
          <p:nvPr>
            <p:ph type="body" sz="quarter" idx="13"/>
          </p:nvPr>
        </p:nvSpPr>
        <p:spPr>
          <a:xfrm>
            <a:off x="184343" y="1247243"/>
            <a:ext cx="8511672" cy="311037"/>
          </a:xfrm>
        </p:spPr>
        <p:txBody>
          <a:bodyPr/>
          <a:lstStyle/>
          <a:p>
            <a:r>
              <a:rPr lang="x-none" sz="2000" b="0" i="0" strike="noStrike" cap="none" spc="0" baseline="0" dirty="0">
                <a:solidFill>
                  <a:srgbClr val="0061A0"/>
                </a:solidFill>
                <a:effectLst/>
                <a:latin typeface="Arial"/>
                <a:ea typeface="Arial"/>
                <a:cs typeface="Arial"/>
              </a:rPr>
              <a:t>Contribuciones de puesta al día para empleados con 15 años de servicio</a:t>
            </a:r>
          </a:p>
        </p:txBody>
      </p:sp>
      <p:sp>
        <p:nvSpPr>
          <p:cNvPr id="6" name="Title 3"/>
          <p:cNvSpPr>
            <a:spLocks noGrp="1"/>
          </p:cNvSpPr>
          <p:nvPr>
            <p:ph type="title"/>
          </p:nvPr>
        </p:nvSpPr>
        <p:spPr>
          <a:xfrm>
            <a:off x="269162" y="77531"/>
            <a:ext cx="8318578" cy="576329"/>
          </a:xfrm>
        </p:spPr>
        <p:txBody>
          <a:bodyPr/>
          <a:lstStyle/>
          <a:p>
            <a:r>
              <a:rPr lang="x-none" sz="2800" b="1" i="0" strike="noStrike" cap="none" spc="0" baseline="0" dirty="0">
                <a:solidFill>
                  <a:srgbClr val="000000"/>
                </a:solidFill>
                <a:effectLst/>
                <a:latin typeface="Georgia"/>
                <a:ea typeface="Georgia"/>
                <a:cs typeface="Georgia"/>
              </a:rPr>
              <a:t>Cálculo de las contribuciones máximas permitidas (MAC) </a:t>
            </a:r>
          </a:p>
        </p:txBody>
      </p:sp>
    </p:spTree>
    <p:extLst>
      <p:ext uri="{BB962C8B-B14F-4D97-AF65-F5344CB8AC3E}">
        <p14:creationId xmlns:p14="http://schemas.microsoft.com/office/powerpoint/2010/main" val="1410055464"/>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66965" y="1835533"/>
            <a:ext cx="8581720" cy="4281001"/>
          </a:xfrm>
        </p:spPr>
        <p:txBody>
          <a:bodyPr/>
          <a:lstStyle/>
          <a:p>
            <a:r>
              <a:rPr lang="x-none" sz="1800" b="0" i="0" strike="noStrike" cap="none" spc="0" baseline="0" dirty="0">
                <a:solidFill>
                  <a:srgbClr val="000000"/>
                </a:solidFill>
                <a:effectLst/>
                <a:latin typeface="Arial"/>
                <a:ea typeface="Arial"/>
                <a:cs typeface="Arial"/>
              </a:rPr>
              <a:t>Hay varios cálculos para determinar la elegibilidad de un participante para realizar una contribución de puesta al día de hasta 3000 USD.</a:t>
            </a:r>
          </a:p>
          <a:p>
            <a:r>
              <a:rPr lang="x-none" sz="1800" b="0" i="0" strike="noStrike" cap="none" spc="0" baseline="0" dirty="0">
                <a:solidFill>
                  <a:srgbClr val="000000"/>
                </a:solidFill>
                <a:effectLst/>
                <a:latin typeface="Arial"/>
                <a:ea typeface="Arial"/>
                <a:cs typeface="Arial"/>
              </a:rPr>
              <a:t>El monto de la puesta al día especial de 15 años y el monto subutilizado es igual al menor de los siguientes: </a:t>
            </a:r>
          </a:p>
          <a:p>
            <a:pPr lvl="4">
              <a:lnSpc>
                <a:spcPct val="100000"/>
              </a:lnSpc>
              <a:buSzPct val="95000"/>
            </a:pPr>
            <a:r>
              <a:rPr lang="x-none" sz="1800" b="0" i="0" strike="noStrike" cap="none" spc="0" baseline="0" dirty="0">
                <a:solidFill>
                  <a:srgbClr val="000000"/>
                </a:solidFill>
                <a:effectLst/>
                <a:latin typeface="Arial"/>
                <a:ea typeface="Arial"/>
                <a:cs typeface="Arial"/>
              </a:rPr>
              <a:t>3000 USD;</a:t>
            </a:r>
          </a:p>
          <a:p>
            <a:pPr lvl="4">
              <a:lnSpc>
                <a:spcPct val="100000"/>
              </a:lnSpc>
              <a:buSzPct val="95000"/>
            </a:pPr>
            <a:r>
              <a:rPr lang="x-none" sz="1800" b="0" i="0" strike="noStrike" cap="none" spc="0" baseline="0" dirty="0">
                <a:solidFill>
                  <a:srgbClr val="000000"/>
                </a:solidFill>
                <a:effectLst/>
                <a:latin typeface="Arial"/>
                <a:ea typeface="Arial"/>
                <a:cs typeface="Arial"/>
              </a:rPr>
              <a:t>15.000 USD reducidos por la suma de los diferimientos de puesta al día de 15 años de años anteriores; o</a:t>
            </a:r>
          </a:p>
          <a:p>
            <a:pPr lvl="4">
              <a:lnSpc>
                <a:spcPct val="100000"/>
              </a:lnSpc>
              <a:buSzPct val="95000"/>
            </a:pPr>
            <a:r>
              <a:rPr lang="x-none" sz="1800" b="0" i="0" strike="noStrike" cap="none" spc="0" baseline="0" dirty="0">
                <a:solidFill>
                  <a:srgbClr val="000000"/>
                </a:solidFill>
                <a:effectLst/>
                <a:latin typeface="Arial"/>
                <a:ea typeface="Arial"/>
                <a:cs typeface="Arial"/>
              </a:rPr>
              <a:t>5000 USD x años de servicio con el empleador, menos el total de todos los diferimientos electivos realizados a un plan 403(b), 401(k), SARSEP o SIMPLE IRA mantenido por el empleador, incluida la puesta al día a 15 años, pero sin incluir la puesta al día a los 50 años.</a:t>
            </a:r>
          </a:p>
          <a:p>
            <a:r>
              <a:rPr lang="en-US" sz="1800" dirty="0"/>
              <a:t> </a:t>
            </a:r>
          </a:p>
          <a:p>
            <a:r>
              <a:rPr lang="en-US" sz="1800" dirty="0"/>
              <a:t>	</a:t>
            </a:r>
          </a:p>
        </p:txBody>
      </p:sp>
      <p:sp>
        <p:nvSpPr>
          <p:cNvPr id="3" name="Slide Number Placeholder 2"/>
          <p:cNvSpPr>
            <a:spLocks noGrp="1"/>
          </p:cNvSpPr>
          <p:nvPr>
            <p:ph type="sldNum" sz="quarter" idx="12"/>
          </p:nvPr>
        </p:nvSpPr>
        <p:spPr/>
        <p:txBody>
          <a:bodyPr/>
          <a:lstStyle/>
          <a:p>
            <a:fld id="{3A5D2E96-09D4-684C-BDED-6024B7F4284C}" type="slidenum">
              <a:rPr lang="en-US" smtClean="0"/>
              <a:t>23</a:t>
            </a:fld>
            <a:endParaRPr lang="en-US"/>
          </a:p>
        </p:txBody>
      </p:sp>
      <p:sp>
        <p:nvSpPr>
          <p:cNvPr id="7" name="Title 3"/>
          <p:cNvSpPr>
            <a:spLocks noGrp="1"/>
          </p:cNvSpPr>
          <p:nvPr>
            <p:ph type="title"/>
          </p:nvPr>
        </p:nvSpPr>
        <p:spPr>
          <a:xfrm>
            <a:off x="375842" y="4017"/>
            <a:ext cx="8173798" cy="576329"/>
          </a:xfrm>
        </p:spPr>
        <p:txBody>
          <a:bodyPr/>
          <a:lstStyle/>
          <a:p>
            <a:r>
              <a:rPr lang="x-none" sz="2800" b="1" i="0" strike="noStrike" cap="none" spc="0" baseline="0" dirty="0">
                <a:solidFill>
                  <a:srgbClr val="000000"/>
                </a:solidFill>
                <a:effectLst/>
                <a:latin typeface="Georgia"/>
                <a:ea typeface="Georgia"/>
                <a:cs typeface="Georgia"/>
              </a:rPr>
              <a:t>Cálculo de las contribuciones máximas permitidas (MAC) </a:t>
            </a:r>
          </a:p>
        </p:txBody>
      </p:sp>
      <p:sp>
        <p:nvSpPr>
          <p:cNvPr id="8" name="Text Placeholder 4"/>
          <p:cNvSpPr txBox="1"/>
          <p:nvPr/>
        </p:nvSpPr>
        <p:spPr>
          <a:xfrm>
            <a:off x="282527" y="1193014"/>
            <a:ext cx="8413488" cy="311037"/>
          </a:xfrm>
          <a:prstGeom prst="rect">
            <a:avLst/>
          </a:prstGeom>
        </p:spPr>
        <p:txBody>
          <a:bodyPr vert="horz" lIns="91440" tIns="0" rIns="91440" bIns="0" rtlCol="0" anchor="b" anchorCtr="0">
            <a:noAutofit/>
          </a:bodyPr>
          <a:lstStyle>
            <a:lvl1pPr marL="0" indent="0" algn="l" defTabSz="685800" rtl="0" eaLnBrk="1" latinLnBrk="0" hangingPunct="1">
              <a:lnSpc>
                <a:spcPct val="140000"/>
              </a:lnSpc>
              <a:spcBef>
                <a:spcPts val="750"/>
              </a:spcBef>
              <a:buFont typeface="Arial"/>
              <a:buNone/>
              <a:defRPr sz="1800" kern="1200">
                <a:solidFill>
                  <a:schemeClr val="accent3"/>
                </a:solidFill>
                <a:latin typeface="+mn-lt"/>
                <a:ea typeface="+mn-ea"/>
                <a:cs typeface="+mn-cs"/>
              </a:defRPr>
            </a:lvl1pPr>
            <a:lvl2pPr marL="130969" indent="-126206" algn="l" defTabSz="685800" rtl="0" eaLnBrk="1" latinLnBrk="0" hangingPunct="1">
              <a:lnSpc>
                <a:spcPct val="140000"/>
              </a:lnSpc>
              <a:spcBef>
                <a:spcPts val="375"/>
              </a:spcBef>
              <a:buFont typeface="Arial"/>
              <a:buChar char="•"/>
              <a:defRPr sz="2200" kern="1200">
                <a:solidFill>
                  <a:schemeClr val="tx1"/>
                </a:solidFill>
                <a:latin typeface="+mn-lt"/>
                <a:ea typeface="+mn-ea"/>
                <a:cs typeface="+mn-cs"/>
              </a:defRPr>
            </a:lvl2pPr>
            <a:lvl3pPr marL="302419" indent="-171450" algn="l" defTabSz="685800" rtl="0" eaLnBrk="1" latinLnBrk="0" hangingPunct="1">
              <a:lnSpc>
                <a:spcPct val="140000"/>
              </a:lnSpc>
              <a:spcBef>
                <a:spcPts val="375"/>
              </a:spcBef>
              <a:buFont typeface=".AppleSystemUIFont" charset="-120"/>
              <a:buChar char="−"/>
              <a:defRPr sz="2200" kern="1200">
                <a:solidFill>
                  <a:schemeClr val="tx1"/>
                </a:solidFill>
                <a:latin typeface="+mn-lt"/>
                <a:ea typeface="+mn-ea"/>
                <a:cs typeface="+mn-cs"/>
              </a:defRPr>
            </a:lvl3pPr>
            <a:lvl4pPr marL="428625" indent="-132160" algn="l" defTabSz="685800" rtl="0" eaLnBrk="1" latinLnBrk="0" hangingPunct="1">
              <a:lnSpc>
                <a:spcPct val="140000"/>
              </a:lnSpc>
              <a:spcBef>
                <a:spcPts val="375"/>
              </a:spcBef>
              <a:buFont typeface="Arial"/>
              <a:buChar char="•"/>
              <a:defRPr sz="2200" kern="1200">
                <a:solidFill>
                  <a:schemeClr val="tx1"/>
                </a:solidFill>
                <a:latin typeface="+mn-lt"/>
                <a:ea typeface="+mn-ea"/>
                <a:cs typeface="+mn-cs"/>
              </a:defRPr>
            </a:lvl4pPr>
            <a:lvl5pPr marL="560785" indent="-170260" algn="l" defTabSz="685800" rtl="0" eaLnBrk="1" latinLnBrk="0" hangingPunct="1">
              <a:lnSpc>
                <a:spcPct val="140000"/>
              </a:lnSpc>
              <a:spcBef>
                <a:spcPts val="375"/>
              </a:spcBef>
              <a:buFont typeface=".AppleSystemUIFont" charset="-120"/>
              <a:buChar char="−"/>
              <a:defRPr sz="22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400" kern="1200">
                <a:solidFill>
                  <a:schemeClr val="tx1"/>
                </a:solidFill>
                <a:latin typeface="+mn-lt"/>
                <a:ea typeface="+mn-ea"/>
                <a:cs typeface="+mn-cs"/>
              </a:defRPr>
            </a:lvl9pPr>
          </a:lstStyle>
          <a:p>
            <a:endParaRPr lang="es-AR" sz="2000" b="0" i="0" strike="noStrike" cap="none" spc="0" baseline="0" dirty="0">
              <a:solidFill>
                <a:srgbClr val="0061A0"/>
              </a:solidFill>
              <a:effectLst/>
              <a:latin typeface="Arial"/>
              <a:ea typeface="Arial"/>
              <a:cs typeface="Arial"/>
            </a:endParaRPr>
          </a:p>
          <a:p>
            <a:endParaRPr lang="es-AR" sz="2000" dirty="0">
              <a:solidFill>
                <a:srgbClr val="0061A0"/>
              </a:solidFill>
              <a:latin typeface="Arial"/>
              <a:ea typeface="Arial"/>
              <a:cs typeface="Arial"/>
            </a:endParaRPr>
          </a:p>
          <a:p>
            <a:r>
              <a:rPr lang="x-none" sz="2000" b="0" i="0" strike="noStrike" cap="none" spc="0" baseline="0" dirty="0">
                <a:solidFill>
                  <a:srgbClr val="0061A0"/>
                </a:solidFill>
                <a:effectLst/>
                <a:latin typeface="Arial"/>
                <a:ea typeface="Arial"/>
                <a:cs typeface="Arial"/>
              </a:rPr>
              <a:t>Contribuciones de puesta al día para empleados con 15 años de servicio</a:t>
            </a:r>
          </a:p>
        </p:txBody>
      </p:sp>
    </p:spTree>
    <p:extLst>
      <p:ext uri="{BB962C8B-B14F-4D97-AF65-F5344CB8AC3E}">
        <p14:creationId xmlns:p14="http://schemas.microsoft.com/office/powerpoint/2010/main" val="16875157"/>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93118" y="1744114"/>
            <a:ext cx="8581720" cy="4281001"/>
          </a:xfrm>
        </p:spPr>
        <p:txBody>
          <a:bodyPr/>
          <a:lstStyle/>
          <a:p>
            <a:r>
              <a:rPr lang="x-none" sz="1800" b="0" i="0" strike="noStrike" cap="none" spc="0" baseline="0" dirty="0">
                <a:solidFill>
                  <a:srgbClr val="000000"/>
                </a:solidFill>
                <a:effectLst/>
                <a:latin typeface="Arial"/>
                <a:ea typeface="Arial"/>
                <a:cs typeface="Arial"/>
              </a:rPr>
              <a:t>El orden para los participantes elegibles para ambos tipos de contribuciones de puesta al día es: </a:t>
            </a:r>
          </a:p>
          <a:p>
            <a:pPr marL="342900" lvl="4" indent="-342900">
              <a:spcBef>
                <a:spcPts val="750"/>
              </a:spcBef>
              <a:buSzPct val="95000"/>
              <a:buFont typeface="Arial" panose="020B0604020202020204" pitchFamily="34" charset="0"/>
              <a:buChar char="−"/>
            </a:pPr>
            <a:r>
              <a:rPr lang="x-none" sz="1800" b="0" i="0" strike="noStrike" cap="none" spc="0" baseline="0" dirty="0">
                <a:solidFill>
                  <a:srgbClr val="000000"/>
                </a:solidFill>
                <a:effectLst/>
                <a:latin typeface="Arial"/>
                <a:ea typeface="Arial"/>
                <a:cs typeface="Arial"/>
              </a:rPr>
              <a:t>puesta al día de 15 años, luego</a:t>
            </a:r>
          </a:p>
          <a:p>
            <a:pPr marL="342900" lvl="4" indent="-342900">
              <a:spcBef>
                <a:spcPts val="750"/>
              </a:spcBef>
              <a:buSzPct val="95000"/>
              <a:buFont typeface="Arial" panose="020B0604020202020204" pitchFamily="34" charset="0"/>
              <a:buChar char="−"/>
            </a:pPr>
            <a:r>
              <a:rPr lang="x-none" sz="1800" b="0" i="0" strike="noStrike" cap="none" spc="0" baseline="0" dirty="0">
                <a:solidFill>
                  <a:srgbClr val="000000"/>
                </a:solidFill>
                <a:effectLst/>
                <a:latin typeface="Arial"/>
                <a:ea typeface="Arial"/>
                <a:cs typeface="Arial"/>
              </a:rPr>
              <a:t>de 50 años de edad.</a:t>
            </a:r>
          </a:p>
          <a:p>
            <a:r>
              <a:rPr lang="x-none" sz="1800" b="0" i="0" strike="noStrike" cap="none" spc="0" baseline="0" dirty="0">
                <a:solidFill>
                  <a:srgbClr val="000000"/>
                </a:solidFill>
                <a:effectLst/>
                <a:latin typeface="Arial"/>
                <a:ea typeface="Arial"/>
                <a:cs typeface="Arial"/>
              </a:rPr>
              <a:t>Si un participante utiliza una puesta al día a los 50 años, pero era elegible para la puesta al día a los 15 años, las reglas primero cuentan la contribución para el máximo de por vida de puesta al día a los 15 años</a:t>
            </a:r>
          </a:p>
          <a:p>
            <a:endParaRPr lang="en-US" sz="1800" dirty="0"/>
          </a:p>
        </p:txBody>
      </p:sp>
      <p:sp>
        <p:nvSpPr>
          <p:cNvPr id="3" name="Slide Number Placeholder 2"/>
          <p:cNvSpPr>
            <a:spLocks noGrp="1"/>
          </p:cNvSpPr>
          <p:nvPr>
            <p:ph type="sldNum" sz="quarter" idx="12"/>
          </p:nvPr>
        </p:nvSpPr>
        <p:spPr/>
        <p:txBody>
          <a:bodyPr/>
          <a:lstStyle/>
          <a:p>
            <a:fld id="{3A5D2E96-09D4-684C-BDED-6024B7F4284C}" type="slidenum">
              <a:rPr lang="en-US" smtClean="0"/>
              <a:t>24</a:t>
            </a:fld>
            <a:endParaRPr lang="en-US"/>
          </a:p>
        </p:txBody>
      </p:sp>
      <p:sp>
        <p:nvSpPr>
          <p:cNvPr id="5" name="Text Placeholder 4"/>
          <p:cNvSpPr>
            <a:spLocks noGrp="1"/>
          </p:cNvSpPr>
          <p:nvPr>
            <p:ph type="body" sz="quarter" idx="13"/>
          </p:nvPr>
        </p:nvSpPr>
        <p:spPr>
          <a:xfrm>
            <a:off x="214784" y="1244401"/>
            <a:ext cx="8481231" cy="311037"/>
          </a:xfrm>
        </p:spPr>
        <p:txBody>
          <a:bodyPr/>
          <a:lstStyle/>
          <a:p>
            <a:r>
              <a:rPr lang="x-none" sz="2000" b="0" i="0" strike="noStrike" cap="none" spc="0" baseline="0" dirty="0">
                <a:solidFill>
                  <a:srgbClr val="0061A0"/>
                </a:solidFill>
                <a:effectLst/>
                <a:latin typeface="Arial"/>
                <a:ea typeface="Arial"/>
                <a:cs typeface="Arial"/>
              </a:rPr>
              <a:t>Contribuciones de puesta al día para empleados con 15 años de servicio</a:t>
            </a:r>
          </a:p>
        </p:txBody>
      </p:sp>
      <p:sp>
        <p:nvSpPr>
          <p:cNvPr id="6" name="Title 3"/>
          <p:cNvSpPr>
            <a:spLocks noGrp="1"/>
          </p:cNvSpPr>
          <p:nvPr>
            <p:ph type="title"/>
          </p:nvPr>
        </p:nvSpPr>
        <p:spPr>
          <a:xfrm>
            <a:off x="207518" y="77531"/>
            <a:ext cx="8425258" cy="576329"/>
          </a:xfrm>
        </p:spPr>
        <p:txBody>
          <a:bodyPr/>
          <a:lstStyle/>
          <a:p>
            <a:r>
              <a:rPr lang="x-none" sz="2800" b="1" i="0" strike="noStrike" cap="none" spc="0" baseline="0" dirty="0">
                <a:solidFill>
                  <a:srgbClr val="000000"/>
                </a:solidFill>
                <a:effectLst/>
                <a:latin typeface="Georgia"/>
                <a:ea typeface="Georgia"/>
                <a:cs typeface="Georgia"/>
              </a:rPr>
              <a:t>Cálculo de las contribuciones máximas permitidas (MAC) </a:t>
            </a:r>
          </a:p>
        </p:txBody>
      </p:sp>
    </p:spTree>
    <p:extLst>
      <p:ext uri="{BB962C8B-B14F-4D97-AF65-F5344CB8AC3E}">
        <p14:creationId xmlns:p14="http://schemas.microsoft.com/office/powerpoint/2010/main" val="1661316613"/>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67313" y="944880"/>
            <a:ext cx="8581720" cy="5334000"/>
          </a:xfrm>
        </p:spPr>
        <p:txBody>
          <a:bodyPr/>
          <a:lstStyle/>
          <a:p>
            <a:r>
              <a:rPr lang="x-none" sz="1400" b="0" i="0" strike="noStrike" cap="none" spc="0" baseline="0" dirty="0">
                <a:solidFill>
                  <a:srgbClr val="000000"/>
                </a:solidFill>
                <a:effectLst/>
                <a:latin typeface="Arial"/>
                <a:ea typeface="Arial"/>
                <a:cs typeface="Arial"/>
              </a:rPr>
              <a:t>Cualquier análisis de impuestos es solo para fines informativos generales, no pretende ser completo ni cubrir todas las situaciones, y no debe interpretarse como asesoramiento legal, fiscal o contable. Los clientes deben consultar con sus asesores legales, fiscales y contables calificados, según corresponda. </a:t>
            </a:r>
          </a:p>
          <a:p>
            <a:r>
              <a:rPr lang="x-none" sz="1400" b="0" i="0" strike="noStrike" cap="none" spc="0" baseline="0" dirty="0">
                <a:solidFill>
                  <a:srgbClr val="000000"/>
                </a:solidFill>
                <a:effectLst/>
                <a:latin typeface="Arial"/>
                <a:ea typeface="Arial"/>
                <a:cs typeface="Arial"/>
              </a:rPr>
              <a:t>Las garantías de todos los productos están sujetas a la solidez financiera y la capacidad de pago de reclamaciones de la compañía de seguros emisora. Al igual que la mayoría de los contratos de seguro, los contratos de MetLife contienen exclusiones, limitaciones, reducción de beneficios, cargos por rescate y términos para mantenerlos vigentes. Su representante y los documentos del producto, como un certificado del producto y un prospecto del producto, si corresponde, pueden proporcionarle los costos y detalles completos. Esta presentación es solo para fines informativos y no sustituye el asesoramiento profesional. Ni Metropolitan Life Insurance Company ni ninguna de sus afiliadas o representantes se dedican a brindar asesoramiento fiscal o legal. Las personas deben consultar con sus propios asesores profesionales para determinar la idoneidad de cualquier curso de acción o estrategia analizada para su situación en particular. Metropolitan Life Insurance Company (MLIC), Nueva York, NY 10166. Valores distribuidos </a:t>
            </a:r>
            <a:r>
              <a:rPr lang="x-none" sz="1400" b="0" i="0" strike="sngStrike" cap="none" spc="0" baseline="0" dirty="0">
                <a:solidFill>
                  <a:srgbClr val="000000"/>
                </a:solidFill>
                <a:effectLst/>
                <a:latin typeface="Arial"/>
                <a:ea typeface="Arial"/>
                <a:cs typeface="Arial"/>
              </a:rPr>
              <a:t>por</a:t>
            </a:r>
            <a:r>
              <a:rPr lang="x-none" sz="1400" b="0" i="0" strike="noStrike" cap="none" spc="0" baseline="0" dirty="0">
                <a:solidFill>
                  <a:srgbClr val="000000"/>
                </a:solidFill>
                <a:effectLst/>
                <a:latin typeface="Arial"/>
                <a:ea typeface="Arial"/>
                <a:cs typeface="Arial"/>
              </a:rPr>
              <a:t> </a:t>
            </a:r>
            <a:r>
              <a:rPr lang="en-US" sz="1400" b="0" i="0" strike="noStrike" cap="none" spc="0" baseline="0" dirty="0">
                <a:solidFill>
                  <a:srgbClr val="000000"/>
                </a:solidFill>
                <a:effectLst/>
                <a:latin typeface="Arial"/>
                <a:ea typeface="Arial"/>
                <a:cs typeface="Arial"/>
              </a:rPr>
              <a:t>de </a:t>
            </a:r>
            <a:r>
              <a:rPr lang="x-none" sz="1400" b="0" i="0" strike="noStrike" cap="none" spc="0" baseline="0" dirty="0">
                <a:solidFill>
                  <a:srgbClr val="000000"/>
                </a:solidFill>
                <a:effectLst/>
                <a:latin typeface="Arial"/>
                <a:ea typeface="Arial"/>
                <a:cs typeface="Arial"/>
              </a:rPr>
              <a:t>MetLife Investors Distribution Company (MLIDC) (miembro de FINRA). Ambas son compañías de MetLife.</a:t>
            </a:r>
            <a:endParaRPr lang="en-US" sz="900" dirty="0">
              <a:solidFill>
                <a:prstClr val="black"/>
              </a:solidFill>
            </a:endParaRPr>
          </a:p>
          <a:p>
            <a:endParaRPr lang="en-US" sz="1400" dirty="0"/>
          </a:p>
          <a:p>
            <a:endParaRPr lang="en-US" sz="1400" dirty="0"/>
          </a:p>
        </p:txBody>
      </p:sp>
      <p:sp>
        <p:nvSpPr>
          <p:cNvPr id="3" name="Slide Number Placeholder 2"/>
          <p:cNvSpPr>
            <a:spLocks noGrp="1"/>
          </p:cNvSpPr>
          <p:nvPr>
            <p:ph type="sldNum" sz="quarter" idx="12"/>
          </p:nvPr>
        </p:nvSpPr>
        <p:spPr/>
        <p:txBody>
          <a:bodyPr/>
          <a:lstStyle/>
          <a:p>
            <a:fld id="{3A5D2E96-09D4-684C-BDED-6024B7F4284C}" type="slidenum">
              <a:rPr lang="en-US" smtClean="0"/>
              <a:t>25</a:t>
            </a:fld>
            <a:endParaRPr lang="en-US"/>
          </a:p>
        </p:txBody>
      </p:sp>
      <p:sp>
        <p:nvSpPr>
          <p:cNvPr id="4" name="Title 3"/>
          <p:cNvSpPr>
            <a:spLocks noGrp="1"/>
          </p:cNvSpPr>
          <p:nvPr>
            <p:ph type="title"/>
          </p:nvPr>
        </p:nvSpPr>
        <p:spPr/>
        <p:txBody>
          <a:bodyPr/>
          <a:lstStyle/>
          <a:p>
            <a:r>
              <a:rPr lang="x-none" sz="2800" b="1" i="0" strike="noStrike" cap="none" spc="0" baseline="0">
                <a:solidFill>
                  <a:srgbClr val="000000"/>
                </a:solidFill>
                <a:effectLst/>
                <a:latin typeface="Georgia"/>
                <a:ea typeface="Georgia"/>
                <a:cs typeface="Georgia"/>
              </a:rPr>
              <a:t>Comunicación</a:t>
            </a:r>
          </a:p>
        </p:txBody>
      </p:sp>
      <p:sp>
        <p:nvSpPr>
          <p:cNvPr id="5" name="TextBox 4">
            <a:extLst>
              <a:ext uri="{FF2B5EF4-FFF2-40B4-BE49-F238E27FC236}">
                <a16:creationId xmlns:a16="http://schemas.microsoft.com/office/drawing/2014/main" id="{6C0A5B30-6E15-4032-BE79-57DA4FFCBF1F}"/>
              </a:ext>
            </a:extLst>
          </p:cNvPr>
          <p:cNvSpPr txBox="1"/>
          <p:nvPr/>
        </p:nvSpPr>
        <p:spPr>
          <a:xfrm>
            <a:off x="-343902" y="6195968"/>
            <a:ext cx="9379130" cy="914400"/>
          </a:xfrm>
          <a:prstGeom prst="rect">
            <a:avLst/>
          </a:prstGeom>
          <a:noFill/>
        </p:spPr>
        <p:txBody>
          <a:bodyPr wrap="square" lIns="91440" tIns="0" rIns="91440" bIns="0" rtlCol="0">
            <a:noAutofit/>
          </a:bodyPr>
          <a:lstStyle/>
          <a:p>
            <a:pPr algn="r"/>
            <a:r>
              <a:rPr lang="x-none" sz="1200" b="0" i="0" strike="noStrike" cap="none" spc="0" baseline="0" dirty="0">
                <a:solidFill>
                  <a:srgbClr val="000000"/>
                </a:solidFill>
                <a:effectLst/>
                <a:latin typeface="Arial"/>
                <a:ea typeface="Arial"/>
                <a:cs typeface="Arial"/>
              </a:rPr>
              <a:t>Metropolitan Life Insurance Company | 200 Park Avenue | Nueva York, NY 10166</a:t>
            </a:r>
          </a:p>
          <a:p>
            <a:pPr algn="r"/>
            <a:r>
              <a:rPr lang="x-none" sz="1200" b="0" i="0" strike="noStrike" cap="none" spc="0" baseline="0" dirty="0">
                <a:solidFill>
                  <a:srgbClr val="000000"/>
                </a:solidFill>
                <a:effectLst/>
                <a:latin typeface="Arial"/>
                <a:ea typeface="Arial"/>
                <a:cs typeface="Arial"/>
              </a:rPr>
              <a:t>MLR2000514</a:t>
            </a:r>
            <a:r>
              <a:rPr lang="en-US" sz="1200" b="0" i="0" strike="noStrike" cap="none" spc="0" baseline="0" dirty="0">
                <a:solidFill>
                  <a:srgbClr val="000000"/>
                </a:solidFill>
                <a:effectLst/>
                <a:latin typeface="Arial"/>
                <a:ea typeface="Arial"/>
                <a:cs typeface="Arial"/>
              </a:rPr>
              <a:t>ES-2</a:t>
            </a:r>
            <a:r>
              <a:rPr lang="x-none" sz="1200" b="0" i="0" strike="noStrike" cap="none" spc="0" baseline="0" dirty="0">
                <a:solidFill>
                  <a:srgbClr val="000000"/>
                </a:solidFill>
                <a:effectLst/>
                <a:latin typeface="Arial"/>
                <a:ea typeface="Arial"/>
                <a:cs typeface="Arial"/>
              </a:rPr>
              <a:t> </a:t>
            </a:r>
            <a:r>
              <a:rPr lang="en-US" sz="1200" b="0" i="0" strike="noStrike" cap="none" spc="0" baseline="0" dirty="0">
                <a:solidFill>
                  <a:srgbClr val="000000"/>
                </a:solidFill>
                <a:effectLst/>
                <a:latin typeface="Arial"/>
                <a:ea typeface="Arial"/>
                <a:cs typeface="Arial"/>
              </a:rPr>
              <a:t>L0723033164[exp0425][All States][DC] </a:t>
            </a:r>
            <a:r>
              <a:rPr lang="x-none" sz="1200" b="0" i="0" strike="noStrike" cap="none" spc="0" baseline="0" dirty="0">
                <a:solidFill>
                  <a:srgbClr val="000000"/>
                </a:solidFill>
                <a:effectLst/>
                <a:latin typeface="Arial"/>
                <a:ea typeface="Arial"/>
                <a:cs typeface="Arial"/>
              </a:rPr>
              <a:t>© 202</a:t>
            </a:r>
            <a:r>
              <a:rPr lang="en-US" sz="1200" b="0" i="0" strike="noStrike" cap="none" spc="0" baseline="0" dirty="0">
                <a:solidFill>
                  <a:srgbClr val="000000"/>
                </a:solidFill>
                <a:effectLst/>
                <a:latin typeface="Arial"/>
                <a:ea typeface="Arial"/>
                <a:cs typeface="Arial"/>
              </a:rPr>
              <a:t>3</a:t>
            </a:r>
            <a:r>
              <a:rPr lang="x-none" sz="1200" b="0" i="0" strike="noStrike" cap="none" spc="0" baseline="0" dirty="0">
                <a:solidFill>
                  <a:srgbClr val="000000"/>
                </a:solidFill>
                <a:effectLst/>
                <a:latin typeface="Arial"/>
                <a:ea typeface="Arial"/>
                <a:cs typeface="Arial"/>
              </a:rPr>
              <a:t> MetLife Services and Solutions, LLC </a:t>
            </a:r>
          </a:p>
        </p:txBody>
      </p:sp>
    </p:spTree>
    <p:extLst>
      <p:ext uri="{BB962C8B-B14F-4D97-AF65-F5344CB8AC3E}">
        <p14:creationId xmlns:p14="http://schemas.microsoft.com/office/powerpoint/2010/main" val="52731237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3A5D2E96-09D4-684C-BDED-6024B7F4284C}" type="slidenum">
              <a:rPr lang="en-US" smtClean="0"/>
              <a:t>3</a:t>
            </a:fld>
            <a:endParaRPr lang="en-US"/>
          </a:p>
        </p:txBody>
      </p:sp>
      <p:sp>
        <p:nvSpPr>
          <p:cNvPr id="6" name="Content Placeholder 1"/>
          <p:cNvSpPr>
            <a:spLocks noGrp="1"/>
          </p:cNvSpPr>
          <p:nvPr>
            <p:ph idx="1"/>
          </p:nvPr>
        </p:nvSpPr>
        <p:spPr>
          <a:xfrm>
            <a:off x="260616" y="1508778"/>
            <a:ext cx="8581720" cy="4281001"/>
          </a:xfrm>
        </p:spPr>
        <p:txBody>
          <a:bodyPr/>
          <a:lstStyle/>
          <a:p>
            <a:pPr marL="342900" indent="-342900">
              <a:lnSpc>
                <a:spcPct val="120000"/>
              </a:lnSpc>
              <a:buFont typeface="Arial" panose="020B0604020202020204" pitchFamily="34" charset="0"/>
              <a:buChar char="•"/>
            </a:pPr>
            <a:r>
              <a:rPr lang="x-none" sz="1800" b="0" i="0" strike="noStrike" cap="none" spc="0" baseline="0" dirty="0">
                <a:solidFill>
                  <a:srgbClr val="000000"/>
                </a:solidFill>
                <a:effectLst/>
                <a:latin typeface="Arial"/>
                <a:ea typeface="Arial"/>
                <a:cs typeface="Arial"/>
              </a:rPr>
              <a:t>Los planes 403(b) se financian con contratos de rentas vitalicias y/o una plataforma de fondos mutuos</a:t>
            </a:r>
          </a:p>
          <a:p>
            <a:pPr marL="342900" indent="-342900">
              <a:lnSpc>
                <a:spcPct val="120000"/>
              </a:lnSpc>
              <a:buFont typeface="Arial" panose="020B0604020202020204" pitchFamily="34" charset="0"/>
              <a:buChar char="•"/>
            </a:pPr>
            <a:r>
              <a:rPr lang="x-none" sz="1800" b="0" i="0" strike="noStrike" cap="none" spc="0" baseline="0" dirty="0">
                <a:solidFill>
                  <a:srgbClr val="000000"/>
                </a:solidFill>
                <a:effectLst/>
                <a:latin typeface="Arial"/>
                <a:ea typeface="Arial"/>
                <a:cs typeface="Arial"/>
              </a:rPr>
              <a:t>Las contribuciones Roth pueden estar permitidas y son gravables sujetas a ciertos requisitos; las ganancias de las contribuciones Roth que cumplen con ciertos requisitos no están sujetas al impuesto federal sobre la renta*</a:t>
            </a:r>
          </a:p>
          <a:p>
            <a:pPr marL="342900" indent="-342900">
              <a:lnSpc>
                <a:spcPct val="120000"/>
              </a:lnSpc>
              <a:buFont typeface="Arial" panose="020B0604020202020204" pitchFamily="34" charset="0"/>
              <a:buChar char="•"/>
            </a:pPr>
            <a:r>
              <a:rPr lang="x-none" sz="1800" b="0" i="0" strike="noStrike" cap="none" spc="0" baseline="0" dirty="0">
                <a:solidFill>
                  <a:srgbClr val="000000"/>
                </a:solidFill>
                <a:effectLst/>
                <a:latin typeface="Arial"/>
                <a:ea typeface="Arial"/>
                <a:cs typeface="Arial"/>
              </a:rPr>
              <a:t>Algunos planes tienen disposiciones sobre contribuciones paralelas y/o no paralelas del empleador en nombre de los participantes del plan</a:t>
            </a:r>
          </a:p>
          <a:p>
            <a:pPr marL="342900" indent="-342900">
              <a:lnSpc>
                <a:spcPct val="120000"/>
              </a:lnSpc>
              <a:buFont typeface="Arial" panose="020B0604020202020204" pitchFamily="34" charset="0"/>
              <a:buChar char="•"/>
            </a:pPr>
            <a:r>
              <a:rPr lang="x-none" sz="1800" b="0" i="0" strike="noStrike" cap="none" spc="0" baseline="0" dirty="0">
                <a:solidFill>
                  <a:srgbClr val="000000"/>
                </a:solidFill>
                <a:effectLst/>
                <a:latin typeface="Arial"/>
                <a:ea typeface="Arial"/>
                <a:cs typeface="Arial"/>
              </a:rPr>
              <a:t>Los impuestos de la Ley de contribución al seguro federal (Federal Insurance Contribution Act, FICA) se retienen actualmente de las contribuciones de reducción salarial al plan 403(b)</a:t>
            </a:r>
          </a:p>
          <a:p>
            <a:endParaRPr lang="en-US" sz="1800" i="1" dirty="0"/>
          </a:p>
          <a:p>
            <a:r>
              <a:rPr lang="x-none" sz="1800" b="0" i="1" strike="noStrike" cap="none" spc="0" baseline="0" dirty="0">
                <a:solidFill>
                  <a:srgbClr val="000000"/>
                </a:solidFill>
                <a:effectLst/>
                <a:latin typeface="Arial"/>
                <a:ea typeface="Arial"/>
                <a:cs typeface="Arial"/>
              </a:rPr>
              <a:t>*Sujeto a ciertos requisitos, ya que el tratamiento fiscal estatal varía</a:t>
            </a:r>
          </a:p>
        </p:txBody>
      </p:sp>
      <p:sp>
        <p:nvSpPr>
          <p:cNvPr id="7" name="Slide Number Placeholder 2"/>
          <p:cNvSpPr txBox="1"/>
          <p:nvPr/>
        </p:nvSpPr>
        <p:spPr>
          <a:xfrm>
            <a:off x="8356802" y="6415344"/>
            <a:ext cx="678426" cy="365125"/>
          </a:xfrm>
          <a:prstGeom prst="rect">
            <a:avLst/>
          </a:prstGeom>
        </p:spPr>
        <p:txBody>
          <a:bodyPr vert="horz" lIns="68580" tIns="34290" rIns="68580" bIns="34290" rtlCol="0" anchor="ctr"/>
          <a:lstStyle>
            <a:defPPr>
              <a:defRPr lang="en-US"/>
            </a:defPPr>
            <a:lvl1pPr marL="0" algn="r" defTabSz="685800" rtl="0" eaLnBrk="1" latinLnBrk="0" hangingPunct="1">
              <a:defRPr sz="600" kern="1200">
                <a:solidFill>
                  <a:schemeClr val="accent6"/>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a:lstStyle>
          <a:p>
            <a:fld id="{3A5D2E96-09D4-684C-BDED-6024B7F4284C}" type="slidenum">
              <a:rPr lang="en-US" smtClean="0"/>
              <a:t>3</a:t>
            </a:fld>
            <a:endParaRPr lang="en-US"/>
          </a:p>
        </p:txBody>
      </p:sp>
      <p:sp>
        <p:nvSpPr>
          <p:cNvPr id="8" name="Title 8"/>
          <p:cNvSpPr>
            <a:spLocks noGrp="1"/>
          </p:cNvSpPr>
          <p:nvPr>
            <p:ph type="title"/>
          </p:nvPr>
        </p:nvSpPr>
        <p:spPr>
          <a:xfrm>
            <a:off x="269162" y="204832"/>
            <a:ext cx="8684338" cy="576329"/>
          </a:xfrm>
        </p:spPr>
        <p:txBody>
          <a:bodyPr/>
          <a:lstStyle/>
          <a:p>
            <a:r>
              <a:rPr lang="x-none" sz="2800" b="1" i="0" strike="noStrike" cap="none" spc="0" baseline="0">
                <a:solidFill>
                  <a:srgbClr val="000000"/>
                </a:solidFill>
                <a:effectLst/>
                <a:latin typeface="Georgia"/>
                <a:ea typeface="Georgia"/>
                <a:cs typeface="Georgia"/>
              </a:rPr>
              <a:t>Planes 403(b): anualidades con refugio de impuestos (TSA)</a:t>
            </a:r>
          </a:p>
        </p:txBody>
      </p:sp>
      <p:sp>
        <p:nvSpPr>
          <p:cNvPr id="9" name="Text Placeholder 1"/>
          <p:cNvSpPr>
            <a:spLocks noGrp="1"/>
          </p:cNvSpPr>
          <p:nvPr>
            <p:ph type="body" sz="quarter" idx="13"/>
          </p:nvPr>
        </p:nvSpPr>
        <p:spPr>
          <a:xfrm>
            <a:off x="269162" y="1144969"/>
            <a:ext cx="6948752" cy="311037"/>
          </a:xfrm>
        </p:spPr>
        <p:txBody>
          <a:bodyPr/>
          <a:lstStyle/>
          <a:p>
            <a:r>
              <a:rPr lang="x-none" sz="2000" b="0" i="0" strike="noStrike" cap="none" spc="0" baseline="0" dirty="0">
                <a:solidFill>
                  <a:srgbClr val="0061A0"/>
                </a:solidFill>
                <a:effectLst/>
                <a:latin typeface="Arial"/>
                <a:ea typeface="Arial"/>
                <a:cs typeface="Arial"/>
              </a:rPr>
              <a:t>¿Qué es un Plan 403(b)? </a:t>
            </a:r>
          </a:p>
        </p:txBody>
      </p:sp>
    </p:spTree>
    <p:extLst>
      <p:ext uri="{BB962C8B-B14F-4D97-AF65-F5344CB8AC3E}">
        <p14:creationId xmlns:p14="http://schemas.microsoft.com/office/powerpoint/2010/main" val="3642983762"/>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3A5D2E96-09D4-684C-BDED-6024B7F4284C}" type="slidenum">
              <a:rPr lang="en-US" smtClean="0"/>
              <a:t>4</a:t>
            </a:fld>
            <a:endParaRPr lang="en-US"/>
          </a:p>
        </p:txBody>
      </p:sp>
      <p:sp>
        <p:nvSpPr>
          <p:cNvPr id="6" name="Content Placeholder 1"/>
          <p:cNvSpPr>
            <a:spLocks noGrp="1"/>
          </p:cNvSpPr>
          <p:nvPr>
            <p:ph idx="1"/>
          </p:nvPr>
        </p:nvSpPr>
        <p:spPr>
          <a:xfrm>
            <a:off x="260616" y="1330526"/>
            <a:ext cx="8581720" cy="4281001"/>
          </a:xfrm>
        </p:spPr>
        <p:txBody>
          <a:bodyPr/>
          <a:lstStyle/>
          <a:p>
            <a:pPr marL="342900" indent="-342900">
              <a:lnSpc>
                <a:spcPct val="120000"/>
              </a:lnSpc>
              <a:buFont typeface="Arial" panose="020B0604020202020204" pitchFamily="34" charset="0"/>
              <a:buChar char="•"/>
            </a:pPr>
            <a:r>
              <a:rPr lang="x-none" sz="1800" b="0" i="0" strike="noStrike" cap="none" spc="0" baseline="0" dirty="0">
                <a:solidFill>
                  <a:srgbClr val="000000"/>
                </a:solidFill>
                <a:effectLst/>
                <a:latin typeface="Arial"/>
                <a:ea typeface="Arial"/>
                <a:cs typeface="Arial"/>
              </a:rPr>
              <a:t>El artículo 403(b) del código fiscal permite a los empleados de organizaciones educativas públicas y organizaciones sin fines de lucro del artículo 501(c)(3) a:</a:t>
            </a:r>
          </a:p>
          <a:p>
            <a:pPr marL="342900" indent="-342900">
              <a:lnSpc>
                <a:spcPct val="120000"/>
              </a:lnSpc>
              <a:buFont typeface="Arial" panose="020B0604020202020204" pitchFamily="34" charset="0"/>
              <a:buChar char="•"/>
            </a:pPr>
            <a:endParaRPr lang="en-US" sz="1800" dirty="0"/>
          </a:p>
          <a:p>
            <a:pPr lvl="4">
              <a:lnSpc>
                <a:spcPct val="100000"/>
              </a:lnSpc>
              <a:buSzPct val="95000"/>
            </a:pPr>
            <a:r>
              <a:rPr lang="x-none" sz="1800" b="0" i="0" strike="noStrike" cap="none" spc="0" baseline="0" dirty="0">
                <a:solidFill>
                  <a:srgbClr val="000000"/>
                </a:solidFill>
                <a:effectLst/>
                <a:latin typeface="Arial"/>
                <a:ea typeface="Arial"/>
                <a:cs typeface="Arial"/>
              </a:rPr>
              <a:t>adquirir un contrato de anualidad y,</a:t>
            </a:r>
          </a:p>
          <a:p>
            <a:pPr lvl="4">
              <a:lnSpc>
                <a:spcPct val="100000"/>
              </a:lnSpc>
              <a:buSzPct val="95000"/>
            </a:pPr>
            <a:r>
              <a:rPr lang="x-none" sz="1800" b="0" i="0" strike="noStrike" cap="none" spc="0" baseline="0" dirty="0">
                <a:solidFill>
                  <a:srgbClr val="000000"/>
                </a:solidFill>
                <a:effectLst/>
                <a:latin typeface="Arial"/>
                <a:ea typeface="Arial"/>
                <a:cs typeface="Arial"/>
              </a:rPr>
              <a:t>sujeto a ciertas limitaciones, excluir</a:t>
            </a:r>
            <a:r>
              <a:rPr lang="en-GB" sz="1800" b="0" i="0" strike="noStrike" cap="none" spc="0" baseline="0" dirty="0">
                <a:solidFill>
                  <a:srgbClr val="000000"/>
                </a:solidFill>
                <a:effectLst/>
                <a:latin typeface="Arial"/>
                <a:ea typeface="Arial"/>
                <a:cs typeface="Arial"/>
              </a:rPr>
              <a:t> </a:t>
            </a:r>
            <a:r>
              <a:rPr lang="x-none" sz="1800" b="0" i="0" strike="noStrike" cap="none" spc="0" baseline="0" dirty="0">
                <a:solidFill>
                  <a:srgbClr val="000000"/>
                </a:solidFill>
                <a:effectLst/>
                <a:latin typeface="Arial"/>
                <a:ea typeface="Arial"/>
                <a:cs typeface="Arial"/>
              </a:rPr>
              <a:t>el monto de las contribuciones de los ingresos brutos a los fines del impuesto sobre la renta o, de otro modo, pagar el impuesto y asignar el monto a una cuenta Roth.</a:t>
            </a:r>
          </a:p>
        </p:txBody>
      </p:sp>
      <p:sp>
        <p:nvSpPr>
          <p:cNvPr id="7" name="Slide Number Placeholder 2"/>
          <p:cNvSpPr txBox="1"/>
          <p:nvPr/>
        </p:nvSpPr>
        <p:spPr>
          <a:xfrm>
            <a:off x="8356802" y="6415344"/>
            <a:ext cx="678426" cy="365125"/>
          </a:xfrm>
          <a:prstGeom prst="rect">
            <a:avLst/>
          </a:prstGeom>
        </p:spPr>
        <p:txBody>
          <a:bodyPr vert="horz" lIns="68580" tIns="34290" rIns="68580" bIns="34290" rtlCol="0" anchor="ctr"/>
          <a:lstStyle>
            <a:defPPr>
              <a:defRPr lang="en-US"/>
            </a:defPPr>
            <a:lvl1pPr marL="0" algn="r" defTabSz="685800" rtl="0" eaLnBrk="1" latinLnBrk="0" hangingPunct="1">
              <a:defRPr sz="600" kern="1200">
                <a:solidFill>
                  <a:schemeClr val="accent6"/>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a:lstStyle>
          <a:p>
            <a:fld id="{3A5D2E96-09D4-684C-BDED-6024B7F4284C}" type="slidenum">
              <a:rPr lang="en-US" smtClean="0"/>
              <a:t>4</a:t>
            </a:fld>
            <a:endParaRPr lang="en-US"/>
          </a:p>
        </p:txBody>
      </p:sp>
      <p:sp>
        <p:nvSpPr>
          <p:cNvPr id="8" name="Title 3"/>
          <p:cNvSpPr>
            <a:spLocks noGrp="1"/>
          </p:cNvSpPr>
          <p:nvPr>
            <p:ph type="title"/>
          </p:nvPr>
        </p:nvSpPr>
        <p:spPr>
          <a:xfrm>
            <a:off x="269162" y="204832"/>
            <a:ext cx="6944443" cy="576329"/>
          </a:xfrm>
        </p:spPr>
        <p:txBody>
          <a:bodyPr/>
          <a:lstStyle/>
          <a:p>
            <a:r>
              <a:rPr lang="x-none" sz="2800" b="1" i="0" strike="noStrike" cap="none" spc="0" baseline="0">
                <a:solidFill>
                  <a:srgbClr val="000000"/>
                </a:solidFill>
                <a:effectLst/>
                <a:latin typeface="Georgia"/>
                <a:ea typeface="Georgia"/>
                <a:cs typeface="Georgia"/>
              </a:rPr>
              <a:t>Artículo 403(b)</a:t>
            </a:r>
          </a:p>
        </p:txBody>
      </p:sp>
    </p:spTree>
    <p:extLst>
      <p:ext uri="{BB962C8B-B14F-4D97-AF65-F5344CB8AC3E}">
        <p14:creationId xmlns:p14="http://schemas.microsoft.com/office/powerpoint/2010/main" val="1829960556"/>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3A5D2E96-09D4-684C-BDED-6024B7F4284C}" type="slidenum">
              <a:rPr lang="en-US" smtClean="0"/>
              <a:t>5</a:t>
            </a:fld>
            <a:endParaRPr lang="en-US"/>
          </a:p>
        </p:txBody>
      </p:sp>
      <p:sp>
        <p:nvSpPr>
          <p:cNvPr id="6" name="Content Placeholder 1"/>
          <p:cNvSpPr>
            <a:spLocks noGrp="1"/>
          </p:cNvSpPr>
          <p:nvPr>
            <p:ph idx="1"/>
          </p:nvPr>
        </p:nvSpPr>
        <p:spPr>
          <a:xfrm>
            <a:off x="267313" y="888566"/>
            <a:ext cx="8581720" cy="4994074"/>
          </a:xfrm>
        </p:spPr>
        <p:txBody>
          <a:bodyPr/>
          <a:lstStyle/>
          <a:p>
            <a:pPr marL="342900" indent="-342900">
              <a:lnSpc>
                <a:spcPct val="120000"/>
              </a:lnSpc>
              <a:buFont typeface="Arial" panose="020B0604020202020204" pitchFamily="34" charset="0"/>
              <a:buChar char="•"/>
            </a:pPr>
            <a:r>
              <a:rPr lang="x-none" sz="1800" b="0" i="0" strike="noStrike" cap="none" spc="0" baseline="0">
                <a:solidFill>
                  <a:srgbClr val="000000"/>
                </a:solidFill>
                <a:effectLst/>
                <a:latin typeface="Arial"/>
                <a:ea typeface="Arial"/>
                <a:cs typeface="Arial"/>
              </a:rPr>
              <a:t>Una anualidad 403(b) normalmente se financia mediante deducciones de nómina:</a:t>
            </a:r>
          </a:p>
          <a:p>
            <a:pPr lvl="4">
              <a:lnSpc>
                <a:spcPct val="100000"/>
              </a:lnSpc>
              <a:buSzPct val="95000"/>
            </a:pPr>
            <a:r>
              <a:rPr lang="x-none" sz="1800" b="0" i="0" strike="noStrike" cap="none" spc="0" baseline="0">
                <a:solidFill>
                  <a:srgbClr val="000000"/>
                </a:solidFill>
                <a:effectLst/>
                <a:latin typeface="Arial"/>
                <a:ea typeface="Arial"/>
                <a:cs typeface="Arial"/>
              </a:rPr>
              <a:t>El empleado autoriza al empleador a reducir de su salario un monto específico para contribuir a un plan 403(b)</a:t>
            </a:r>
          </a:p>
          <a:p>
            <a:pPr lvl="4">
              <a:lnSpc>
                <a:spcPct val="100000"/>
              </a:lnSpc>
              <a:buSzPct val="95000"/>
            </a:pPr>
            <a:r>
              <a:rPr lang="x-none" sz="1800" b="0" i="0" strike="noStrike" cap="none" spc="0" baseline="0">
                <a:solidFill>
                  <a:srgbClr val="000000"/>
                </a:solidFill>
                <a:effectLst/>
                <a:latin typeface="Arial"/>
                <a:ea typeface="Arial"/>
                <a:cs typeface="Arial"/>
              </a:rPr>
              <a:t>El empleador reenvía este monto a una compañía aseguradora para financiar un plan 403(b) en nombre del empleado</a:t>
            </a:r>
          </a:p>
          <a:p>
            <a:pPr marL="342900" indent="-342900">
              <a:lnSpc>
                <a:spcPct val="120000"/>
              </a:lnSpc>
              <a:buFont typeface="Arial" panose="020B0604020202020204" pitchFamily="34" charset="0"/>
              <a:buChar char="•"/>
            </a:pPr>
            <a:r>
              <a:rPr lang="x-none" sz="1800" b="0" i="0" strike="noStrike" cap="none" spc="0" baseline="0">
                <a:solidFill>
                  <a:srgbClr val="000000"/>
                </a:solidFill>
                <a:effectLst/>
                <a:latin typeface="Arial"/>
                <a:ea typeface="Arial"/>
                <a:cs typeface="Arial"/>
              </a:rPr>
              <a:t>Actualmente, no se retienen impuestos federales sobre la parte del salario aportada al plan 403(b) y se excluyen de los ingresos brutos del empleado a los fines del impuesto federal y de la mayoría de los impuestos estatales sobre la renta (excepto en el caso de las contribuciones Roth designadas).</a:t>
            </a:r>
          </a:p>
          <a:p>
            <a:pPr marL="342900" indent="-342900">
              <a:lnSpc>
                <a:spcPct val="120000"/>
              </a:lnSpc>
              <a:buFont typeface="Arial" panose="020B0604020202020204" pitchFamily="34" charset="0"/>
              <a:buChar char="•"/>
            </a:pPr>
            <a:r>
              <a:rPr lang="x-none" sz="1800" b="0" i="0" strike="noStrike" cap="none" spc="0" baseline="0">
                <a:solidFill>
                  <a:srgbClr val="000000"/>
                </a:solidFill>
                <a:effectLst/>
                <a:latin typeface="Arial"/>
                <a:ea typeface="Arial"/>
                <a:cs typeface="Arial"/>
              </a:rPr>
              <a:t>Sin embargo, los impuestos de la FICA se retienen actualmente de la parte del salario aportado al plan 403(b).</a:t>
            </a:r>
          </a:p>
        </p:txBody>
      </p:sp>
      <p:sp>
        <p:nvSpPr>
          <p:cNvPr id="7" name="Slide Number Placeholder 2"/>
          <p:cNvSpPr txBox="1"/>
          <p:nvPr/>
        </p:nvSpPr>
        <p:spPr>
          <a:xfrm>
            <a:off x="8356802" y="6415344"/>
            <a:ext cx="678426" cy="365125"/>
          </a:xfrm>
          <a:prstGeom prst="rect">
            <a:avLst/>
          </a:prstGeom>
        </p:spPr>
        <p:txBody>
          <a:bodyPr vert="horz" lIns="68580" tIns="34290" rIns="68580" bIns="34290" rtlCol="0" anchor="ctr"/>
          <a:lstStyle>
            <a:defPPr>
              <a:defRPr lang="en-US"/>
            </a:defPPr>
            <a:lvl1pPr marL="0" algn="r" defTabSz="685800" rtl="0" eaLnBrk="1" latinLnBrk="0" hangingPunct="1">
              <a:defRPr sz="600" kern="1200">
                <a:solidFill>
                  <a:schemeClr val="accent6"/>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a:lstStyle>
          <a:p>
            <a:fld id="{3A5D2E96-09D4-684C-BDED-6024B7F4284C}" type="slidenum">
              <a:rPr lang="en-US" smtClean="0"/>
              <a:t>5</a:t>
            </a:fld>
            <a:endParaRPr lang="en-US"/>
          </a:p>
        </p:txBody>
      </p:sp>
      <p:sp>
        <p:nvSpPr>
          <p:cNvPr id="8" name="Title 3"/>
          <p:cNvSpPr>
            <a:spLocks noGrp="1"/>
          </p:cNvSpPr>
          <p:nvPr>
            <p:ph type="title"/>
          </p:nvPr>
        </p:nvSpPr>
        <p:spPr>
          <a:xfrm>
            <a:off x="269162" y="204832"/>
            <a:ext cx="6944443" cy="576329"/>
          </a:xfrm>
        </p:spPr>
        <p:txBody>
          <a:bodyPr/>
          <a:lstStyle/>
          <a:p>
            <a:r>
              <a:rPr lang="x-none" sz="2800" b="1" i="0" strike="noStrike" cap="none" spc="0" baseline="0">
                <a:solidFill>
                  <a:srgbClr val="000000"/>
                </a:solidFill>
                <a:effectLst/>
                <a:latin typeface="Georgia"/>
                <a:ea typeface="Georgia"/>
                <a:cs typeface="Georgia"/>
              </a:rPr>
              <a:t>Artículo 403(b)</a:t>
            </a:r>
          </a:p>
        </p:txBody>
      </p:sp>
    </p:spTree>
    <p:extLst>
      <p:ext uri="{BB962C8B-B14F-4D97-AF65-F5344CB8AC3E}">
        <p14:creationId xmlns:p14="http://schemas.microsoft.com/office/powerpoint/2010/main" val="2213723266"/>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3A5D2E96-09D4-684C-BDED-6024B7F4284C}" type="slidenum">
              <a:rPr lang="en-US" smtClean="0"/>
              <a:t>6</a:t>
            </a:fld>
            <a:endParaRPr lang="en-US"/>
          </a:p>
        </p:txBody>
      </p:sp>
      <p:sp>
        <p:nvSpPr>
          <p:cNvPr id="6" name="Content Placeholder 1"/>
          <p:cNvSpPr>
            <a:spLocks noGrp="1"/>
          </p:cNvSpPr>
          <p:nvPr>
            <p:ph idx="1"/>
          </p:nvPr>
        </p:nvSpPr>
        <p:spPr>
          <a:xfrm>
            <a:off x="267313" y="873326"/>
            <a:ext cx="8581720" cy="5367454"/>
          </a:xfrm>
        </p:spPr>
        <p:txBody>
          <a:bodyPr/>
          <a:lstStyle/>
          <a:p>
            <a:pPr marL="342900" indent="-342900">
              <a:lnSpc>
                <a:spcPct val="120000"/>
              </a:lnSpc>
              <a:buFont typeface="Arial" panose="020B0604020202020204" pitchFamily="34" charset="0"/>
              <a:buChar char="•"/>
            </a:pPr>
            <a:r>
              <a:rPr lang="x-none" sz="1800" b="0" i="0" strike="noStrike" cap="none" spc="0" baseline="0">
                <a:solidFill>
                  <a:srgbClr val="000000"/>
                </a:solidFill>
                <a:effectLst/>
                <a:latin typeface="Arial"/>
                <a:ea typeface="Arial"/>
                <a:cs typeface="Arial"/>
              </a:rPr>
              <a:t>Cada empleado que desee participar en un plan 403(b) generalmente debe presentar un “acuerdo de reducción de salario (Salary Reduction Agreement, SRA)” (también denominado “enmienda al contrato de empleo”) al empleador especificando el monto por el cual se reducirá el salario del empleado.</a:t>
            </a:r>
          </a:p>
          <a:p>
            <a:pPr marL="342900" indent="-342900">
              <a:lnSpc>
                <a:spcPct val="120000"/>
              </a:lnSpc>
              <a:buFont typeface="Arial" panose="020B0604020202020204" pitchFamily="34" charset="0"/>
              <a:buChar char="•"/>
            </a:pPr>
            <a:r>
              <a:rPr lang="x-none" sz="1800" b="0" i="0" strike="noStrike" cap="none" spc="0" baseline="0">
                <a:solidFill>
                  <a:srgbClr val="000000"/>
                </a:solidFill>
                <a:effectLst/>
                <a:latin typeface="Arial"/>
                <a:ea typeface="Arial"/>
                <a:cs typeface="Arial"/>
              </a:rPr>
              <a:t>Algunos planes 403(b) tienen características de inscripción automática que comienzan automáticamente las contribuciones mediante reducción salarial cuando los empleados son elegibles para participar, a menos que el participante opte por excluirse afirmativamente.  Estos planes de inscripción automática también se conocen como planes de “elección negativa”.</a:t>
            </a:r>
          </a:p>
        </p:txBody>
      </p:sp>
      <p:sp>
        <p:nvSpPr>
          <p:cNvPr id="7" name="Slide Number Placeholder 2"/>
          <p:cNvSpPr txBox="1"/>
          <p:nvPr/>
        </p:nvSpPr>
        <p:spPr>
          <a:xfrm>
            <a:off x="8356802" y="6415344"/>
            <a:ext cx="678426" cy="365125"/>
          </a:xfrm>
          <a:prstGeom prst="rect">
            <a:avLst/>
          </a:prstGeom>
        </p:spPr>
        <p:txBody>
          <a:bodyPr vert="horz" lIns="68580" tIns="34290" rIns="68580" bIns="34290" rtlCol="0" anchor="ctr"/>
          <a:lstStyle>
            <a:defPPr>
              <a:defRPr lang="en-US"/>
            </a:defPPr>
            <a:lvl1pPr marL="0" algn="r" defTabSz="685800" rtl="0" eaLnBrk="1" latinLnBrk="0" hangingPunct="1">
              <a:defRPr sz="600" kern="1200">
                <a:solidFill>
                  <a:schemeClr val="accent6"/>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a:lstStyle>
          <a:p>
            <a:fld id="{3A5D2E96-09D4-684C-BDED-6024B7F4284C}" type="slidenum">
              <a:rPr lang="en-US" smtClean="0"/>
              <a:t>6</a:t>
            </a:fld>
            <a:endParaRPr lang="en-US"/>
          </a:p>
        </p:txBody>
      </p:sp>
      <p:sp>
        <p:nvSpPr>
          <p:cNvPr id="8" name="Title 3"/>
          <p:cNvSpPr>
            <a:spLocks noGrp="1"/>
          </p:cNvSpPr>
          <p:nvPr>
            <p:ph type="title"/>
          </p:nvPr>
        </p:nvSpPr>
        <p:spPr>
          <a:xfrm>
            <a:off x="269162" y="204832"/>
            <a:ext cx="6944443" cy="576329"/>
          </a:xfrm>
        </p:spPr>
        <p:txBody>
          <a:bodyPr/>
          <a:lstStyle/>
          <a:p>
            <a:r>
              <a:rPr lang="x-none" sz="2800" b="1" i="0" strike="noStrike" cap="none" spc="0" baseline="0">
                <a:solidFill>
                  <a:srgbClr val="000000"/>
                </a:solidFill>
                <a:effectLst/>
                <a:latin typeface="Georgia"/>
                <a:ea typeface="Georgia"/>
                <a:cs typeface="Georgia"/>
              </a:rPr>
              <a:t>Artículo 403(b)</a:t>
            </a:r>
          </a:p>
        </p:txBody>
      </p:sp>
    </p:spTree>
    <p:extLst>
      <p:ext uri="{BB962C8B-B14F-4D97-AF65-F5344CB8AC3E}">
        <p14:creationId xmlns:p14="http://schemas.microsoft.com/office/powerpoint/2010/main" val="306746872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3A5D2E96-09D4-684C-BDED-6024B7F4284C}" type="slidenum">
              <a:rPr lang="en-US" smtClean="0"/>
              <a:t>7</a:t>
            </a:fld>
            <a:endParaRPr lang="en-US"/>
          </a:p>
        </p:txBody>
      </p:sp>
      <p:sp>
        <p:nvSpPr>
          <p:cNvPr id="6" name="Content Placeholder 1"/>
          <p:cNvSpPr>
            <a:spLocks noGrp="1"/>
          </p:cNvSpPr>
          <p:nvPr>
            <p:ph idx="1"/>
          </p:nvPr>
        </p:nvSpPr>
        <p:spPr>
          <a:xfrm>
            <a:off x="269162" y="1140026"/>
            <a:ext cx="8581720" cy="4281001"/>
          </a:xfrm>
        </p:spPr>
        <p:txBody>
          <a:bodyPr/>
          <a:lstStyle/>
          <a:p>
            <a:pPr marL="342900" indent="-342900">
              <a:lnSpc>
                <a:spcPct val="120000"/>
              </a:lnSpc>
              <a:buFont typeface="Arial" panose="020B0604020202020204" pitchFamily="34" charset="0"/>
              <a:buChar char="•"/>
            </a:pPr>
            <a:r>
              <a:rPr lang="x-none" sz="1800" b="0" i="0" strike="noStrike" cap="none" spc="0" baseline="0">
                <a:solidFill>
                  <a:srgbClr val="000000"/>
                </a:solidFill>
                <a:effectLst/>
                <a:latin typeface="Arial"/>
                <a:ea typeface="Arial"/>
                <a:cs typeface="Arial"/>
              </a:rPr>
              <a:t>El código fiscal limita el monto que cada empleado puede aportar a un plan 403(b). Este monto depende de una serie de factores y debe determinarse anualmente para cada empleado utilizando una fórmula que cumpla con los requisitos fiscales correspondientes.</a:t>
            </a:r>
          </a:p>
          <a:p>
            <a:pPr lvl="4">
              <a:buSzPct val="95000"/>
            </a:pPr>
            <a:r>
              <a:rPr lang="x-none" sz="1800" b="0" i="0" strike="noStrike" cap="none" spc="0" baseline="0">
                <a:solidFill>
                  <a:srgbClr val="000000"/>
                </a:solidFill>
                <a:effectLst/>
                <a:latin typeface="Arial"/>
                <a:ea typeface="Arial"/>
                <a:cs typeface="Arial"/>
              </a:rPr>
              <a:t>Más adelante, en la sección sobre Contribuciones máximas permitidas, se analizarán más detalles al respecto.</a:t>
            </a:r>
          </a:p>
        </p:txBody>
      </p:sp>
      <p:sp>
        <p:nvSpPr>
          <p:cNvPr id="7" name="Slide Number Placeholder 2"/>
          <p:cNvSpPr txBox="1"/>
          <p:nvPr/>
        </p:nvSpPr>
        <p:spPr>
          <a:xfrm>
            <a:off x="8356802" y="6415344"/>
            <a:ext cx="678426" cy="365125"/>
          </a:xfrm>
          <a:prstGeom prst="rect">
            <a:avLst/>
          </a:prstGeom>
        </p:spPr>
        <p:txBody>
          <a:bodyPr vert="horz" lIns="68580" tIns="34290" rIns="68580" bIns="34290" rtlCol="0" anchor="ctr"/>
          <a:lstStyle>
            <a:defPPr>
              <a:defRPr lang="en-US"/>
            </a:defPPr>
            <a:lvl1pPr marL="0" algn="r" defTabSz="685800" rtl="0" eaLnBrk="1" latinLnBrk="0" hangingPunct="1">
              <a:defRPr sz="600" kern="1200">
                <a:solidFill>
                  <a:schemeClr val="accent6"/>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a:lstStyle>
          <a:p>
            <a:fld id="{3A5D2E96-09D4-684C-BDED-6024B7F4284C}" type="slidenum">
              <a:rPr lang="en-US" smtClean="0"/>
              <a:t>7</a:t>
            </a:fld>
            <a:endParaRPr lang="en-US"/>
          </a:p>
        </p:txBody>
      </p:sp>
      <p:sp>
        <p:nvSpPr>
          <p:cNvPr id="8" name="Title 3"/>
          <p:cNvSpPr>
            <a:spLocks noGrp="1"/>
          </p:cNvSpPr>
          <p:nvPr>
            <p:ph type="title"/>
          </p:nvPr>
        </p:nvSpPr>
        <p:spPr>
          <a:xfrm>
            <a:off x="269162" y="204832"/>
            <a:ext cx="6944443" cy="576329"/>
          </a:xfrm>
        </p:spPr>
        <p:txBody>
          <a:bodyPr/>
          <a:lstStyle/>
          <a:p>
            <a:r>
              <a:rPr lang="x-none" sz="2800" b="1" i="0" strike="noStrike" cap="none" spc="0" baseline="0">
                <a:solidFill>
                  <a:srgbClr val="000000"/>
                </a:solidFill>
                <a:effectLst/>
                <a:latin typeface="Georgia"/>
                <a:ea typeface="Georgia"/>
                <a:cs typeface="Georgia"/>
              </a:rPr>
              <a:t>Artículo 403(b)</a:t>
            </a:r>
          </a:p>
        </p:txBody>
      </p:sp>
    </p:spTree>
    <p:extLst>
      <p:ext uri="{BB962C8B-B14F-4D97-AF65-F5344CB8AC3E}">
        <p14:creationId xmlns:p14="http://schemas.microsoft.com/office/powerpoint/2010/main" val="584833367"/>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3A5D2E96-09D4-684C-BDED-6024B7F4284C}" type="slidenum">
              <a:rPr lang="en-US" smtClean="0"/>
              <a:t>8</a:t>
            </a:fld>
            <a:endParaRPr lang="en-US"/>
          </a:p>
        </p:txBody>
      </p:sp>
      <p:sp>
        <p:nvSpPr>
          <p:cNvPr id="6" name="Content Placeholder 1"/>
          <p:cNvSpPr>
            <a:spLocks noGrp="1"/>
          </p:cNvSpPr>
          <p:nvPr>
            <p:ph idx="1"/>
          </p:nvPr>
        </p:nvSpPr>
        <p:spPr>
          <a:xfrm>
            <a:off x="269162" y="1101926"/>
            <a:ext cx="8581720" cy="5413174"/>
          </a:xfrm>
        </p:spPr>
        <p:txBody>
          <a:bodyPr/>
          <a:lstStyle/>
          <a:p>
            <a:pPr marL="342900" indent="-342900">
              <a:lnSpc>
                <a:spcPct val="120000"/>
              </a:lnSpc>
              <a:buFont typeface="Arial" panose="020B0604020202020204" pitchFamily="34" charset="0"/>
              <a:buChar char="•"/>
            </a:pPr>
            <a:r>
              <a:rPr lang="x-none" sz="1800" b="0" i="0" strike="noStrike" cap="none" spc="0" baseline="0" dirty="0">
                <a:solidFill>
                  <a:srgbClr val="000000"/>
                </a:solidFill>
                <a:effectLst/>
                <a:latin typeface="Arial"/>
                <a:ea typeface="Arial"/>
                <a:cs typeface="Arial"/>
              </a:rPr>
              <a:t>Un contrato de anualidad 403(b) puede ser anualizado en cualquier momento después de ser elegible para la distribución</a:t>
            </a:r>
          </a:p>
          <a:p>
            <a:pPr marL="342900" indent="-342900">
              <a:lnSpc>
                <a:spcPct val="120000"/>
              </a:lnSpc>
              <a:buFont typeface="Arial" panose="020B0604020202020204" pitchFamily="34" charset="0"/>
              <a:buChar char="•"/>
            </a:pPr>
            <a:r>
              <a:rPr lang="x-none" sz="1800" b="0" i="0" strike="noStrike" cap="none" spc="0" baseline="0" dirty="0">
                <a:solidFill>
                  <a:srgbClr val="000000"/>
                </a:solidFill>
                <a:effectLst/>
                <a:latin typeface="Arial"/>
                <a:ea typeface="Arial"/>
                <a:cs typeface="Arial"/>
              </a:rPr>
              <a:t>Hay 2 períodos para una anualidad: pago  sistemático (acumulación) y pago en cancelación (anualización)</a:t>
            </a:r>
          </a:p>
          <a:p>
            <a:pPr marL="342900" indent="-342900">
              <a:lnSpc>
                <a:spcPct val="120000"/>
              </a:lnSpc>
              <a:buFont typeface="Arial" panose="020B0604020202020204" pitchFamily="34" charset="0"/>
              <a:buChar char="•"/>
            </a:pPr>
            <a:r>
              <a:rPr lang="x-none" sz="1800" b="0" i="0" strike="noStrike" cap="none" spc="0" baseline="0" dirty="0">
                <a:solidFill>
                  <a:srgbClr val="000000"/>
                </a:solidFill>
                <a:effectLst/>
                <a:latin typeface="Arial"/>
                <a:ea typeface="Arial"/>
                <a:cs typeface="Arial"/>
              </a:rPr>
              <a:t>Hasta que se anualice una cuenta 403(b), las reglas de distribución mínima requeridas generalmente requieren que los montos gravables comiencen el año en que usted cumpla</a:t>
            </a:r>
            <a:r>
              <a:rPr lang="en-US" sz="1800" b="0" i="0" strike="noStrike" cap="none" spc="0" baseline="0" dirty="0">
                <a:solidFill>
                  <a:srgbClr val="000000"/>
                </a:solidFill>
                <a:effectLst/>
                <a:latin typeface="Arial"/>
                <a:ea typeface="Arial"/>
                <a:cs typeface="Arial"/>
              </a:rPr>
              <a:t> </a:t>
            </a:r>
            <a:r>
              <a:rPr lang="en-US" sz="1800" dirty="0">
                <a:latin typeface="Arial"/>
                <a:ea typeface="Arial"/>
                <a:cs typeface="Arial"/>
              </a:rPr>
              <a:t>73</a:t>
            </a:r>
            <a:r>
              <a:rPr lang="x-none" sz="1800" b="0" i="0" strike="noStrike" cap="none" spc="0" baseline="0" dirty="0">
                <a:solidFill>
                  <a:srgbClr val="000000"/>
                </a:solidFill>
                <a:effectLst/>
                <a:latin typeface="Arial"/>
                <a:ea typeface="Arial"/>
                <a:cs typeface="Arial"/>
              </a:rPr>
              <a:t> años o a la desvinculación del servicio, si es posterior.</a:t>
            </a:r>
            <a:r>
              <a:rPr lang="x-none" sz="1800" b="0" i="0" strike="sngStrike" cap="none" spc="0" dirty="0">
                <a:solidFill>
                  <a:srgbClr val="000000"/>
                </a:solidFill>
                <a:effectLst/>
                <a:latin typeface="Arial"/>
                <a:ea typeface="Arial"/>
                <a:cs typeface="Arial"/>
              </a:rPr>
              <a:t>. </a:t>
            </a:r>
          </a:p>
        </p:txBody>
      </p:sp>
      <p:sp>
        <p:nvSpPr>
          <p:cNvPr id="7" name="Slide Number Placeholder 2"/>
          <p:cNvSpPr txBox="1"/>
          <p:nvPr/>
        </p:nvSpPr>
        <p:spPr>
          <a:xfrm>
            <a:off x="8356802" y="6415344"/>
            <a:ext cx="678426" cy="365125"/>
          </a:xfrm>
          <a:prstGeom prst="rect">
            <a:avLst/>
          </a:prstGeom>
        </p:spPr>
        <p:txBody>
          <a:bodyPr vert="horz" lIns="68580" tIns="34290" rIns="68580" bIns="34290" rtlCol="0" anchor="ctr"/>
          <a:lstStyle>
            <a:defPPr>
              <a:defRPr lang="en-US"/>
            </a:defPPr>
            <a:lvl1pPr marL="0" algn="r" defTabSz="685800" rtl="0" eaLnBrk="1" latinLnBrk="0" hangingPunct="1">
              <a:defRPr sz="600" kern="1200">
                <a:solidFill>
                  <a:schemeClr val="accent6"/>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a:lstStyle>
          <a:p>
            <a:fld id="{3A5D2E96-09D4-684C-BDED-6024B7F4284C}" type="slidenum">
              <a:rPr lang="en-US" smtClean="0"/>
              <a:t>8</a:t>
            </a:fld>
            <a:endParaRPr lang="en-US"/>
          </a:p>
        </p:txBody>
      </p:sp>
      <p:sp>
        <p:nvSpPr>
          <p:cNvPr id="8" name="Title 3"/>
          <p:cNvSpPr>
            <a:spLocks noGrp="1"/>
          </p:cNvSpPr>
          <p:nvPr>
            <p:ph type="title"/>
          </p:nvPr>
        </p:nvSpPr>
        <p:spPr>
          <a:xfrm>
            <a:off x="269162" y="204832"/>
            <a:ext cx="6944443" cy="576329"/>
          </a:xfrm>
        </p:spPr>
        <p:txBody>
          <a:bodyPr/>
          <a:lstStyle/>
          <a:p>
            <a:r>
              <a:rPr lang="x-none" sz="2800" b="1" i="0" strike="noStrike" cap="none" spc="0" baseline="0">
                <a:solidFill>
                  <a:srgbClr val="000000"/>
                </a:solidFill>
                <a:effectLst/>
                <a:latin typeface="Georgia"/>
                <a:ea typeface="Georgia"/>
                <a:cs typeface="Georgia"/>
              </a:rPr>
              <a:t>Beneficios de jubilación 403(b)</a:t>
            </a:r>
          </a:p>
        </p:txBody>
      </p:sp>
    </p:spTree>
    <p:extLst>
      <p:ext uri="{BB962C8B-B14F-4D97-AF65-F5344CB8AC3E}">
        <p14:creationId xmlns:p14="http://schemas.microsoft.com/office/powerpoint/2010/main" val="3119957035"/>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3A5D2E96-09D4-684C-BDED-6024B7F4284C}" type="slidenum">
              <a:rPr lang="en-US" smtClean="0"/>
              <a:t>9</a:t>
            </a:fld>
            <a:endParaRPr lang="en-US"/>
          </a:p>
        </p:txBody>
      </p:sp>
      <p:sp>
        <p:nvSpPr>
          <p:cNvPr id="6" name="Slide Number Placeholder 2"/>
          <p:cNvSpPr txBox="1"/>
          <p:nvPr/>
        </p:nvSpPr>
        <p:spPr>
          <a:xfrm>
            <a:off x="8356802" y="6415344"/>
            <a:ext cx="678426" cy="365125"/>
          </a:xfrm>
          <a:prstGeom prst="rect">
            <a:avLst/>
          </a:prstGeom>
        </p:spPr>
        <p:txBody>
          <a:bodyPr vert="horz" lIns="68580" tIns="34290" rIns="68580" bIns="34290" rtlCol="0" anchor="ctr"/>
          <a:lstStyle>
            <a:defPPr>
              <a:defRPr lang="en-US"/>
            </a:defPPr>
            <a:lvl1pPr marL="0" algn="r" defTabSz="685800" rtl="0" eaLnBrk="1" latinLnBrk="0" hangingPunct="1">
              <a:defRPr sz="600" kern="1200">
                <a:solidFill>
                  <a:schemeClr val="accent6"/>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a:lstStyle>
          <a:p>
            <a:fld id="{3A5D2E96-09D4-684C-BDED-6024B7F4284C}" type="slidenum">
              <a:rPr lang="en-US" smtClean="0"/>
              <a:t>9</a:t>
            </a:fld>
            <a:endParaRPr lang="en-US"/>
          </a:p>
        </p:txBody>
      </p:sp>
      <p:sp>
        <p:nvSpPr>
          <p:cNvPr id="7" name="Content Placeholder 1"/>
          <p:cNvSpPr>
            <a:spLocks noGrp="1"/>
          </p:cNvSpPr>
          <p:nvPr>
            <p:ph idx="1"/>
          </p:nvPr>
        </p:nvSpPr>
        <p:spPr>
          <a:xfrm>
            <a:off x="269162" y="987530"/>
            <a:ext cx="8581720" cy="5591437"/>
          </a:xfrm>
        </p:spPr>
        <p:txBody>
          <a:bodyPr/>
          <a:lstStyle/>
          <a:p>
            <a:pPr lvl="4">
              <a:buSzPct val="95000"/>
            </a:pPr>
            <a:r>
              <a:rPr lang="x-none" sz="1800" b="0" i="0" strike="noStrike" cap="none" spc="0" baseline="0" dirty="0">
                <a:solidFill>
                  <a:srgbClr val="000000"/>
                </a:solidFill>
                <a:effectLst/>
                <a:latin typeface="Arial"/>
                <a:ea typeface="Arial"/>
                <a:cs typeface="Arial"/>
              </a:rPr>
              <a:t>La Ley de ayuda, alivio y seguridad económica contra el coronavirus (Coronavirus Aid, Relief, and Economic Security Act, CARES)</a:t>
            </a:r>
            <a:r>
              <a:rPr lang="x-none" sz="1800" b="0" i="0" strike="noStrike" cap="none" spc="0" baseline="30000" dirty="0">
                <a:solidFill>
                  <a:srgbClr val="000000"/>
                </a:solidFill>
                <a:effectLst/>
                <a:latin typeface="Arial"/>
                <a:ea typeface="Arial"/>
                <a:cs typeface="Arial"/>
              </a:rPr>
              <a:t>1</a:t>
            </a:r>
            <a:r>
              <a:rPr lang="x-none" sz="1800" b="0" i="0" strike="noStrike" cap="none" spc="0" baseline="0" dirty="0">
                <a:solidFill>
                  <a:srgbClr val="000000"/>
                </a:solidFill>
                <a:effectLst/>
                <a:latin typeface="Arial"/>
                <a:ea typeface="Arial"/>
                <a:cs typeface="Arial"/>
              </a:rPr>
              <a:t> estipuló una exención de las distribuciones mínimas requeridas que vencen en el año calendario 2020 de la mayoría de los planes de contribución definidos y los planes de cuentas individuales de jubilación (Individual Retirement Account</a:t>
            </a:r>
            <a:r>
              <a:rPr lang="en-GB" sz="1800" b="0" i="0" strike="noStrike" cap="none" spc="0" baseline="0" dirty="0">
                <a:solidFill>
                  <a:srgbClr val="000000"/>
                </a:solidFill>
                <a:effectLst/>
                <a:latin typeface="Arial"/>
                <a:ea typeface="Arial"/>
                <a:cs typeface="Arial"/>
              </a:rPr>
              <a:t>, </a:t>
            </a:r>
            <a:r>
              <a:rPr lang="x-none" sz="1800" b="0" i="0" strike="noStrike" cap="none" spc="0" baseline="0" dirty="0">
                <a:solidFill>
                  <a:srgbClr val="000000"/>
                </a:solidFill>
                <a:effectLst/>
                <a:latin typeface="Arial"/>
                <a:ea typeface="Arial"/>
                <a:cs typeface="Arial"/>
              </a:rPr>
              <a:t>IRA).</a:t>
            </a:r>
          </a:p>
        </p:txBody>
      </p:sp>
      <p:sp>
        <p:nvSpPr>
          <p:cNvPr id="8" name="Slide Number Placeholder 2"/>
          <p:cNvSpPr txBox="1"/>
          <p:nvPr/>
        </p:nvSpPr>
        <p:spPr>
          <a:xfrm>
            <a:off x="8356802" y="6415344"/>
            <a:ext cx="678426" cy="365125"/>
          </a:xfrm>
          <a:prstGeom prst="rect">
            <a:avLst/>
          </a:prstGeom>
        </p:spPr>
        <p:txBody>
          <a:bodyPr vert="horz" lIns="68580" tIns="34290" rIns="68580" bIns="34290" rtlCol="0" anchor="ctr"/>
          <a:lstStyle>
            <a:defPPr>
              <a:defRPr lang="en-US"/>
            </a:defPPr>
            <a:lvl1pPr marL="0" algn="r" defTabSz="685800" rtl="0" eaLnBrk="1" latinLnBrk="0" hangingPunct="1">
              <a:defRPr sz="600" kern="1200">
                <a:solidFill>
                  <a:schemeClr val="accent6"/>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a:lstStyle>
          <a:p>
            <a:fld id="{3A5D2E96-09D4-684C-BDED-6024B7F4284C}" type="slidenum">
              <a:rPr lang="en-US" smtClean="0"/>
              <a:t>9</a:t>
            </a:fld>
            <a:endParaRPr lang="en-US"/>
          </a:p>
        </p:txBody>
      </p:sp>
      <p:sp>
        <p:nvSpPr>
          <p:cNvPr id="9" name="Title 3"/>
          <p:cNvSpPr>
            <a:spLocks noGrp="1"/>
          </p:cNvSpPr>
          <p:nvPr>
            <p:ph type="title"/>
          </p:nvPr>
        </p:nvSpPr>
        <p:spPr>
          <a:xfrm>
            <a:off x="269162" y="204832"/>
            <a:ext cx="6944443" cy="576329"/>
          </a:xfrm>
        </p:spPr>
        <p:txBody>
          <a:bodyPr/>
          <a:lstStyle/>
          <a:p>
            <a:r>
              <a:rPr lang="x-none" sz="2800" b="1" i="0" strike="noStrike" cap="none" spc="0" baseline="0">
                <a:solidFill>
                  <a:srgbClr val="000000"/>
                </a:solidFill>
                <a:effectLst/>
                <a:latin typeface="Georgia"/>
                <a:ea typeface="Georgia"/>
                <a:cs typeface="Georgia"/>
              </a:rPr>
              <a:t>Beneficios de jubilación 403(b)</a:t>
            </a:r>
          </a:p>
        </p:txBody>
      </p:sp>
      <p:sp>
        <p:nvSpPr>
          <p:cNvPr id="2" name="TextBox 1">
            <a:extLst>
              <a:ext uri="{FF2B5EF4-FFF2-40B4-BE49-F238E27FC236}">
                <a16:creationId xmlns:a16="http://schemas.microsoft.com/office/drawing/2014/main" id="{86696E0C-E197-4C57-A8B5-74F38B2D8311}"/>
              </a:ext>
            </a:extLst>
          </p:cNvPr>
          <p:cNvSpPr txBox="1"/>
          <p:nvPr/>
        </p:nvSpPr>
        <p:spPr>
          <a:xfrm>
            <a:off x="269162" y="5546786"/>
            <a:ext cx="8605676" cy="662190"/>
          </a:xfrm>
          <a:prstGeom prst="rect">
            <a:avLst/>
          </a:prstGeom>
          <a:noFill/>
        </p:spPr>
        <p:txBody>
          <a:bodyPr wrap="square" lIns="91440" tIns="0" rIns="91440" bIns="0" rtlCol="0">
            <a:noAutofit/>
          </a:bodyPr>
          <a:lstStyle/>
          <a:p>
            <a:r>
              <a:rPr lang="x-none" baseline="30000" dirty="0">
                <a:solidFill>
                  <a:srgbClr val="000000"/>
                </a:solidFill>
                <a:latin typeface="Arial"/>
                <a:cs typeface="Arial"/>
              </a:rPr>
              <a:t>1</a:t>
            </a:r>
            <a:r>
              <a:rPr lang="en-GB" b="0" i="0" strike="noStrike" cap="none" spc="0" baseline="30000" dirty="0">
                <a:solidFill>
                  <a:srgbClr val="000000"/>
                </a:solidFill>
                <a:effectLst/>
                <a:latin typeface="Arial"/>
                <a:ea typeface="Arial"/>
                <a:cs typeface="Arial"/>
              </a:rPr>
              <a:t> </a:t>
            </a:r>
            <a:r>
              <a:rPr lang="x-none" b="0" i="0" strike="noStrike" cap="none" spc="0" baseline="30000" dirty="0">
                <a:solidFill>
                  <a:srgbClr val="000000"/>
                </a:solidFill>
                <a:effectLst/>
                <a:latin typeface="Arial"/>
                <a:ea typeface="Arial"/>
                <a:cs typeface="Arial"/>
              </a:rPr>
              <a:t>La Ley CARES establece distribuciones relacionadas con el coronavirus por montos de hasta 100.000 USD del saldo de cuenta adquirido disponible de una pers</a:t>
            </a:r>
            <a:r>
              <a:rPr lang="x-none" baseline="30000" dirty="0">
                <a:solidFill>
                  <a:srgbClr val="000000"/>
                </a:solidFill>
                <a:latin typeface="Arial"/>
                <a:cs typeface="Arial"/>
              </a:rPr>
              <a:t>ona, independientemente de las restricciones normales de retiro. Esta ayuda se ofrece hasta el 31 de diciembre de 2020. Las cuentas de jubilación elegibles incluyen la mayoría de las participaciones en las ganancias, compras de dinero, planes 401(k), 403(b), planes gubernamentales 457(b) y cuentas de</a:t>
            </a:r>
            <a:r>
              <a:rPr lang="es-AR" baseline="30000" dirty="0">
                <a:solidFill>
                  <a:srgbClr val="000000"/>
                </a:solidFill>
                <a:latin typeface="Arial"/>
                <a:cs typeface="Arial"/>
              </a:rPr>
              <a:t> </a:t>
            </a:r>
            <a:r>
              <a:rPr lang="x-none" baseline="30000" dirty="0">
                <a:solidFill>
                  <a:srgbClr val="000000"/>
                </a:solidFill>
                <a:latin typeface="Arial"/>
                <a:cs typeface="Arial"/>
              </a:rPr>
              <a:t>jubilación individuales (individual retirement accounts, IRA).</a:t>
            </a:r>
            <a:endParaRPr lang="en-US" baseline="30000" dirty="0">
              <a:solidFill>
                <a:srgbClr val="000000"/>
              </a:solidFill>
              <a:latin typeface="Arial"/>
              <a:cs typeface="Arial"/>
            </a:endParaRPr>
          </a:p>
        </p:txBody>
      </p:sp>
    </p:spTree>
    <p:extLst>
      <p:ext uri="{BB962C8B-B14F-4D97-AF65-F5344CB8AC3E}">
        <p14:creationId xmlns:p14="http://schemas.microsoft.com/office/powerpoint/2010/main" val="2136082242"/>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1.10.31"/>
  <p:tag name="AS_TITLE" val="Aspose.Slides for Java"/>
  <p:tag name="AS_VERSION" val="21.10"/>
</p:tagLst>
</file>

<file path=ppt/theme/theme1.xml><?xml version="1.0" encoding="utf-8"?>
<a:theme xmlns:a="http://schemas.openxmlformats.org/drawingml/2006/main" name="1_Default Theme">
  <a:themeElements>
    <a:clrScheme name="Custom 6">
      <a:dk1>
        <a:srgbClr val="000000"/>
      </a:dk1>
      <a:lt1>
        <a:srgbClr val="FFFFFF"/>
      </a:lt1>
      <a:dk2>
        <a:srgbClr val="DB0A5B"/>
      </a:dk2>
      <a:lt2>
        <a:srgbClr val="6025A9"/>
      </a:lt2>
      <a:accent1>
        <a:srgbClr val="A3CE4E"/>
      </a:accent1>
      <a:accent2>
        <a:srgbClr val="0090DA"/>
      </a:accent2>
      <a:accent3>
        <a:srgbClr val="0061A0"/>
      </a:accent3>
      <a:accent4>
        <a:srgbClr val="FFC600"/>
      </a:accent4>
      <a:accent5>
        <a:srgbClr val="00A3AD"/>
      </a:accent5>
      <a:accent6>
        <a:srgbClr val="75787B"/>
      </a:accent6>
      <a:hlink>
        <a:srgbClr val="0563C1"/>
      </a:hlink>
      <a:folHlink>
        <a:srgbClr val="954F72"/>
      </a:folHlink>
    </a:clrScheme>
    <a:fontScheme name="Arial">
      <a:majorFont>
        <a:latin typeface="Arial"/>
        <a:ea typeface="Arial"/>
        <a:cs typeface="Arial"/>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Arial"/>
        <a:cs typeface="Arial"/>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2225">
          <a:solidFill>
            <a:schemeClr val="bg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91440" tIns="0" rIns="91440" bIns="0" rtlCol="0">
        <a:noAutofit/>
      </a:bodyPr>
      <a:lstStyle>
        <a:defPPr>
          <a:defRPr sz="2200"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Calibri Light"/>
        <a:cs typeface="Arial"/>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Calibri"/>
        <a:cs typeface="Arial"/>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Calibri"/>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haredContentType xmlns="Microsoft.SharePoint.Taxonomy.ContentTypeSync" SourceId="f5af0f96-557c-40e5-b74f-4de88d247c44" ContentTypeId="0x0101" PreviousValue="false"/>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c3a60732cff4bd6a1032848edf6a57b xmlns="d18c1617-1ac8-4b22-9cef-b2ac240d88cb">
      <Terms xmlns="http://schemas.microsoft.com/office/infopath/2007/PartnerControls"/>
    </pc3a60732cff4bd6a1032848edf6a57b>
    <TaxKeywordTaxHTField xmlns="d18c1617-1ac8-4b22-9cef-b2ac240d88cb">
      <Terms xmlns="http://schemas.microsoft.com/office/infopath/2007/PartnerControls"/>
    </TaxKeywordTaxHTField>
    <aa413b61045448e6bc230aa29a84eb0b xmlns="d18c1617-1ac8-4b22-9cef-b2ac240d88cb">
      <Terms xmlns="http://schemas.microsoft.com/office/infopath/2007/PartnerControls"/>
    </aa413b61045448e6bc230aa29a84eb0b>
    <hae69c9a3b974f6ea09ed5059cd93782 xmlns="d18c1617-1ac8-4b22-9cef-b2ac240d88cb">
      <Terms xmlns="http://schemas.microsoft.com/office/infopath/2007/PartnerControls"/>
    </hae69c9a3b974f6ea09ed5059cd93782>
    <o2a67a7f239d463099c84f831d9f71a7 xmlns="d18c1617-1ac8-4b22-9cef-b2ac240d88cb">
      <Terms xmlns="http://schemas.microsoft.com/office/infopath/2007/PartnerControls"/>
    </o2a67a7f239d463099c84f831d9f71a7>
    <TaxCatchAll xmlns="d18c1617-1ac8-4b22-9cef-b2ac240d88cb" xsi:nil="true"/>
    <lcf76f155ced4ddcb4097134ff3c332f xmlns="f4708e47-97b8-4527-8c8b-e1689201bc32">
      <Terms xmlns="http://schemas.microsoft.com/office/infopath/2007/PartnerControls"/>
    </lcf76f155ced4ddcb4097134ff3c332f>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98E64083E51283479E5915FDDA45EEDE" ma:contentTypeVersion="14" ma:contentTypeDescription="Create a new document." ma:contentTypeScope="" ma:versionID="dbefbc1e4cc2041d6da9a9fb06f6e61a">
  <xsd:schema xmlns:xsd="http://www.w3.org/2001/XMLSchema" xmlns:xs="http://www.w3.org/2001/XMLSchema" xmlns:p="http://schemas.microsoft.com/office/2006/metadata/properties" xmlns:ns2="d18c1617-1ac8-4b22-9cef-b2ac240d88cb" xmlns:ns3="f4708e47-97b8-4527-8c8b-e1689201bc32" xmlns:ns4="ab2ddffd-a6eb-4a26-988a-2b72c84cea40" targetNamespace="http://schemas.microsoft.com/office/2006/metadata/properties" ma:root="true" ma:fieldsID="633fb6d2052235ac5a54fa9ec844bf4d" ns2:_="" ns3:_="" ns4:_="">
    <xsd:import namespace="d18c1617-1ac8-4b22-9cef-b2ac240d88cb"/>
    <xsd:import namespace="f4708e47-97b8-4527-8c8b-e1689201bc32"/>
    <xsd:import namespace="ab2ddffd-a6eb-4a26-988a-2b72c84cea40"/>
    <xsd:element name="properties">
      <xsd:complexType>
        <xsd:sequence>
          <xsd:element name="documentManagement">
            <xsd:complexType>
              <xsd:all>
                <xsd:element ref="ns2:TaxKeywordTaxHTField" minOccurs="0"/>
                <xsd:element ref="ns2:TaxCatchAll" minOccurs="0"/>
                <xsd:element ref="ns2:TaxCatchAllLabel" minOccurs="0"/>
                <xsd:element ref="ns2:hae69c9a3b974f6ea09ed5059cd93782" minOccurs="0"/>
                <xsd:element ref="ns2:aa413b61045448e6bc230aa29a84eb0b" minOccurs="0"/>
                <xsd:element ref="ns2:o2a67a7f239d463099c84f831d9f71a7" minOccurs="0"/>
                <xsd:element ref="ns2:pc3a60732cff4bd6a1032848edf6a57b" minOccurs="0"/>
                <xsd:element ref="ns3:MediaServiceMetadata" minOccurs="0"/>
                <xsd:element ref="ns3:MediaServiceFastMetadata" minOccurs="0"/>
                <xsd:element ref="ns3:MediaServiceEventHashCode" minOccurs="0"/>
                <xsd:element ref="ns3:MediaServiceGenerationTime" minOccurs="0"/>
                <xsd:element ref="ns3:MediaServiceAutoTags" minOccurs="0"/>
                <xsd:element ref="ns4:SharedWithUsers" minOccurs="0"/>
                <xsd:element ref="ns4:SharedWithDetails" minOccurs="0"/>
                <xsd:element ref="ns3:MediaServiceDateTaken" minOccurs="0"/>
                <xsd:element ref="ns3:MediaServiceOCR" minOccurs="0"/>
                <xsd:element ref="ns3:MediaServiceAutoKeyPoints" minOccurs="0"/>
                <xsd:element ref="ns3:MediaServiceKeyPoints" minOccurs="0"/>
                <xsd:element ref="ns3:lcf76f155ced4ddcb4097134ff3c332f"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18c1617-1ac8-4b22-9cef-b2ac240d88cb" elementFormDefault="qualified">
    <xsd:import namespace="http://schemas.microsoft.com/office/2006/documentManagement/types"/>
    <xsd:import namespace="http://schemas.microsoft.com/office/infopath/2007/PartnerControls"/>
    <xsd:element name="TaxKeywordTaxHTField" ma:index="8" nillable="true" ma:taxonomy="true" ma:internalName="TaxKeywordTaxHTField" ma:taxonomyFieldName="TaxKeyword" ma:displayName="Enterprise Keywords" ma:fieldId="{23f27201-bee3-471e-b2e7-b64fd8b7ca38}" ma:taxonomyMulti="true" ma:sspId="f5af0f96-557c-40e5-b74f-4de88d247c44" ma:termSetId="00000000-0000-0000-0000-000000000000" ma:anchorId="00000000-0000-0000-0000-000000000000" ma:open="true" ma:isKeyword="true">
      <xsd:complexType>
        <xsd:sequence>
          <xsd:element ref="pc:Terms" minOccurs="0" maxOccurs="1"/>
        </xsd:sequence>
      </xsd:complexType>
    </xsd:element>
    <xsd:element name="TaxCatchAll" ma:index="9" nillable="true" ma:displayName="Taxonomy Catch All Column" ma:description="" ma:hidden="true" ma:list="{2a345b4e-23b7-4b62-b98b-5179f97c0219}" ma:internalName="TaxCatchAll" ma:showField="CatchAllData" ma:web="ab2ddffd-a6eb-4a26-988a-2b72c84cea40">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description="" ma:hidden="true" ma:list="{2a345b4e-23b7-4b62-b98b-5179f97c0219}" ma:internalName="TaxCatchAllLabel" ma:readOnly="true" ma:showField="CatchAllDataLabel" ma:web="ab2ddffd-a6eb-4a26-988a-2b72c84cea40">
      <xsd:complexType>
        <xsd:complexContent>
          <xsd:extension base="dms:MultiChoiceLookup">
            <xsd:sequence>
              <xsd:element name="Value" type="dms:Lookup" maxOccurs="unbounded" minOccurs="0" nillable="true"/>
            </xsd:sequence>
          </xsd:extension>
        </xsd:complexContent>
      </xsd:complexType>
    </xsd:element>
    <xsd:element name="hae69c9a3b974f6ea09ed5059cd93782" ma:index="12" nillable="true" ma:taxonomy="true" ma:internalName="hae69c9a3b974f6ea09ed5059cd93782" ma:taxonomyFieldName="ML_Geography" ma:displayName="Geography" ma:fieldId="{1ae69c9a-3b97-4f6e-a09e-d5059cd93782}" ma:taxonomyMulti="true" ma:sspId="f5af0f96-557c-40e5-b74f-4de88d247c44" ma:termSetId="f4bc552d-80e9-412b-b8d4-dc34d9eb8627" ma:anchorId="00000000-0000-0000-0000-000000000000" ma:open="false" ma:isKeyword="false">
      <xsd:complexType>
        <xsd:sequence>
          <xsd:element ref="pc:Terms" minOccurs="0" maxOccurs="1"/>
        </xsd:sequence>
      </xsd:complexType>
    </xsd:element>
    <xsd:element name="aa413b61045448e6bc230aa29a84eb0b" ma:index="14" nillable="true" ma:taxonomy="true" ma:internalName="aa413b61045448e6bc230aa29a84eb0b" ma:taxonomyFieldName="ML_LineOfBusiness" ma:displayName="Line of Business" ma:fieldId="{aa413b61-0454-48e6-bc23-0aa29a84eb0b}" ma:taxonomyMulti="true" ma:sspId="f5af0f96-557c-40e5-b74f-4de88d247c44" ma:termSetId="46c83da5-9adb-4a6d-91e4-77f5077fc76b" ma:anchorId="00000000-0000-0000-0000-000000000000" ma:open="false" ma:isKeyword="false">
      <xsd:complexType>
        <xsd:sequence>
          <xsd:element ref="pc:Terms" minOccurs="0" maxOccurs="1"/>
        </xsd:sequence>
      </xsd:complexType>
    </xsd:element>
    <xsd:element name="o2a67a7f239d463099c84f831d9f71a7" ma:index="16" nillable="true" ma:taxonomy="true" ma:internalName="o2a67a7f239d463099c84f831d9f71a7" ma:taxonomyFieldName="ML_OfficeLocation" ma:displayName="Office Location" ma:fieldId="{82a67a7f-239d-4630-99c8-4f831d9f71a7}" ma:taxonomyMulti="true" ma:sspId="f5af0f96-557c-40e5-b74f-4de88d247c44" ma:termSetId="441ea418-53ba-4ba6-ade2-cf7ca33080f0" ma:anchorId="00000000-0000-0000-0000-000000000000" ma:open="false" ma:isKeyword="false">
      <xsd:complexType>
        <xsd:sequence>
          <xsd:element ref="pc:Terms" minOccurs="0" maxOccurs="1"/>
        </xsd:sequence>
      </xsd:complexType>
    </xsd:element>
    <xsd:element name="pc3a60732cff4bd6a1032848edf6a57b" ma:index="18" nillable="true" ma:taxonomy="true" ma:internalName="pc3a60732cff4bd6a1032848edf6a57b" ma:taxonomyFieldName="ML_Roles" ma:displayName="Roles" ma:fieldId="{9c3a6073-2cff-4bd6-a103-2848edf6a57b}" ma:taxonomyMulti="true" ma:sspId="f5af0f96-557c-40e5-b74f-4de88d247c44" ma:termSetId="79b653d6-6741-48c0-b5a8-f7c31de24a4b"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f4708e47-97b8-4527-8c8b-e1689201bc32" elementFormDefault="qualified">
    <xsd:import namespace="http://schemas.microsoft.com/office/2006/documentManagement/types"/>
    <xsd:import namespace="http://schemas.microsoft.com/office/infopath/2007/PartnerControls"/>
    <xsd:element name="MediaServiceMetadata" ma:index="20" nillable="true" ma:displayName="MediaServiceMetadata" ma:hidden="true" ma:internalName="MediaServiceMetadata" ma:readOnly="true">
      <xsd:simpleType>
        <xsd:restriction base="dms:Note"/>
      </xsd:simpleType>
    </xsd:element>
    <xsd:element name="MediaServiceFastMetadata" ma:index="21" nillable="true" ma:displayName="MediaServiceFastMetadata" ma:hidden="true" ma:internalName="MediaServiceFastMetadata" ma:readOnly="true">
      <xsd:simpleType>
        <xsd:restriction base="dms:Note"/>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GenerationTime" ma:index="23" nillable="true" ma:displayName="MediaServiceGenerationTime" ma:hidden="true" ma:internalName="MediaServiceGenerationTime" ma:readOnly="true">
      <xsd:simpleType>
        <xsd:restriction base="dms:Text"/>
      </xsd:simpleType>
    </xsd:element>
    <xsd:element name="MediaServiceAutoTags" ma:index="24" nillable="true" ma:displayName="Tags" ma:internalName="MediaServiceAutoTags" ma:readOnly="true">
      <xsd:simpleType>
        <xsd:restriction base="dms:Text"/>
      </xsd:simpleType>
    </xsd:element>
    <xsd:element name="MediaServiceDateTaken" ma:index="27" nillable="true" ma:displayName="MediaServiceDateTaken" ma:hidden="true" ma:internalName="MediaServiceDateTaken" ma:readOnly="true">
      <xsd:simpleType>
        <xsd:restriction base="dms:Text"/>
      </xsd:simpleType>
    </xsd:element>
    <xsd:element name="MediaServiceOCR" ma:index="28" nillable="true" ma:displayName="Extracted Text" ma:internalName="MediaServiceOCR" ma:readOnly="true">
      <xsd:simpleType>
        <xsd:restriction base="dms:Note">
          <xsd:maxLength value="255"/>
        </xsd:restriction>
      </xsd:simpleType>
    </xsd:element>
    <xsd:element name="MediaServiceAutoKeyPoints" ma:index="29" nillable="true" ma:displayName="MediaServiceAutoKeyPoints" ma:hidden="true" ma:internalName="MediaServiceAutoKeyPoints" ma:readOnly="true">
      <xsd:simpleType>
        <xsd:restriction base="dms:Note"/>
      </xsd:simpleType>
    </xsd:element>
    <xsd:element name="MediaServiceKeyPoints" ma:index="30" nillable="true" ma:displayName="KeyPoints" ma:internalName="MediaServiceKeyPoints" ma:readOnly="true">
      <xsd:simpleType>
        <xsd:restriction base="dms:Note">
          <xsd:maxLength value="255"/>
        </xsd:restriction>
      </xsd:simpleType>
    </xsd:element>
    <xsd:element name="lcf76f155ced4ddcb4097134ff3c332f" ma:index="32" nillable="true" ma:taxonomy="true" ma:internalName="lcf76f155ced4ddcb4097134ff3c332f" ma:taxonomyFieldName="MediaServiceImageTags" ma:displayName="Image Tags" ma:readOnly="false" ma:fieldId="{5cf76f15-5ced-4ddc-b409-7134ff3c332f}" ma:taxonomyMulti="true" ma:sspId="f5af0f96-557c-40e5-b74f-4de88d247c4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33"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b2ddffd-a6eb-4a26-988a-2b72c84cea40" elementFormDefault="qualified">
    <xsd:import namespace="http://schemas.microsoft.com/office/2006/documentManagement/types"/>
    <xsd:import namespace="http://schemas.microsoft.com/office/infopath/2007/PartnerControls"/>
    <xsd:element name="SharedWithUsers" ma:index="2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EDFE00D-784E-436A-A7B7-298B5DEACB28}">
  <ds:schemaRefs>
    <ds:schemaRef ds:uri="Microsoft.SharePoint.Taxonomy.ContentTypeSync"/>
  </ds:schemaRefs>
</ds:datastoreItem>
</file>

<file path=customXml/itemProps2.xml><?xml version="1.0" encoding="utf-8"?>
<ds:datastoreItem xmlns:ds="http://schemas.openxmlformats.org/officeDocument/2006/customXml" ds:itemID="{9B8E055D-3BF0-4D05-8CF1-4E95E4A118A8}">
  <ds:schemaRefs>
    <ds:schemaRef ds:uri="http://schemas.microsoft.com/sharepoint/v3/contenttype/forms"/>
  </ds:schemaRefs>
</ds:datastoreItem>
</file>

<file path=customXml/itemProps3.xml><?xml version="1.0" encoding="utf-8"?>
<ds:datastoreItem xmlns:ds="http://schemas.openxmlformats.org/officeDocument/2006/customXml" ds:itemID="{CC1B5A6B-37D9-4B05-8105-33FAA6D7F8FE}">
  <ds:schemaRefs>
    <ds:schemaRef ds:uri="http://purl.org/dc/elements/1.1/"/>
    <ds:schemaRef ds:uri="http://schemas.microsoft.com/office/2006/metadata/properties"/>
    <ds:schemaRef ds:uri="http://schemas.openxmlformats.org/package/2006/metadata/core-properties"/>
    <ds:schemaRef ds:uri="f4708e47-97b8-4527-8c8b-e1689201bc32"/>
    <ds:schemaRef ds:uri="http://purl.org/dc/terms/"/>
    <ds:schemaRef ds:uri="ab2ddffd-a6eb-4a26-988a-2b72c84cea40"/>
    <ds:schemaRef ds:uri="http://schemas.microsoft.com/office/2006/documentManagement/types"/>
    <ds:schemaRef ds:uri="d18c1617-1ac8-4b22-9cef-b2ac240d88cb"/>
    <ds:schemaRef ds:uri="http://schemas.microsoft.com/office/infopath/2007/PartnerControls"/>
    <ds:schemaRef ds:uri="http://www.w3.org/XML/1998/namespace"/>
    <ds:schemaRef ds:uri="http://purl.org/dc/dcmitype/"/>
  </ds:schemaRefs>
</ds:datastoreItem>
</file>

<file path=customXml/itemProps4.xml><?xml version="1.0" encoding="utf-8"?>
<ds:datastoreItem xmlns:ds="http://schemas.openxmlformats.org/officeDocument/2006/customXml" ds:itemID="{991CDE2C-6301-4672-B672-2B6FCBDC531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18c1617-1ac8-4b22-9cef-b2ac240d88cb"/>
    <ds:schemaRef ds:uri="f4708e47-97b8-4527-8c8b-e1689201bc32"/>
    <ds:schemaRef ds:uri="ab2ddffd-a6eb-4a26-988a-2b72c84cea4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1580</TotalTime>
  <Words>3144</Words>
  <Application>Microsoft Office PowerPoint</Application>
  <PresentationFormat>On-screen Show (4:3)</PresentationFormat>
  <Paragraphs>179</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.AppleSystemUIFont</vt:lpstr>
      <vt:lpstr>Arial</vt:lpstr>
      <vt:lpstr>Calibri</vt:lpstr>
      <vt:lpstr>Georgia</vt:lpstr>
      <vt:lpstr>Symbol</vt:lpstr>
      <vt:lpstr>1_Default Theme</vt:lpstr>
      <vt:lpstr>Planes 403(b): anualidades  con refugio de impuestos (TSA)</vt:lpstr>
      <vt:lpstr>Planes 403(b): anualidades con refugio de impuestos (TSA)</vt:lpstr>
      <vt:lpstr>Planes 403(b): anualidades con refugio de impuestos (TSA)</vt:lpstr>
      <vt:lpstr>Artículo 403(b)</vt:lpstr>
      <vt:lpstr>Artículo 403(b)</vt:lpstr>
      <vt:lpstr>Artículo 403(b)</vt:lpstr>
      <vt:lpstr>Artículo 403(b)</vt:lpstr>
      <vt:lpstr>Beneficios de jubilación 403(b)</vt:lpstr>
      <vt:lpstr>Beneficios de jubilación 403(b)</vt:lpstr>
      <vt:lpstr>Beneficios de jubilación 403(b)</vt:lpstr>
      <vt:lpstr>PowerPoint Presentation</vt:lpstr>
      <vt:lpstr>403(b) - Opciones de pago distintas de la suma global</vt:lpstr>
      <vt:lpstr>Reglamentaciones 403(b) – Vigentes a partir del 1.° de enero de 2009</vt:lpstr>
      <vt:lpstr>Reglamentaciones 403(b) – Vigentes a partir del 1.° de enero de 2009 </vt:lpstr>
      <vt:lpstr>Planes 403(b) – Disposición Clave:</vt:lpstr>
      <vt:lpstr>Planes 403(b) – Disposición Clave:</vt:lpstr>
      <vt:lpstr>Planes 403(b) – Disposición Clave:</vt:lpstr>
      <vt:lpstr>Cálculo de las contribuciones máximas permitidas (MAC) </vt:lpstr>
      <vt:lpstr>Cálculo de las contribuciones máximas permitidas (MAC) </vt:lpstr>
      <vt:lpstr>Cálculo de las contribuciones máximas permitidas (MAC) </vt:lpstr>
      <vt:lpstr>Cálculo de las contribuciones máximas permitidas (MAC) </vt:lpstr>
      <vt:lpstr>Cálculo de las contribuciones máximas permitidas (MAC) </vt:lpstr>
      <vt:lpstr>Cálculo de las contribuciones máximas permitidas (MAC) </vt:lpstr>
      <vt:lpstr>Cálculo de las contribuciones máximas permitidas (MAC) </vt:lpstr>
      <vt:lpstr>Comunicación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403(b) Plans – Tax Sheltered  Annuities (TSAs)</dc:title>
  <dc:creator>Zinger, Steven</dc:creator>
  <cp:lastModifiedBy>Iadarola, Susan</cp:lastModifiedBy>
  <cp:revision>236</cp:revision>
  <cp:lastPrinted>2016-11-22T15:50:33Z</cp:lastPrinted>
  <dcterms:created xsi:type="dcterms:W3CDTF">2016-10-12T07:45:17Z</dcterms:created>
  <dcterms:modified xsi:type="dcterms:W3CDTF">2023-11-09T14:54:09Z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mplianceAssetId">
    <vt:lpwstr/>
  </property>
  <property fmtid="{D5CDD505-2E9C-101B-9397-08002B2CF9AE}" pid="3" name="ContentTypeId">
    <vt:lpwstr>0x01010098E64083E51283479E5915FDDA45EEDE</vt:lpwstr>
  </property>
  <property fmtid="{D5CDD505-2E9C-101B-9397-08002B2CF9AE}" pid="4" name="ML_Geography">
    <vt:lpwstr/>
  </property>
  <property fmtid="{D5CDD505-2E9C-101B-9397-08002B2CF9AE}" pid="5" name="ML_LineOfBusiness">
    <vt:lpwstr/>
  </property>
  <property fmtid="{D5CDD505-2E9C-101B-9397-08002B2CF9AE}" pid="6" name="ML_OfficeLocation">
    <vt:lpwstr/>
  </property>
  <property fmtid="{D5CDD505-2E9C-101B-9397-08002B2CF9AE}" pid="7" name="ML_Roles">
    <vt:lpwstr/>
  </property>
  <property fmtid="{D5CDD505-2E9C-101B-9397-08002B2CF9AE}" pid="8" name="Order">
    <vt:r8>46900</vt:r8>
  </property>
  <property fmtid="{D5CDD505-2E9C-101B-9397-08002B2CF9AE}" pid="9" name="TaxKeyword">
    <vt:lpwstr/>
  </property>
</Properties>
</file>