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6" r:id="rId5"/>
  </p:sldMasterIdLst>
  <p:notesMasterIdLst>
    <p:notesMasterId r:id="rId24"/>
  </p:notesMasterIdLst>
  <p:handoutMasterIdLst>
    <p:handoutMasterId r:id="rId25"/>
  </p:handoutMasterIdLst>
  <p:sldIdLst>
    <p:sldId id="256" r:id="rId6"/>
    <p:sldId id="322" r:id="rId7"/>
    <p:sldId id="321" r:id="rId8"/>
    <p:sldId id="320" r:id="rId9"/>
    <p:sldId id="319" r:id="rId10"/>
    <p:sldId id="327" r:id="rId11"/>
    <p:sldId id="318" r:id="rId12"/>
    <p:sldId id="317" r:id="rId13"/>
    <p:sldId id="326" r:id="rId14"/>
    <p:sldId id="316" r:id="rId15"/>
    <p:sldId id="315" r:id="rId16"/>
    <p:sldId id="328" r:id="rId17"/>
    <p:sldId id="312" r:id="rId18"/>
    <p:sldId id="298" r:id="rId19"/>
    <p:sldId id="299" r:id="rId20"/>
    <p:sldId id="324" r:id="rId21"/>
    <p:sldId id="325" r:id="rId22"/>
    <p:sldId id="311" r:id="rId23"/>
  </p:sldIdLst>
  <p:sldSz cx="9144000" cy="6858000" type="screen4x3"/>
  <p:notesSz cx="6858000" cy="9144000"/>
  <p:custDataLst>
    <p:tags r:id="rId26"/>
  </p:custDataLst>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1" userDrawn="1">
          <p15:clr>
            <a:srgbClr val="A4A3A4"/>
          </p15:clr>
        </p15:guide>
        <p15:guide id="2" pos="3840">
          <p15:clr>
            <a:srgbClr val="A4A3A4"/>
          </p15:clr>
        </p15:guide>
        <p15:guide id="3" orient="horz" pos="688">
          <p15:clr>
            <a:srgbClr val="A4A3A4"/>
          </p15:clr>
        </p15:guide>
        <p15:guide id="4" pos="357">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CF0CB8-C6D2-ED3D-68DE-C4764EBB4483}" name="Maria" initials="M" userId="8e548c8f609caf9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67" autoAdjust="0"/>
    <p:restoredTop sz="96240" autoAdjust="0"/>
  </p:normalViewPr>
  <p:slideViewPr>
    <p:cSldViewPr snapToGrid="0" snapToObjects="1">
      <p:cViewPr varScale="1">
        <p:scale>
          <a:sx n="114" d="100"/>
          <a:sy n="114" d="100"/>
        </p:scale>
        <p:origin x="1620" y="102"/>
      </p:cViewPr>
      <p:guideLst>
        <p:guide orient="horz" pos="741"/>
        <p:guide pos="3840"/>
        <p:guide orient="horz" pos="688"/>
        <p:guide pos="357"/>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kisyan, Anush" userId="f7552fe1-cf8c-454b-8918-09278dcca780" providerId="ADAL" clId="{2FA16476-BE13-4F67-BAEB-330F5615E67B}"/>
    <pc:docChg chg="redo custSel modSld">
      <pc:chgData name="Sarkisyan, Anush" userId="f7552fe1-cf8c-454b-8918-09278dcca780" providerId="ADAL" clId="{2FA16476-BE13-4F67-BAEB-330F5615E67B}" dt="2024-07-13T19:53:42.674" v="2" actId="20577"/>
      <pc:docMkLst>
        <pc:docMk/>
      </pc:docMkLst>
      <pc:sldChg chg="modSp mod">
        <pc:chgData name="Sarkisyan, Anush" userId="f7552fe1-cf8c-454b-8918-09278dcca780" providerId="ADAL" clId="{2FA16476-BE13-4F67-BAEB-330F5615E67B}" dt="2024-07-13T19:53:42.674" v="2" actId="20577"/>
        <pc:sldMkLst>
          <pc:docMk/>
          <pc:sldMk cId="527312378" sldId="311"/>
        </pc:sldMkLst>
        <pc:spChg chg="mod">
          <ac:chgData name="Sarkisyan, Anush" userId="f7552fe1-cf8c-454b-8918-09278dcca780" providerId="ADAL" clId="{2FA16476-BE13-4F67-BAEB-330F5615E67B}" dt="2024-07-13T19:53:42.674" v="2" actId="20577"/>
          <ac:spMkLst>
            <pc:docMk/>
            <pc:sldMk cId="527312378" sldId="311"/>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8A4754-911F-AC41-A824-91DA1B8FA50B}" type="datetimeFigureOut">
              <a:rPr lang="en-US" smtClean="0"/>
              <a:t>7/13/2024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69FCDCD-E9B1-454F-9FB4-9225198F3A90}" type="slidenum">
              <a:rPr lang="en-US" smtClean="0"/>
              <a:t>‹#›</a:t>
            </a:fld>
            <a:endParaRPr lang="en-US"/>
          </a:p>
        </p:txBody>
      </p:sp>
    </p:spTree>
    <p:extLst>
      <p:ext uri="{BB962C8B-B14F-4D97-AF65-F5344CB8AC3E}">
        <p14:creationId xmlns:p14="http://schemas.microsoft.com/office/powerpoint/2010/main" val="24553940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F9559-3A8F-9C4B-A8FD-B97B398BF768}" type="datetimeFigureOut">
              <a:rPr lang="en-US" smtClean="0"/>
              <a:t>7/13/2024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BB689-3E0F-4241-AE49-BB02816D0918}" type="slidenum">
              <a:rPr lang="en-US" smtClean="0"/>
              <a:t>‹#›</a:t>
            </a:fld>
            <a:endParaRPr lang="en-US"/>
          </a:p>
        </p:txBody>
      </p:sp>
    </p:spTree>
    <p:extLst>
      <p:ext uri="{BB962C8B-B14F-4D97-AF65-F5344CB8AC3E}">
        <p14:creationId xmlns:p14="http://schemas.microsoft.com/office/powerpoint/2010/main" val="1764262622"/>
      </p:ext>
    </p:extLst>
  </p:cSld>
  <p:clrMap bg1="lt1" tx1="dk1" bg2="lt2" tx2="dk2" accent1="accent1" accent2="accent2" accent3="accent3" accent4="accent4" accent5="accent5" accent6="accent6" hlink="hlink" folHlink="folHlink"/>
  <p:hf hdr="0" ft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a:t>
            </a:fld>
            <a:endParaRPr lang="en-US"/>
          </a:p>
        </p:txBody>
      </p:sp>
    </p:spTree>
    <p:extLst>
      <p:ext uri="{BB962C8B-B14F-4D97-AF65-F5344CB8AC3E}">
        <p14:creationId xmlns:p14="http://schemas.microsoft.com/office/powerpoint/2010/main" val="2689570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10</a:t>
            </a:fld>
            <a:endParaRPr lang="en-US"/>
          </a:p>
        </p:txBody>
      </p:sp>
    </p:spTree>
    <p:extLst>
      <p:ext uri="{BB962C8B-B14F-4D97-AF65-F5344CB8AC3E}">
        <p14:creationId xmlns:p14="http://schemas.microsoft.com/office/powerpoint/2010/main" val="1846661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11</a:t>
            </a:fld>
            <a:endParaRPr lang="en-US"/>
          </a:p>
        </p:txBody>
      </p:sp>
    </p:spTree>
    <p:extLst>
      <p:ext uri="{BB962C8B-B14F-4D97-AF65-F5344CB8AC3E}">
        <p14:creationId xmlns:p14="http://schemas.microsoft.com/office/powerpoint/2010/main" val="102557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12</a:t>
            </a:fld>
            <a:endParaRPr lang="en-US"/>
          </a:p>
        </p:txBody>
      </p:sp>
    </p:spTree>
    <p:extLst>
      <p:ext uri="{BB962C8B-B14F-4D97-AF65-F5344CB8AC3E}">
        <p14:creationId xmlns:p14="http://schemas.microsoft.com/office/powerpoint/2010/main" val="4014356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13</a:t>
            </a:fld>
            <a:endParaRPr lang="en-US"/>
          </a:p>
        </p:txBody>
      </p:sp>
    </p:spTree>
    <p:extLst>
      <p:ext uri="{BB962C8B-B14F-4D97-AF65-F5344CB8AC3E}">
        <p14:creationId xmlns:p14="http://schemas.microsoft.com/office/powerpoint/2010/main" val="2692558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14</a:t>
            </a:fld>
            <a:endParaRPr lang="en-US"/>
          </a:p>
        </p:txBody>
      </p:sp>
    </p:spTree>
    <p:extLst>
      <p:ext uri="{BB962C8B-B14F-4D97-AF65-F5344CB8AC3E}">
        <p14:creationId xmlns:p14="http://schemas.microsoft.com/office/powerpoint/2010/main" val="2897322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15</a:t>
            </a:fld>
            <a:endParaRPr lang="en-US"/>
          </a:p>
        </p:txBody>
      </p:sp>
    </p:spTree>
    <p:extLst>
      <p:ext uri="{BB962C8B-B14F-4D97-AF65-F5344CB8AC3E}">
        <p14:creationId xmlns:p14="http://schemas.microsoft.com/office/powerpoint/2010/main" val="1959923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16</a:t>
            </a:fld>
            <a:endParaRPr lang="en-US"/>
          </a:p>
        </p:txBody>
      </p:sp>
    </p:spTree>
    <p:extLst>
      <p:ext uri="{BB962C8B-B14F-4D97-AF65-F5344CB8AC3E}">
        <p14:creationId xmlns:p14="http://schemas.microsoft.com/office/powerpoint/2010/main" val="72666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17</a:t>
            </a:fld>
            <a:endParaRPr lang="en-US"/>
          </a:p>
        </p:txBody>
      </p:sp>
    </p:spTree>
    <p:extLst>
      <p:ext uri="{BB962C8B-B14F-4D97-AF65-F5344CB8AC3E}">
        <p14:creationId xmlns:p14="http://schemas.microsoft.com/office/powerpoint/2010/main" val="3446443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18</a:t>
            </a:fld>
            <a:endParaRPr lang="en-US"/>
          </a:p>
        </p:txBody>
      </p:sp>
    </p:spTree>
    <p:extLst>
      <p:ext uri="{BB962C8B-B14F-4D97-AF65-F5344CB8AC3E}">
        <p14:creationId xmlns:p14="http://schemas.microsoft.com/office/powerpoint/2010/main" val="268574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2</a:t>
            </a:fld>
            <a:endParaRPr lang="en-US"/>
          </a:p>
        </p:txBody>
      </p:sp>
    </p:spTree>
    <p:extLst>
      <p:ext uri="{BB962C8B-B14F-4D97-AF65-F5344CB8AC3E}">
        <p14:creationId xmlns:p14="http://schemas.microsoft.com/office/powerpoint/2010/main" val="3079029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3</a:t>
            </a:fld>
            <a:endParaRPr lang="en-US"/>
          </a:p>
        </p:txBody>
      </p:sp>
    </p:spTree>
    <p:extLst>
      <p:ext uri="{BB962C8B-B14F-4D97-AF65-F5344CB8AC3E}">
        <p14:creationId xmlns:p14="http://schemas.microsoft.com/office/powerpoint/2010/main" val="1155097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4</a:t>
            </a:fld>
            <a:endParaRPr lang="en-US"/>
          </a:p>
        </p:txBody>
      </p:sp>
    </p:spTree>
    <p:extLst>
      <p:ext uri="{BB962C8B-B14F-4D97-AF65-F5344CB8AC3E}">
        <p14:creationId xmlns:p14="http://schemas.microsoft.com/office/powerpoint/2010/main" val="3974086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5</a:t>
            </a:fld>
            <a:endParaRPr lang="en-US"/>
          </a:p>
        </p:txBody>
      </p:sp>
    </p:spTree>
    <p:extLst>
      <p:ext uri="{BB962C8B-B14F-4D97-AF65-F5344CB8AC3E}">
        <p14:creationId xmlns:p14="http://schemas.microsoft.com/office/powerpoint/2010/main" val="1835033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6</a:t>
            </a:fld>
            <a:endParaRPr lang="en-US"/>
          </a:p>
        </p:txBody>
      </p:sp>
    </p:spTree>
    <p:extLst>
      <p:ext uri="{BB962C8B-B14F-4D97-AF65-F5344CB8AC3E}">
        <p14:creationId xmlns:p14="http://schemas.microsoft.com/office/powerpoint/2010/main" val="2049355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7</a:t>
            </a:fld>
            <a:endParaRPr lang="en-US"/>
          </a:p>
        </p:txBody>
      </p:sp>
    </p:spTree>
    <p:extLst>
      <p:ext uri="{BB962C8B-B14F-4D97-AF65-F5344CB8AC3E}">
        <p14:creationId xmlns:p14="http://schemas.microsoft.com/office/powerpoint/2010/main" val="374638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8</a:t>
            </a:fld>
            <a:endParaRPr lang="en-US"/>
          </a:p>
        </p:txBody>
      </p:sp>
    </p:spTree>
    <p:extLst>
      <p:ext uri="{BB962C8B-B14F-4D97-AF65-F5344CB8AC3E}">
        <p14:creationId xmlns:p14="http://schemas.microsoft.com/office/powerpoint/2010/main" val="3522898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BBB689-3E0F-4241-AE49-BB02816D0918}" type="slidenum">
              <a:rPr lang="en-US" smtClean="0"/>
              <a:t>9</a:t>
            </a:fld>
            <a:endParaRPr lang="en-US"/>
          </a:p>
        </p:txBody>
      </p:sp>
    </p:spTree>
    <p:extLst>
      <p:ext uri="{BB962C8B-B14F-4D97-AF65-F5344CB8AC3E}">
        <p14:creationId xmlns:p14="http://schemas.microsoft.com/office/powerpoint/2010/main" val="4232555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rcRect l="9854" t="25599" r="9369" b="25265"/>
          <a:stretch>
            <a:fillRect/>
          </a:stretch>
        </p:blipFill>
        <p:spPr>
          <a:xfrm>
            <a:off x="540160" y="674177"/>
            <a:ext cx="2200588" cy="520139"/>
          </a:xfrm>
          <a:prstGeom prst="rect">
            <a:avLst/>
          </a:prstGeom>
        </p:spPr>
      </p:pic>
      <p:sp>
        <p:nvSpPr>
          <p:cNvPr id="16" name="Rectangle 15"/>
          <p:cNvSpPr/>
          <p:nvPr userDrawn="1"/>
        </p:nvSpPr>
        <p:spPr>
          <a:xfrm>
            <a:off x="0" y="6444024"/>
            <a:ext cx="5945444" cy="4203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8" name="Rectangle 17"/>
          <p:cNvSpPr/>
          <p:nvPr userDrawn="1"/>
        </p:nvSpPr>
        <p:spPr>
          <a:xfrm>
            <a:off x="5945443" y="6444024"/>
            <a:ext cx="918088"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9" name="Rectangle 18"/>
          <p:cNvSpPr/>
          <p:nvPr userDrawn="1"/>
        </p:nvSpPr>
        <p:spPr>
          <a:xfrm>
            <a:off x="6863530" y="6444024"/>
            <a:ext cx="1852908" cy="420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20" name="Rectangle 19"/>
          <p:cNvSpPr/>
          <p:nvPr userDrawn="1"/>
        </p:nvSpPr>
        <p:spPr>
          <a:xfrm>
            <a:off x="8716436" y="6444024"/>
            <a:ext cx="427564"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21" name="Title 1"/>
          <p:cNvSpPr>
            <a:spLocks noGrp="1"/>
          </p:cNvSpPr>
          <p:nvPr>
            <p:ph type="ctrTitle"/>
          </p:nvPr>
        </p:nvSpPr>
        <p:spPr>
          <a:xfrm>
            <a:off x="483017" y="3704884"/>
            <a:ext cx="8146141" cy="774216"/>
          </a:xfrm>
        </p:spPr>
        <p:txBody>
          <a:bodyPr anchor="t">
            <a:noAutofit/>
          </a:bodyPr>
          <a:lstStyle>
            <a:lvl1pPr algn="l">
              <a:lnSpc>
                <a:spcPct val="100000"/>
              </a:lnSpc>
              <a:defRPr sz="3000"/>
            </a:lvl1pPr>
          </a:lstStyle>
          <a:p>
            <a:r>
              <a:rPr lang="en-US"/>
              <a:t>Click to edit Master title style</a:t>
            </a:r>
          </a:p>
        </p:txBody>
      </p:sp>
      <p:sp>
        <p:nvSpPr>
          <p:cNvPr id="22" name="Subtitle 2"/>
          <p:cNvSpPr>
            <a:spLocks noGrp="1"/>
          </p:cNvSpPr>
          <p:nvPr>
            <p:ph type="subTitle" idx="1" hasCustomPrompt="1"/>
          </p:nvPr>
        </p:nvSpPr>
        <p:spPr>
          <a:xfrm>
            <a:off x="483013" y="4577048"/>
            <a:ext cx="4736688" cy="325152"/>
          </a:xfrm>
        </p:spPr>
        <p:txBody>
          <a:bodyPr tIns="0" bIns="0" anchor="ctr" anchorCtr="0">
            <a:noAutofit/>
          </a:bodyPr>
          <a:lstStyle>
            <a:lvl1pPr marL="0" indent="0" algn="l">
              <a:lnSpc>
                <a:spcPct val="100000"/>
              </a:lnSpc>
              <a:buNone/>
              <a:defRPr sz="1800" b="1" i="0">
                <a:solidFill>
                  <a:schemeClr val="tx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Presenter’s Name</a:t>
            </a:r>
          </a:p>
        </p:txBody>
      </p:sp>
      <p:sp>
        <p:nvSpPr>
          <p:cNvPr id="24" name="Content Placeholder 16"/>
          <p:cNvSpPr>
            <a:spLocks noGrp="1"/>
          </p:cNvSpPr>
          <p:nvPr>
            <p:ph sz="quarter" idx="10" hasCustomPrompt="1"/>
          </p:nvPr>
        </p:nvSpPr>
        <p:spPr>
          <a:xfrm>
            <a:off x="483013" y="4953001"/>
            <a:ext cx="4736688" cy="298451"/>
          </a:xfrm>
        </p:spPr>
        <p:txBody>
          <a:bodyPr tIns="0" bIns="0" anchor="ctr" anchorCtr="0">
            <a:noAutofit/>
          </a:bodyPr>
          <a:lstStyle>
            <a:lvl1pPr>
              <a:lnSpc>
                <a:spcPct val="100000"/>
              </a:lnSpc>
              <a:defRPr sz="1800"/>
            </a:lvl1pPr>
          </a:lstStyle>
          <a:p>
            <a:pPr lvl="0"/>
            <a:r>
              <a:rPr lang="en-US"/>
              <a:t>Department</a:t>
            </a:r>
          </a:p>
        </p:txBody>
      </p:sp>
      <p:sp>
        <p:nvSpPr>
          <p:cNvPr id="12" name="Content Placeholder 16"/>
          <p:cNvSpPr>
            <a:spLocks noGrp="1"/>
          </p:cNvSpPr>
          <p:nvPr>
            <p:ph sz="quarter" idx="11" hasCustomPrompt="1"/>
          </p:nvPr>
        </p:nvSpPr>
        <p:spPr>
          <a:xfrm>
            <a:off x="483012" y="5314945"/>
            <a:ext cx="4736688" cy="292107"/>
          </a:xfrm>
        </p:spPr>
        <p:txBody>
          <a:bodyPr tIns="0" bIns="0" anchor="ctr" anchorCtr="0">
            <a:noAutofit/>
          </a:bodyPr>
          <a:lstStyle>
            <a:lvl1pPr>
              <a:lnSpc>
                <a:spcPct val="100000"/>
              </a:lnSpc>
              <a:defRPr sz="1800"/>
            </a:lvl1pPr>
          </a:lstStyle>
          <a:p>
            <a:pPr lvl="0"/>
            <a:r>
              <a:rPr lang="en-US"/>
              <a:t>Date</a:t>
            </a:r>
          </a:p>
        </p:txBody>
      </p:sp>
      <p:pic>
        <p:nvPicPr>
          <p:cNvPr id="2" name="Picture 1" descr="metlife_eng_tagline_cmyk.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75115" y="846125"/>
            <a:ext cx="2006600" cy="365125"/>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Lines - Title, Sub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9"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3" name="Content Placeholder 2"/>
          <p:cNvSpPr>
            <a:spLocks noGrp="1"/>
          </p:cNvSpPr>
          <p:nvPr>
            <p:ph idx="1"/>
          </p:nvPr>
        </p:nvSpPr>
        <p:spPr>
          <a:xfrm>
            <a:off x="267313" y="1977233"/>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lines, Title + Subtit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7"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1"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9"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Navigation 1">
    <p:spTree>
      <p:nvGrpSpPr>
        <p:cNvPr id="1" name=""/>
        <p:cNvGrpSpPr/>
        <p:nvPr/>
      </p:nvGrpSpPr>
      <p:grpSpPr>
        <a:xfrm>
          <a:off x="0" y="0"/>
          <a:ext cx="0" cy="0"/>
          <a:chOff x="0" y="0"/>
          <a:chExt cx="0" cy="0"/>
        </a:xfrm>
      </p:grpSpPr>
      <p:sp>
        <p:nvSpPr>
          <p:cNvPr id="2" name="Title 1"/>
          <p:cNvSpPr>
            <a:spLocks noGrp="1"/>
          </p:cNvSpPr>
          <p:nvPr>
            <p:ph type="title"/>
          </p:nvPr>
        </p:nvSpPr>
        <p:spPr>
          <a:xfrm>
            <a:off x="269161" y="204832"/>
            <a:ext cx="6944443" cy="657953"/>
          </a:xfrm>
        </p:spPr>
        <p:txBody>
          <a:bodyPr anchor="t">
            <a:noAutofit/>
          </a:bodyPr>
          <a:lstStyle/>
          <a:p>
            <a:r>
              <a:rPr lang="en-US"/>
              <a:t>Click to edit Master title style</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22" name="Text Placeholder 21"/>
          <p:cNvSpPr>
            <a:spLocks noGrp="1"/>
          </p:cNvSpPr>
          <p:nvPr>
            <p:ph type="body" sz="quarter" idx="15" hasCustomPrompt="1"/>
          </p:nvPr>
        </p:nvSpPr>
        <p:spPr>
          <a:xfrm>
            <a:off x="278346" y="1019309"/>
            <a:ext cx="1369427" cy="402891"/>
          </a:xfrm>
        </p:spPr>
        <p:txBody>
          <a:bodyPr anchor="ctr" anchorCtr="1">
            <a:noAutofit/>
          </a:bodyPr>
          <a:lstStyle>
            <a:lvl1pPr algn="ctr">
              <a:lnSpc>
                <a:spcPts val="700"/>
              </a:lnSpc>
              <a:spcBef>
                <a:spcPct val="0"/>
              </a:spcBef>
              <a:defRPr sz="1100" b="1" baseline="0"/>
            </a:lvl1pPr>
          </a:lstStyle>
          <a:p>
            <a:pPr lvl="0"/>
            <a:r>
              <a:rPr lang="en-US"/>
              <a:t>Item 1</a:t>
            </a:r>
          </a:p>
        </p:txBody>
      </p:sp>
      <p:sp>
        <p:nvSpPr>
          <p:cNvPr id="23" name="Text Placeholder 21"/>
          <p:cNvSpPr>
            <a:spLocks noGrp="1"/>
          </p:cNvSpPr>
          <p:nvPr>
            <p:ph type="body" sz="quarter" idx="16" hasCustomPrompt="1"/>
          </p:nvPr>
        </p:nvSpPr>
        <p:spPr>
          <a:xfrm>
            <a:off x="1934195" y="1019309"/>
            <a:ext cx="1372633" cy="402891"/>
          </a:xfrm>
        </p:spPr>
        <p:txBody>
          <a:bodyPr anchor="ctr" anchorCtr="1">
            <a:noAutofit/>
          </a:bodyPr>
          <a:lstStyle>
            <a:lvl1pPr algn="ctr">
              <a:lnSpc>
                <a:spcPts val="700"/>
              </a:lnSpc>
              <a:spcBef>
                <a:spcPct val="0"/>
              </a:spcBef>
              <a:defRPr sz="1100" b="1" baseline="0"/>
            </a:lvl1pPr>
          </a:lstStyle>
          <a:p>
            <a:pPr lvl="0"/>
            <a:r>
              <a:rPr lang="en-US"/>
              <a:t>Item 2</a:t>
            </a:r>
          </a:p>
        </p:txBody>
      </p:sp>
      <p:sp>
        <p:nvSpPr>
          <p:cNvPr id="25" name="Text Placeholder 21"/>
          <p:cNvSpPr>
            <a:spLocks noGrp="1"/>
          </p:cNvSpPr>
          <p:nvPr>
            <p:ph type="body" sz="quarter" idx="18" hasCustomPrompt="1"/>
          </p:nvPr>
        </p:nvSpPr>
        <p:spPr>
          <a:xfrm>
            <a:off x="5268009" y="1019309"/>
            <a:ext cx="1356924" cy="402891"/>
          </a:xfrm>
        </p:spPr>
        <p:txBody>
          <a:bodyPr anchor="ctr" anchorCtr="1">
            <a:noAutofit/>
          </a:bodyPr>
          <a:lstStyle>
            <a:lvl1pPr algn="ctr">
              <a:lnSpc>
                <a:spcPts val="700"/>
              </a:lnSpc>
              <a:spcBef>
                <a:spcPct val="0"/>
              </a:spcBef>
              <a:defRPr sz="1100" b="1" baseline="0"/>
            </a:lvl1pPr>
          </a:lstStyle>
          <a:p>
            <a:pPr lvl="0"/>
            <a:r>
              <a:rPr lang="en-US"/>
              <a:t>Item 4</a:t>
            </a:r>
          </a:p>
        </p:txBody>
      </p:sp>
      <p:sp>
        <p:nvSpPr>
          <p:cNvPr id="26" name="Text Placeholder 21"/>
          <p:cNvSpPr>
            <a:spLocks noGrp="1"/>
          </p:cNvSpPr>
          <p:nvPr>
            <p:ph type="body" sz="quarter" idx="19" hasCustomPrompt="1"/>
          </p:nvPr>
        </p:nvSpPr>
        <p:spPr>
          <a:xfrm>
            <a:off x="6911358" y="1019309"/>
            <a:ext cx="1372633" cy="402891"/>
          </a:xfrm>
        </p:spPr>
        <p:txBody>
          <a:bodyPr anchor="ctr" anchorCtr="1">
            <a:noAutofit/>
          </a:bodyPr>
          <a:lstStyle>
            <a:lvl1pPr algn="ctr">
              <a:lnSpc>
                <a:spcPts val="700"/>
              </a:lnSpc>
              <a:spcBef>
                <a:spcPct val="0"/>
              </a:spcBef>
              <a:defRPr sz="1100" b="1" baseline="0"/>
            </a:lvl1pPr>
          </a:lstStyle>
          <a:p>
            <a:pPr lvl="0"/>
            <a:r>
              <a:rPr lang="en-US"/>
              <a:t>Item 5</a:t>
            </a:r>
          </a:p>
        </p:txBody>
      </p:sp>
      <p:sp>
        <p:nvSpPr>
          <p:cNvPr id="4" name="Rectangle 3"/>
          <p:cNvSpPr/>
          <p:nvPr userDrawn="1"/>
        </p:nvSpPr>
        <p:spPr>
          <a:xfrm>
            <a:off x="275140" y="1434902"/>
            <a:ext cx="137263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934195"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3593250" y="1433854"/>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5252300"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6911358" y="1434902"/>
            <a:ext cx="1372633" cy="609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1"/>
          <p:cNvSpPr>
            <a:spLocks noGrp="1"/>
          </p:cNvSpPr>
          <p:nvPr>
            <p:ph type="body" sz="quarter" idx="20" hasCustomPrompt="1"/>
          </p:nvPr>
        </p:nvSpPr>
        <p:spPr>
          <a:xfrm>
            <a:off x="3593250" y="1019309"/>
            <a:ext cx="1372633" cy="402891"/>
          </a:xfrm>
        </p:spPr>
        <p:txBody>
          <a:bodyPr anchor="ctr" anchorCtr="1">
            <a:noAutofit/>
          </a:bodyPr>
          <a:lstStyle>
            <a:lvl1pPr algn="ctr">
              <a:lnSpc>
                <a:spcPts val="700"/>
              </a:lnSpc>
              <a:spcBef>
                <a:spcPct val="0"/>
              </a:spcBef>
              <a:defRPr sz="1100" b="1" baseline="0"/>
            </a:lvl1pPr>
          </a:lstStyle>
          <a:p>
            <a:pPr lvl="0"/>
            <a:r>
              <a:rPr lang="en-US"/>
              <a:t>Item 3</a:t>
            </a:r>
          </a:p>
        </p:txBody>
      </p:sp>
      <p:sp>
        <p:nvSpPr>
          <p:cNvPr id="17"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8"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6825597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Navigation 2">
    <p:spTree>
      <p:nvGrpSpPr>
        <p:cNvPr id="1" name=""/>
        <p:cNvGrpSpPr/>
        <p:nvPr/>
      </p:nvGrpSpPr>
      <p:grpSpPr>
        <a:xfrm>
          <a:off x="0" y="0"/>
          <a:ext cx="0" cy="0"/>
          <a:chOff x="0" y="0"/>
          <a:chExt cx="0" cy="0"/>
        </a:xfrm>
      </p:grpSpPr>
      <p:sp>
        <p:nvSpPr>
          <p:cNvPr id="20" name="Rectangle 19"/>
          <p:cNvSpPr/>
          <p:nvPr userDrawn="1"/>
        </p:nvSpPr>
        <p:spPr>
          <a:xfrm>
            <a:off x="3219042" y="1020719"/>
            <a:ext cx="1394596" cy="414180"/>
          </a:xfrm>
          <a:prstGeom prst="rect">
            <a:avLst/>
          </a:prstGeom>
          <a:solidFill>
            <a:schemeClr val="accent1"/>
          </a:solidFill>
          <a:ln w="25400" cap="rnd" cmpd="sng">
            <a:solidFill>
              <a:schemeClr val="accent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69161" y="204832"/>
            <a:ext cx="6944443" cy="657953"/>
          </a:xfrm>
        </p:spPr>
        <p:txBody>
          <a:bodyPr anchor="t">
            <a:noAutofit/>
          </a:bodyPr>
          <a:lstStyle/>
          <a:p>
            <a:r>
              <a:rPr lang="en-US"/>
              <a:t>Click to edit Master title style</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22" name="Text Placeholder 21"/>
          <p:cNvSpPr>
            <a:spLocks noGrp="1"/>
          </p:cNvSpPr>
          <p:nvPr>
            <p:ph type="body" sz="quarter" idx="15" hasCustomPrompt="1"/>
          </p:nvPr>
        </p:nvSpPr>
        <p:spPr>
          <a:xfrm>
            <a:off x="269875" y="1032009"/>
            <a:ext cx="1392034"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1</a:t>
            </a:r>
          </a:p>
        </p:txBody>
      </p:sp>
      <p:sp>
        <p:nvSpPr>
          <p:cNvPr id="23" name="Text Placeholder 21"/>
          <p:cNvSpPr>
            <a:spLocks noGrp="1"/>
          </p:cNvSpPr>
          <p:nvPr>
            <p:ph type="body" sz="quarter" idx="16" hasCustomPrompt="1"/>
          </p:nvPr>
        </p:nvSpPr>
        <p:spPr>
          <a:xfrm>
            <a:off x="1743177"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2</a:t>
            </a:r>
          </a:p>
        </p:txBody>
      </p:sp>
      <p:sp>
        <p:nvSpPr>
          <p:cNvPr id="24" name="Text Placeholder 21"/>
          <p:cNvSpPr>
            <a:spLocks noGrp="1"/>
          </p:cNvSpPr>
          <p:nvPr>
            <p:ph type="body" sz="quarter" idx="17" hasCustomPrompt="1"/>
          </p:nvPr>
        </p:nvSpPr>
        <p:spPr>
          <a:xfrm>
            <a:off x="3213713" y="1032009"/>
            <a:ext cx="1394596" cy="402891"/>
          </a:xfrm>
        </p:spPr>
        <p:txBody>
          <a:bodyPr tIns="36576" bIns="0" anchor="ctr" anchorCtr="1">
            <a:noAutofit/>
          </a:bodyPr>
          <a:lstStyle>
            <a:lvl1pPr algn="ctr">
              <a:lnSpc>
                <a:spcPts val="700"/>
              </a:lnSpc>
              <a:spcBef>
                <a:spcPct val="0"/>
              </a:spcBef>
              <a:defRPr sz="1100" baseline="0"/>
            </a:lvl1pPr>
          </a:lstStyle>
          <a:p>
            <a:pPr lvl="0"/>
            <a:r>
              <a:rPr lang="en-US"/>
              <a:t>Item 3</a:t>
            </a:r>
          </a:p>
        </p:txBody>
      </p:sp>
      <p:sp>
        <p:nvSpPr>
          <p:cNvPr id="25" name="Text Placeholder 21"/>
          <p:cNvSpPr>
            <a:spLocks noGrp="1"/>
          </p:cNvSpPr>
          <p:nvPr>
            <p:ph type="body" sz="quarter" idx="18" hasCustomPrompt="1"/>
          </p:nvPr>
        </p:nvSpPr>
        <p:spPr>
          <a:xfrm>
            <a:off x="4694907"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4</a:t>
            </a:r>
          </a:p>
        </p:txBody>
      </p:sp>
      <p:sp>
        <p:nvSpPr>
          <p:cNvPr id="26" name="Text Placeholder 21"/>
          <p:cNvSpPr>
            <a:spLocks noGrp="1"/>
          </p:cNvSpPr>
          <p:nvPr>
            <p:ph type="body" sz="quarter" idx="19" hasCustomPrompt="1"/>
          </p:nvPr>
        </p:nvSpPr>
        <p:spPr>
          <a:xfrm>
            <a:off x="6170771" y="1032009"/>
            <a:ext cx="1394596" cy="402891"/>
          </a:xfrm>
          <a:ln>
            <a:solidFill>
              <a:schemeClr val="accent6">
                <a:lumMod val="40000"/>
                <a:lumOff val="60000"/>
              </a:schemeClr>
            </a:solidFill>
          </a:ln>
        </p:spPr>
        <p:txBody>
          <a:bodyPr lIns="0" tIns="36576" rIns="0" bIns="0" anchor="ctr" anchorCtr="1">
            <a:noAutofit/>
          </a:bodyPr>
          <a:lstStyle>
            <a:lvl1pPr algn="ctr">
              <a:lnSpc>
                <a:spcPts val="700"/>
              </a:lnSpc>
              <a:spcBef>
                <a:spcPct val="0"/>
              </a:spcBef>
              <a:defRPr sz="1100" baseline="0"/>
            </a:lvl1pPr>
          </a:lstStyle>
          <a:p>
            <a:pPr lvl="0"/>
            <a:r>
              <a:rPr lang="en-US"/>
              <a:t>Item 5</a:t>
            </a:r>
          </a:p>
        </p:txBody>
      </p:sp>
      <p:sp>
        <p:nvSpPr>
          <p:cNvPr id="1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5"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78576489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s ">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69156" y="1452245"/>
            <a:ext cx="3886200" cy="4351339"/>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9656" y="1452245"/>
            <a:ext cx="3886200" cy="4351339"/>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A5D2E96-09D4-684C-BDED-6024B7F4284C}" type="slidenum">
              <a:rPr lang="en-US" smtClean="0"/>
              <a:t>‹#›</a:t>
            </a:fld>
            <a:endParaRPr lang="en-US"/>
          </a:p>
        </p:txBody>
      </p:sp>
      <p:sp>
        <p:nvSpPr>
          <p:cNvPr id="10" name="Title 1"/>
          <p:cNvSpPr>
            <a:spLocks noGrp="1"/>
          </p:cNvSpPr>
          <p:nvPr>
            <p:ph type="title"/>
          </p:nvPr>
        </p:nvSpPr>
        <p:spPr>
          <a:xfrm>
            <a:off x="269162" y="204832"/>
            <a:ext cx="6944443" cy="657953"/>
          </a:xfrm>
        </p:spPr>
        <p:txBody>
          <a:bodyPr anchor="t">
            <a:noAutofit/>
          </a:bodyPr>
          <a:lstStyle/>
          <a:p>
            <a:r>
              <a:rPr lang="en-US"/>
              <a:t>Click to edit Master title style</a:t>
            </a:r>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8"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162"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7" name="Content Placeholder 2"/>
          <p:cNvSpPr>
            <a:spLocks noGrp="1"/>
          </p:cNvSpPr>
          <p:nvPr>
            <p:ph idx="16"/>
          </p:nvPr>
        </p:nvSpPr>
        <p:spPr>
          <a:xfrm>
            <a:off x="3145126"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19" name="Content Placeholder 2"/>
          <p:cNvSpPr>
            <a:spLocks noGrp="1"/>
          </p:cNvSpPr>
          <p:nvPr>
            <p:ph idx="18"/>
          </p:nvPr>
        </p:nvSpPr>
        <p:spPr>
          <a:xfrm>
            <a:off x="6005733" y="1845869"/>
            <a:ext cx="2530509" cy="643331"/>
          </a:xfrm>
        </p:spPr>
        <p:txBody>
          <a:bodyPr tIns="0" bIns="0">
            <a:noAutofit/>
          </a:bodyPr>
          <a:lstStyle>
            <a:lvl1pPr>
              <a:lnSpc>
                <a:spcPct val="100000"/>
              </a:lnSpc>
              <a:spcBef>
                <a:spcPct val="0"/>
              </a:spcBef>
              <a:defRPr sz="2000" b="1"/>
            </a:lvl1pPr>
          </a:lstStyle>
          <a:p>
            <a:pPr lvl="0"/>
            <a:r>
              <a:rPr lang="en-US"/>
              <a:t>Click to edit Master text styles</a:t>
            </a:r>
          </a:p>
        </p:txBody>
      </p:sp>
      <p:sp>
        <p:nvSpPr>
          <p:cNvPr id="4" name="Text Placeholder 3"/>
          <p:cNvSpPr>
            <a:spLocks noGrp="1"/>
          </p:cNvSpPr>
          <p:nvPr>
            <p:ph type="body" sz="quarter" idx="21"/>
          </p:nvPr>
        </p:nvSpPr>
        <p:spPr>
          <a:xfrm>
            <a:off x="272009"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3"/>
          <p:cNvSpPr>
            <a:spLocks noGrp="1"/>
          </p:cNvSpPr>
          <p:nvPr>
            <p:ph type="body" sz="quarter" idx="22"/>
          </p:nvPr>
        </p:nvSpPr>
        <p:spPr>
          <a:xfrm>
            <a:off x="3145733"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3"/>
          <p:cNvSpPr>
            <a:spLocks noGrp="1"/>
          </p:cNvSpPr>
          <p:nvPr>
            <p:ph type="body" sz="quarter" idx="23"/>
          </p:nvPr>
        </p:nvSpPr>
        <p:spPr>
          <a:xfrm>
            <a:off x="6005163" y="2659250"/>
            <a:ext cx="2531074" cy="3272367"/>
          </a:xfrm>
        </p:spPr>
        <p:txBody>
          <a:bodyPr>
            <a:noAutofit/>
          </a:bodyPr>
          <a:lstStyle>
            <a:lvl1pPr>
              <a:lnSpc>
                <a:spcPts val="2200"/>
              </a:lnSpc>
              <a:defRPr sz="1800"/>
            </a:lvl1pPr>
            <a:lvl2pPr>
              <a:lnSpc>
                <a:spcPts val="2200"/>
              </a:lnSpc>
              <a:defRPr sz="1800"/>
            </a:lvl2pPr>
            <a:lvl3pPr>
              <a:lnSpc>
                <a:spcPts val="2200"/>
              </a:lnSpc>
              <a:defRPr sz="1800"/>
            </a:lvl3pPr>
            <a:lvl4pPr>
              <a:lnSpc>
                <a:spcPts val="2200"/>
              </a:lnSpc>
              <a:defRPr sz="1800"/>
            </a:lvl4pPr>
            <a:lvl5pPr>
              <a:lnSpc>
                <a:spcPts val="2200"/>
              </a:lnSpc>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3"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18"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22"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Row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8"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4" name="Content Placeholder 2"/>
          <p:cNvSpPr>
            <a:spLocks noGrp="1"/>
          </p:cNvSpPr>
          <p:nvPr>
            <p:ph idx="1"/>
          </p:nvPr>
        </p:nvSpPr>
        <p:spPr>
          <a:xfrm>
            <a:off x="267314" y="1920549"/>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16" name="Content Placeholder 2"/>
          <p:cNvSpPr>
            <a:spLocks noGrp="1"/>
          </p:cNvSpPr>
          <p:nvPr>
            <p:ph idx="15"/>
          </p:nvPr>
        </p:nvSpPr>
        <p:spPr>
          <a:xfrm>
            <a:off x="267314" y="3181449"/>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19" name="Content Placeholder 2"/>
          <p:cNvSpPr>
            <a:spLocks noGrp="1"/>
          </p:cNvSpPr>
          <p:nvPr>
            <p:ph idx="16"/>
          </p:nvPr>
        </p:nvSpPr>
        <p:spPr>
          <a:xfrm>
            <a:off x="267314" y="4466713"/>
            <a:ext cx="2692561" cy="575215"/>
          </a:xfrm>
        </p:spPr>
        <p:txBody>
          <a:bodyPr tIns="0" bIns="0" anchor="t">
            <a:noAutofit/>
          </a:bodyPr>
          <a:lstStyle>
            <a:lvl1pPr algn="l">
              <a:lnSpc>
                <a:spcPct val="100000"/>
              </a:lnSpc>
              <a:defRPr sz="2000" b="1">
                <a:solidFill>
                  <a:schemeClr val="accent2"/>
                </a:solidFill>
              </a:defRPr>
            </a:lvl1pPr>
          </a:lstStyle>
          <a:p>
            <a:pPr lvl="0"/>
            <a:r>
              <a:rPr lang="en-US"/>
              <a:t>Click to edit Master text styles</a:t>
            </a:r>
          </a:p>
        </p:txBody>
      </p:sp>
      <p:sp>
        <p:nvSpPr>
          <p:cNvPr id="20" name="Content Placeholder 2"/>
          <p:cNvSpPr>
            <a:spLocks noGrp="1"/>
          </p:cNvSpPr>
          <p:nvPr>
            <p:ph sz="half" idx="17"/>
          </p:nvPr>
        </p:nvSpPr>
        <p:spPr>
          <a:xfrm>
            <a:off x="3067605" y="1857047"/>
            <a:ext cx="5441601" cy="862965"/>
          </a:xfrm>
        </p:spPr>
        <p:txBody>
          <a:bodyPr tIns="0" bIns="0" anchor="t" anchorCtr="0">
            <a:normAutofit/>
          </a:bodyPr>
          <a:lstStyle>
            <a:lvl1pPr>
              <a:defRPr sz="1800"/>
            </a:lvl1pPr>
          </a:lstStyle>
          <a:p>
            <a:pPr lvl="0"/>
            <a:r>
              <a:rPr lang="en-US"/>
              <a:t>Click to edit Master text styles</a:t>
            </a:r>
          </a:p>
        </p:txBody>
      </p:sp>
      <p:sp>
        <p:nvSpPr>
          <p:cNvPr id="21" name="Content Placeholder 2"/>
          <p:cNvSpPr>
            <a:spLocks noGrp="1"/>
          </p:cNvSpPr>
          <p:nvPr>
            <p:ph sz="half" idx="18"/>
          </p:nvPr>
        </p:nvSpPr>
        <p:spPr>
          <a:xfrm>
            <a:off x="3067605" y="3125663"/>
            <a:ext cx="5441601" cy="879612"/>
          </a:xfrm>
        </p:spPr>
        <p:txBody>
          <a:bodyPr tIns="0" bIns="0" anchor="t" anchorCtr="0">
            <a:normAutofit/>
          </a:bodyPr>
          <a:lstStyle>
            <a:lvl1pPr>
              <a:defRPr sz="1800"/>
            </a:lvl1pPr>
          </a:lstStyle>
          <a:p>
            <a:pPr lvl="0"/>
            <a:r>
              <a:rPr lang="en-US"/>
              <a:t>Click to edit Master text styles</a:t>
            </a:r>
          </a:p>
        </p:txBody>
      </p:sp>
      <p:sp>
        <p:nvSpPr>
          <p:cNvPr id="22" name="Content Placeholder 2"/>
          <p:cNvSpPr>
            <a:spLocks noGrp="1"/>
          </p:cNvSpPr>
          <p:nvPr>
            <p:ph sz="half" idx="19"/>
          </p:nvPr>
        </p:nvSpPr>
        <p:spPr>
          <a:xfrm>
            <a:off x="3067605" y="4403209"/>
            <a:ext cx="5441601" cy="1045091"/>
          </a:xfrm>
        </p:spPr>
        <p:txBody>
          <a:bodyPr tIns="0" bIns="0" anchor="t" anchorCtr="0">
            <a:normAutofit/>
          </a:bodyPr>
          <a:lstStyle>
            <a:lvl1pPr>
              <a:defRPr sz="1800"/>
            </a:lvl1pPr>
          </a:lstStyle>
          <a:p>
            <a:pPr lvl="0"/>
            <a:r>
              <a:rPr lang="en-US"/>
              <a:t>Click to edit Master text styles</a:t>
            </a:r>
          </a:p>
        </p:txBody>
      </p:sp>
      <p:sp>
        <p:nvSpPr>
          <p:cNvPr id="13"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15"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23"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Rows / Icon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8" name="Content Placeholder 2"/>
          <p:cNvSpPr>
            <a:spLocks noGrp="1"/>
          </p:cNvSpPr>
          <p:nvPr>
            <p:ph idx="1"/>
          </p:nvPr>
        </p:nvSpPr>
        <p:spPr>
          <a:xfrm>
            <a:off x="221593"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2" name="Content Placeholder 2"/>
          <p:cNvSpPr>
            <a:spLocks noGrp="1"/>
          </p:cNvSpPr>
          <p:nvPr>
            <p:ph idx="15"/>
          </p:nvPr>
        </p:nvSpPr>
        <p:spPr>
          <a:xfrm>
            <a:off x="2430841"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3" name="Content Placeholder 2"/>
          <p:cNvSpPr>
            <a:spLocks noGrp="1"/>
          </p:cNvSpPr>
          <p:nvPr>
            <p:ph idx="16"/>
          </p:nvPr>
        </p:nvSpPr>
        <p:spPr>
          <a:xfrm>
            <a:off x="4640088"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4" name="Content Placeholder 2"/>
          <p:cNvSpPr>
            <a:spLocks noGrp="1"/>
          </p:cNvSpPr>
          <p:nvPr>
            <p:ph idx="17"/>
          </p:nvPr>
        </p:nvSpPr>
        <p:spPr>
          <a:xfrm>
            <a:off x="6849334" y="4122420"/>
            <a:ext cx="2066864" cy="1479509"/>
          </a:xfrm>
        </p:spPr>
        <p:txBody>
          <a:bodyPr>
            <a:normAutofit/>
          </a:bodyPr>
          <a:lstStyle>
            <a:lvl1pPr algn="ctr">
              <a:lnSpc>
                <a:spcPct val="100000"/>
              </a:lnSpc>
              <a:defRPr sz="1500" b="1"/>
            </a:lvl1pPr>
            <a:lvl2pPr marL="4763" indent="0" algn="ctr">
              <a:lnSpc>
                <a:spcPct val="100000"/>
              </a:lnSpc>
              <a:buNone/>
              <a:defRPr sz="1500"/>
            </a:lvl2pPr>
            <a:lvl3pPr>
              <a:defRPr sz="1500"/>
            </a:lvl3pPr>
            <a:lvl4pPr>
              <a:defRPr sz="1500"/>
            </a:lvl4pPr>
            <a:lvl5pPr>
              <a:defRPr sz="1500"/>
            </a:lvl5pPr>
          </a:lstStyle>
          <a:p>
            <a:pPr lvl="0"/>
            <a:r>
              <a:rPr lang="en-US"/>
              <a:t>Click to edit Master text styles</a:t>
            </a:r>
          </a:p>
          <a:p>
            <a:pPr lvl="1"/>
            <a:r>
              <a:rPr lang="en-US"/>
              <a:t>Second level</a:t>
            </a:r>
          </a:p>
        </p:txBody>
      </p:sp>
      <p:sp>
        <p:nvSpPr>
          <p:cNvPr id="16" name="Title 1"/>
          <p:cNvSpPr>
            <a:spLocks noGrp="1"/>
          </p:cNvSpPr>
          <p:nvPr>
            <p:ph type="title" hasCustomPrompt="1"/>
          </p:nvPr>
        </p:nvSpPr>
        <p:spPr>
          <a:xfrm>
            <a:off x="269161" y="206477"/>
            <a:ext cx="6944443" cy="1012723"/>
          </a:xfrm>
        </p:spPr>
        <p:txBody>
          <a:bodyPr anchor="t">
            <a:noAutofit/>
          </a:bodyPr>
          <a:lstStyle/>
          <a:p>
            <a:r>
              <a:rPr lang="en-US"/>
              <a:t>Click to edit Master title style</a:t>
            </a:r>
            <a:br>
              <a:rPr lang="en-US"/>
            </a:br>
            <a:r>
              <a:rPr lang="en-US"/>
              <a:t>Click to edit Master title style</a:t>
            </a:r>
          </a:p>
        </p:txBody>
      </p:sp>
      <p:sp>
        <p:nvSpPr>
          <p:cNvPr id="17" name="Text Placeholder 6"/>
          <p:cNvSpPr>
            <a:spLocks noGrp="1"/>
          </p:cNvSpPr>
          <p:nvPr>
            <p:ph type="body" sz="quarter" idx="13" hasCustomPrompt="1"/>
          </p:nvPr>
        </p:nvSpPr>
        <p:spPr>
          <a:xfrm>
            <a:off x="264849" y="1219200"/>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9"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5"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5D2E96-09D4-684C-BDED-6024B7F4284C}" type="slidenum">
              <a:rPr lang="en-US" smtClean="0"/>
              <a:t>‹#›</a:t>
            </a:fld>
            <a:endParaRPr lang="en-US"/>
          </a:p>
        </p:txBody>
      </p:sp>
      <p:sp>
        <p:nvSpPr>
          <p:cNvPr id="6"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
    <p:spTree>
      <p:nvGrpSpPr>
        <p:cNvPr id="1" name=""/>
        <p:cNvGrpSpPr/>
        <p:nvPr/>
      </p:nvGrpSpPr>
      <p:grpSpPr>
        <a:xfrm>
          <a:off x="0" y="0"/>
          <a:ext cx="0" cy="0"/>
          <a:chOff x="0" y="0"/>
          <a:chExt cx="0" cy="0"/>
        </a:xfrm>
      </p:grpSpPr>
      <p:sp>
        <p:nvSpPr>
          <p:cNvPr id="2" name="Title 1"/>
          <p:cNvSpPr>
            <a:spLocks noGrp="1"/>
          </p:cNvSpPr>
          <p:nvPr>
            <p:ph type="title"/>
          </p:nvPr>
        </p:nvSpPr>
        <p:spPr>
          <a:xfrm>
            <a:off x="280509" y="2761639"/>
            <a:ext cx="8435930" cy="540361"/>
          </a:xfrm>
        </p:spPr>
        <p:txBody>
          <a:bodyPr anchor="t">
            <a:normAutofit/>
          </a:bodyPr>
          <a:lstStyle>
            <a:lvl1pPr>
              <a:defRPr sz="3000"/>
            </a:lvl1pPr>
          </a:lstStyle>
          <a:p>
            <a:r>
              <a:rPr lang="en-US"/>
              <a:t>Click to edit Master title style</a:t>
            </a:r>
          </a:p>
        </p:txBody>
      </p:sp>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15" name="Text Placeholder 6"/>
          <p:cNvSpPr>
            <a:spLocks noGrp="1"/>
          </p:cNvSpPr>
          <p:nvPr>
            <p:ph type="body" sz="quarter" idx="13" hasCustomPrompt="1"/>
          </p:nvPr>
        </p:nvSpPr>
        <p:spPr>
          <a:xfrm>
            <a:off x="280509" y="3310467"/>
            <a:ext cx="8438889" cy="373719"/>
          </a:xfrm>
        </p:spPr>
        <p:txBody>
          <a:bodyPr lIns="91440" tIns="0" rIns="91440" bIns="0" anchor="t" anchorCtr="0">
            <a:noAutofit/>
          </a:bodyPr>
          <a:lstStyle>
            <a:lvl1pPr>
              <a:defRPr sz="1800">
                <a:solidFill>
                  <a:schemeClr val="accent3"/>
                </a:solidFill>
              </a:defRPr>
            </a:lvl1pPr>
          </a:lstStyle>
          <a:p>
            <a:pPr lvl="0"/>
            <a:r>
              <a:rPr lang="en-US"/>
              <a:t>Subtitle text style</a:t>
            </a:r>
          </a:p>
        </p:txBody>
      </p:sp>
      <p:sp>
        <p:nvSpPr>
          <p:cNvPr id="1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Rectangle 10"/>
          <p:cNvSpPr/>
          <p:nvPr userDrawn="1"/>
        </p:nvSpPr>
        <p:spPr>
          <a:xfrm>
            <a:off x="0" y="2"/>
            <a:ext cx="5945444" cy="4203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2" name="Rectangle 11"/>
          <p:cNvSpPr/>
          <p:nvPr userDrawn="1"/>
        </p:nvSpPr>
        <p:spPr>
          <a:xfrm>
            <a:off x="5945443" y="2"/>
            <a:ext cx="918088"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3" name="Rectangle 12"/>
          <p:cNvSpPr/>
          <p:nvPr userDrawn="1"/>
        </p:nvSpPr>
        <p:spPr>
          <a:xfrm>
            <a:off x="6863530" y="2"/>
            <a:ext cx="1852908" cy="420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14" name="Rectangle 13"/>
          <p:cNvSpPr/>
          <p:nvPr userDrawn="1"/>
        </p:nvSpPr>
        <p:spPr>
          <a:xfrm>
            <a:off x="8716436" y="2"/>
            <a:ext cx="427564" cy="4203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0" name="Title 1"/>
          <p:cNvSpPr>
            <a:spLocks noGrp="1"/>
          </p:cNvSpPr>
          <p:nvPr>
            <p:ph type="title" hasCustomPrompt="1"/>
          </p:nvPr>
        </p:nvSpPr>
        <p:spPr>
          <a:xfrm>
            <a:off x="269162" y="204833"/>
            <a:ext cx="6944443" cy="557168"/>
          </a:xfrm>
        </p:spPr>
        <p:txBody>
          <a:bodyPr anchor="t">
            <a:noAutofit/>
          </a:bodyPr>
          <a:lstStyle/>
          <a:p>
            <a:r>
              <a:rPr lang="en-US"/>
              <a:t>Agenda Slide</a:t>
            </a:r>
          </a:p>
        </p:txBody>
      </p:sp>
      <p:sp>
        <p:nvSpPr>
          <p:cNvPr id="3" name="Text Placeholder 2"/>
          <p:cNvSpPr>
            <a:spLocks noGrp="1"/>
          </p:cNvSpPr>
          <p:nvPr>
            <p:ph type="body" sz="quarter" idx="14" hasCustomPrompt="1"/>
          </p:nvPr>
        </p:nvSpPr>
        <p:spPr>
          <a:xfrm>
            <a:off x="269879" y="1869021"/>
            <a:ext cx="6943725" cy="4226983"/>
          </a:xfrm>
        </p:spPr>
        <p:txBody>
          <a:bodyPr>
            <a:normAutofit/>
          </a:bodyPr>
          <a:lstStyle>
            <a:lvl1pPr>
              <a:lnSpc>
                <a:spcPts val="4500"/>
              </a:lnSpc>
              <a:defRPr sz="2200" baseline="0">
                <a:solidFill>
                  <a:schemeClr val="accent3"/>
                </a:solidFill>
              </a:defRPr>
            </a:lvl1pPr>
          </a:lstStyle>
          <a:p>
            <a:pPr lvl="0"/>
            <a:r>
              <a:rPr lang="en-US"/>
              <a:t>1.</a:t>
            </a:r>
          </a:p>
          <a:p>
            <a:pPr lvl="0"/>
            <a:r>
              <a:rPr lang="en-US"/>
              <a:t>2.</a:t>
            </a:r>
          </a:p>
          <a:p>
            <a:pPr lvl="0"/>
            <a:r>
              <a:rPr lang="en-US"/>
              <a:t>3.</a:t>
            </a:r>
          </a:p>
          <a:p>
            <a:pPr lvl="0"/>
            <a:r>
              <a:rPr lang="en-US"/>
              <a:t>4.</a:t>
            </a:r>
          </a:p>
        </p:txBody>
      </p:sp>
      <p:sp>
        <p:nvSpPr>
          <p:cNvPr id="12"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1"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9"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45480215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Quote or Divider - Light Blu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7" name="Rectangle 6"/>
          <p:cNvSpPr/>
          <p:nvPr/>
        </p:nvSpPr>
        <p:spPr>
          <a:xfrm>
            <a:off x="0" y="973193"/>
            <a:ext cx="638175" cy="3426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8" name="Title 1"/>
          <p:cNvSpPr>
            <a:spLocks noGrp="1"/>
          </p:cNvSpPr>
          <p:nvPr>
            <p:ph type="title" hasCustomPrompt="1"/>
          </p:nvPr>
        </p:nvSpPr>
        <p:spPr>
          <a:xfrm>
            <a:off x="782967" y="998116"/>
            <a:ext cx="5896743" cy="3401253"/>
          </a:xfrm>
        </p:spPr>
        <p:txBody>
          <a:bodyPr anchor="t">
            <a:noAutofit/>
          </a:bodyPr>
          <a:lstStyle>
            <a:lvl1pPr algn="l">
              <a:lnSpc>
                <a:spcPct val="90000"/>
              </a:lnSpc>
              <a:spcAft>
                <a:spcPct val="0"/>
              </a:spcAft>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9" name="Rectangle 8"/>
          <p:cNvSpPr/>
          <p:nvPr userDrawn="1"/>
        </p:nvSpPr>
        <p:spPr>
          <a:xfrm>
            <a:off x="0" y="973193"/>
            <a:ext cx="638175" cy="34261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3"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extLst>
      <p:ext uri="{BB962C8B-B14F-4D97-AF65-F5344CB8AC3E}">
        <p14:creationId xmlns:p14="http://schemas.microsoft.com/office/powerpoint/2010/main" val="133411245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Quote or Divider - Gree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7" name="Rectangle 6"/>
          <p:cNvSpPr/>
          <p:nvPr/>
        </p:nvSpPr>
        <p:spPr>
          <a:xfrm>
            <a:off x="0" y="973193"/>
            <a:ext cx="638175" cy="3426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8" name="Title 1"/>
          <p:cNvSpPr>
            <a:spLocks noGrp="1"/>
          </p:cNvSpPr>
          <p:nvPr>
            <p:ph type="title" hasCustomPrompt="1"/>
          </p:nvPr>
        </p:nvSpPr>
        <p:spPr>
          <a:xfrm>
            <a:off x="782967" y="998116"/>
            <a:ext cx="5896743" cy="3401253"/>
          </a:xfrm>
        </p:spPr>
        <p:txBody>
          <a:bodyPr anchor="t">
            <a:noAutofit/>
          </a:bodyPr>
          <a:lstStyle>
            <a:lvl1pPr algn="l">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9" name="Rectangle 8"/>
          <p:cNvSpPr/>
          <p:nvPr userDrawn="1"/>
        </p:nvSpPr>
        <p:spPr>
          <a:xfrm>
            <a:off x="0" y="973193"/>
            <a:ext cx="638175" cy="3426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1"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2"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Quote or Divider - Dark Blue">
    <p:spTree>
      <p:nvGrpSpPr>
        <p:cNvPr id="1" name=""/>
        <p:cNvGrpSpPr/>
        <p:nvPr/>
      </p:nvGrpSpPr>
      <p:grpSpPr>
        <a:xfrm>
          <a:off x="0" y="0"/>
          <a:ext cx="0" cy="0"/>
          <a:chOff x="0" y="0"/>
          <a:chExt cx="0" cy="0"/>
        </a:xfrm>
      </p:grpSpPr>
      <p:sp>
        <p:nvSpPr>
          <p:cNvPr id="3" name="Rectangle 2"/>
          <p:cNvSpPr/>
          <p:nvPr/>
        </p:nvSpPr>
        <p:spPr>
          <a:xfrm>
            <a:off x="0" y="973193"/>
            <a:ext cx="638175" cy="342617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2" name="Title 1"/>
          <p:cNvSpPr>
            <a:spLocks noGrp="1"/>
          </p:cNvSpPr>
          <p:nvPr>
            <p:ph type="title" hasCustomPrompt="1"/>
          </p:nvPr>
        </p:nvSpPr>
        <p:spPr>
          <a:xfrm>
            <a:off x="782967" y="998116"/>
            <a:ext cx="5896743" cy="3401253"/>
          </a:xfrm>
        </p:spPr>
        <p:txBody>
          <a:bodyPr anchor="t">
            <a:noAutofit/>
          </a:bodyPr>
          <a:lstStyle>
            <a:lvl1pPr algn="l">
              <a:defRPr sz="2800" baseline="0">
                <a:solidFill>
                  <a:schemeClr val="tx1"/>
                </a:solidFill>
              </a:defRPr>
            </a:lvl1pPr>
          </a:lstStyle>
          <a:p>
            <a:r>
              <a:rPr lang="en-US"/>
              <a:t>Use as a Divider slide, or place a quote or fact here. Use on it’s own or to introduce a new section of the presentation. (Georgia 28 pt Bold)</a:t>
            </a:r>
          </a:p>
        </p:txBody>
      </p:sp>
      <p:sp>
        <p:nvSpPr>
          <p:cNvPr id="6" name="Slide Number Placeholder 5"/>
          <p:cNvSpPr>
            <a:spLocks noGrp="1"/>
          </p:cNvSpPr>
          <p:nvPr>
            <p:ph type="sldNum" sz="quarter" idx="12"/>
          </p:nvPr>
        </p:nvSpPr>
        <p:spPr/>
        <p:txBody>
          <a:bodyPr/>
          <a:lstStyle/>
          <a:p>
            <a:fld id="{3A5D2E96-09D4-684C-BDED-6024B7F4284C}" type="slidenum">
              <a:rPr lang="en-US" smtClean="0"/>
              <a:t>‹#›</a:t>
            </a:fld>
            <a:endParaRPr lang="en-US"/>
          </a:p>
        </p:txBody>
      </p:sp>
      <p:sp>
        <p:nvSpPr>
          <p:cNvPr id="8" name="Rectangle 7"/>
          <p:cNvSpPr/>
          <p:nvPr userDrawn="1"/>
        </p:nvSpPr>
        <p:spPr>
          <a:xfrm>
            <a:off x="0" y="973193"/>
            <a:ext cx="638175" cy="342617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0"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1"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0"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11"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extLst>
      <p:ext uri="{BB962C8B-B14F-4D97-AF65-F5344CB8AC3E}">
        <p14:creationId xmlns:p14="http://schemas.microsoft.com/office/powerpoint/2010/main" val="121452505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 Color Bar Acc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313" y="1696286"/>
            <a:ext cx="8581720" cy="4281001"/>
          </a:xfrm>
        </p:spPr>
        <p:txBody>
          <a:bodyPr>
            <a:noAutofit/>
          </a:bodyPr>
          <a:lstStyle>
            <a:lvl1pPr>
              <a:lnSpc>
                <a:spcPct val="140000"/>
              </a:lnSpc>
              <a:defRPr sz="2200"/>
            </a:lvl1pPr>
            <a:lvl2pPr>
              <a:lnSpc>
                <a:spcPct val="140000"/>
              </a:lnSpc>
              <a:defRPr sz="2200"/>
            </a:lvl2pPr>
            <a:lvl3pPr>
              <a:lnSpc>
                <a:spcPct val="140000"/>
              </a:lnSpc>
              <a:defRPr sz="2200"/>
            </a:lvl3pPr>
            <a:lvl4pPr>
              <a:lnSpc>
                <a:spcPct val="140000"/>
              </a:lnSpc>
              <a:defRPr sz="2200"/>
            </a:lvl4pPr>
            <a:lvl5pPr>
              <a:lnSpc>
                <a:spcPct val="140000"/>
              </a:lnSpc>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2" name="Rectangle 11"/>
          <p:cNvSpPr/>
          <p:nvPr userDrawn="1"/>
        </p:nvSpPr>
        <p:spPr>
          <a:xfrm>
            <a:off x="0" y="0"/>
            <a:ext cx="152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14"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13"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15"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extLst>
      <p:ext uri="{BB962C8B-B14F-4D97-AF65-F5344CB8AC3E}">
        <p14:creationId xmlns:p14="http://schemas.microsoft.com/office/powerpoint/2010/main" val="213029483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accent6"/>
                </a:solidFill>
              </a:defRPr>
            </a:lvl1pPr>
          </a:lstStyle>
          <a:p>
            <a:fld id="{3A5D2E96-09D4-684C-BDED-6024B7F4284C}" type="slidenum">
              <a:rPr lang="en-US" smtClean="0"/>
              <a:t>‹#›</a:t>
            </a:fld>
            <a:endParaRPr lang="en-US"/>
          </a:p>
        </p:txBody>
      </p:sp>
      <p:sp>
        <p:nvSpPr>
          <p:cNvPr id="12"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
        <p:nvSpPr>
          <p:cNvPr id="7" name="Title 2"/>
          <p:cNvSpPr txBox="1"/>
          <p:nvPr userDrawn="1"/>
        </p:nvSpPr>
        <p:spPr>
          <a:xfrm>
            <a:off x="6349490" y="75521"/>
            <a:ext cx="2794510" cy="156203"/>
          </a:xfrm>
          <a:prstGeom prst="rect">
            <a:avLst/>
          </a:prstGeom>
        </p:spPr>
        <p:txBody>
          <a:bodyPr vert="horz" lIns="91440" tIns="0" rIns="91440" bIns="0" rtlCol="0" anchor="t">
            <a:noAutofit/>
          </a:bodyPr>
          <a:lstStyle>
            <a:lvl1pPr algn="l" defTabSz="685800" rtl="0" eaLnBrk="1" latinLnBrk="0" hangingPunct="1">
              <a:lnSpc>
                <a:spcPct val="90000"/>
              </a:lnSpc>
              <a:spcBef>
                <a:spcPct val="0"/>
              </a:spcBef>
              <a:buNone/>
              <a:defRPr sz="2000" kern="1200" baseline="0">
                <a:solidFill>
                  <a:srgbClr val="006AB6"/>
                </a:solidFill>
                <a:latin typeface="Arial"/>
                <a:ea typeface="+mj-ea"/>
                <a:cs typeface="+mj-cs"/>
              </a:defRPr>
            </a:lvl1pPr>
          </a:lstStyle>
          <a:p>
            <a:pPr algn="r"/>
            <a:r>
              <a:rPr lang="x-none" sz="850" b="0" i="0" strike="noStrike" cap="none" spc="0" baseline="0">
                <a:solidFill>
                  <a:srgbClr val="ACAEB0"/>
                </a:solidFill>
                <a:effectLst/>
                <a:latin typeface="Arial"/>
                <a:ea typeface="Arial"/>
                <a:cs typeface="Arial"/>
              </a:rPr>
              <a:t>Confidencial: solo para uso interno de MetLife</a:t>
            </a:r>
          </a:p>
        </p:txBody>
      </p:sp>
      <p:sp>
        <p:nvSpPr>
          <p:cNvPr id="8" name="Title 1"/>
          <p:cNvSpPr>
            <a:spLocks noGrp="1"/>
          </p:cNvSpPr>
          <p:nvPr>
            <p:ph type="title"/>
          </p:nvPr>
        </p:nvSpPr>
        <p:spPr>
          <a:xfrm>
            <a:off x="269162" y="204832"/>
            <a:ext cx="6944443" cy="576329"/>
          </a:xfrm>
        </p:spPr>
        <p:txBody>
          <a:bodyPr anchor="t">
            <a:noAutofit/>
          </a:bodyPr>
          <a:lstStyle/>
          <a:p>
            <a:r>
              <a:rPr lang="en-US"/>
              <a:t>Click to edit Master title style</a:t>
            </a:r>
          </a:p>
        </p:txBody>
      </p:sp>
      <p:sp>
        <p:nvSpPr>
          <p:cNvPr id="9" name="Text Placeholder 6"/>
          <p:cNvSpPr>
            <a:spLocks noGrp="1"/>
          </p:cNvSpPr>
          <p:nvPr>
            <p:ph type="body" sz="quarter" idx="13" hasCustomPrompt="1"/>
          </p:nvPr>
        </p:nvSpPr>
        <p:spPr>
          <a:xfrm>
            <a:off x="260616" y="781161"/>
            <a:ext cx="6948752" cy="311037"/>
          </a:xfrm>
        </p:spPr>
        <p:txBody>
          <a:bodyPr lIns="91440" tIns="0" rIns="91440" bIns="0" anchor="b" anchorCtr="0">
            <a:noAutofit/>
          </a:bodyPr>
          <a:lstStyle>
            <a:lvl1pPr>
              <a:defRPr sz="1800">
                <a:solidFill>
                  <a:schemeClr val="accent3"/>
                </a:solidFill>
              </a:defRPr>
            </a:lvl1pPr>
          </a:lstStyle>
          <a:p>
            <a:pPr lvl="0"/>
            <a:r>
              <a:rPr lang="en-US"/>
              <a:t>Subtitle text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file:////Users/ldorion/Desktop/PPT/Assets/metlife_eng_logo_cmyk-c.jpg"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0" r:link="rId21">
            <a:extLst>
              <a:ext uri="{28A0092B-C50C-407E-A947-70E740481C1C}">
                <a14:useLocalDpi xmlns:a14="http://schemas.microsoft.com/office/drawing/2010/main" val="0"/>
              </a:ext>
            </a:extLst>
          </a:blip>
          <a:stretch>
            <a:fillRect/>
          </a:stretch>
        </p:blipFill>
        <p:spPr>
          <a:xfrm>
            <a:off x="135118" y="6332176"/>
            <a:ext cx="1224434" cy="476360"/>
          </a:xfrm>
          <a:prstGeom prst="rect">
            <a:avLst/>
          </a:prstGeom>
        </p:spPr>
      </p:pic>
      <p:sp>
        <p:nvSpPr>
          <p:cNvPr id="2" name="Title Placeholder 1"/>
          <p:cNvSpPr>
            <a:spLocks noGrp="1"/>
          </p:cNvSpPr>
          <p:nvPr>
            <p:ph type="title"/>
          </p:nvPr>
        </p:nvSpPr>
        <p:spPr>
          <a:xfrm>
            <a:off x="269157" y="204831"/>
            <a:ext cx="6394608" cy="760372"/>
          </a:xfrm>
          <a:prstGeom prst="rect">
            <a:avLst/>
          </a:prstGeom>
        </p:spPr>
        <p:txBody>
          <a:bodyPr vert="horz" lIns="68580" tIns="34290" rIns="68580" bIns="34290" rtlCol="0" anchor="t">
            <a:noAutofit/>
          </a:bodyPr>
          <a:lstStyle/>
          <a:p>
            <a:r>
              <a:rPr lang="en-US"/>
              <a:t>Click to edit Master title style</a:t>
            </a:r>
          </a:p>
        </p:txBody>
      </p:sp>
      <p:sp>
        <p:nvSpPr>
          <p:cNvPr id="3" name="Text Placeholder 2"/>
          <p:cNvSpPr>
            <a:spLocks noGrp="1"/>
          </p:cNvSpPr>
          <p:nvPr>
            <p:ph type="body" idx="1"/>
          </p:nvPr>
        </p:nvSpPr>
        <p:spPr>
          <a:xfrm>
            <a:off x="267318" y="1854332"/>
            <a:ext cx="8089489" cy="4281001"/>
          </a:xfrm>
          <a:prstGeom prst="rect">
            <a:avLst/>
          </a:prstGeom>
        </p:spPr>
        <p:txBody>
          <a:bodyPr vert="horz" lIns="68580" tIns="34290" rIns="68580" bIns="34290" rtlCol="0">
            <a:noAutofit/>
          </a:bodyPr>
          <a:lstStyle/>
          <a:p>
            <a:pPr lvl="0"/>
            <a:r>
              <a:rPr lang="en-US"/>
              <a:t>Click to edit Master text styles</a:t>
            </a:r>
          </a:p>
          <a:p>
            <a:pPr lvl="1"/>
            <a:r>
              <a:rPr lang="en-US"/>
              <a:t> Second level</a:t>
            </a:r>
          </a:p>
          <a:p>
            <a:pPr lvl="2"/>
            <a:r>
              <a:rPr lang="en-US"/>
              <a:t>Third level</a:t>
            </a:r>
          </a:p>
          <a:p>
            <a:pPr lvl="3"/>
            <a:r>
              <a:rPr lang="en-US"/>
              <a:t> Fourth level</a:t>
            </a:r>
          </a:p>
          <a:p>
            <a:pPr lvl="4"/>
            <a:r>
              <a:rPr lang="en-US"/>
              <a:t>Fifth level</a:t>
            </a:r>
          </a:p>
        </p:txBody>
      </p:sp>
      <p:sp>
        <p:nvSpPr>
          <p:cNvPr id="6" name="Slide Number Placeholder 5"/>
          <p:cNvSpPr>
            <a:spLocks noGrp="1"/>
          </p:cNvSpPr>
          <p:nvPr>
            <p:ph type="sldNum" sz="quarter" idx="4"/>
          </p:nvPr>
        </p:nvSpPr>
        <p:spPr>
          <a:xfrm>
            <a:off x="8356802" y="6415344"/>
            <a:ext cx="678426" cy="365125"/>
          </a:xfrm>
          <a:prstGeom prst="rect">
            <a:avLst/>
          </a:prstGeom>
        </p:spPr>
        <p:txBody>
          <a:bodyPr vert="horz" lIns="68580" tIns="34290" rIns="68580" bIns="34290" rtlCol="0" anchor="ctr"/>
          <a:lstStyle>
            <a:lvl1pPr algn="r">
              <a:defRPr sz="600">
                <a:solidFill>
                  <a:schemeClr val="tx1">
                    <a:tint val="75000"/>
                  </a:schemeClr>
                </a:solidFill>
              </a:defRPr>
            </a:lvl1pPr>
          </a:lstStyle>
          <a:p>
            <a:fld id="{3A5D2E96-09D4-684C-BDED-6024B7F4284C}" type="slidenum">
              <a:rPr lang="en-US" smtClean="0"/>
              <a:t>‹#›</a:t>
            </a:fld>
            <a:endParaRPr lang="en-US"/>
          </a:p>
        </p:txBody>
      </p:sp>
      <p:sp>
        <p:nvSpPr>
          <p:cNvPr id="7" name="Footer Placeholder 11"/>
          <p:cNvSpPr>
            <a:spLocks noGrp="1"/>
          </p:cNvSpPr>
          <p:nvPr>
            <p:ph type="ftr" sz="quarter" idx="3"/>
          </p:nvPr>
        </p:nvSpPr>
        <p:spPr>
          <a:xfrm>
            <a:off x="1320266" y="6527425"/>
            <a:ext cx="3086100" cy="144491"/>
          </a:xfrm>
          <a:prstGeom prst="rect">
            <a:avLst/>
          </a:prstGeom>
        </p:spPr>
        <p:txBody>
          <a:bodyPr vert="horz" lIns="68580" tIns="34290" rIns="68580" bIns="34290" rtlCol="0" anchor="ctr"/>
          <a:lstStyle>
            <a:lvl1pPr algn="l">
              <a:defRPr sz="600">
                <a:solidFill>
                  <a:schemeClr val="accent3"/>
                </a:solidFill>
              </a:defRPr>
            </a:lvl1pPr>
          </a:lstStyle>
          <a:p>
            <a:r>
              <a:rPr lang="en-US"/>
              <a:t>To edit go to: Insert &gt; Header and Footer  </a:t>
            </a:r>
          </a:p>
        </p:txBody>
      </p:sp>
    </p:spTree>
    <p:extLst>
      <p:ext uri="{BB962C8B-B14F-4D97-AF65-F5344CB8AC3E}">
        <p14:creationId xmlns:p14="http://schemas.microsoft.com/office/powerpoint/2010/main" val="56830091"/>
      </p:ext>
    </p:extLst>
  </p:cSld>
  <p:clrMap bg1="lt1" tx1="dk1" bg2="lt2" tx2="dk2" accent1="accent1" accent2="accent2" accent3="accent3" accent4="accent4" accent5="accent5" accent6="accent6" hlink="hlink" folHlink="folHlink"/>
  <p:sldLayoutIdLst>
    <p:sldLayoutId id="2147483717" r:id="rId1"/>
    <p:sldLayoutId id="2147483724" r:id="rId2"/>
    <p:sldLayoutId id="2147483741" r:id="rId3"/>
    <p:sldLayoutId id="2147483725" r:id="rId4"/>
    <p:sldLayoutId id="2147483726" r:id="rId5"/>
    <p:sldLayoutId id="2147483727" r:id="rId6"/>
    <p:sldLayoutId id="2147483742" r:id="rId7"/>
    <p:sldLayoutId id="2147483735" r:id="rId8"/>
    <p:sldLayoutId id="2147483720" r:id="rId9"/>
    <p:sldLayoutId id="2147483722" r:id="rId10"/>
    <p:sldLayoutId id="2147483723" r:id="rId11"/>
    <p:sldLayoutId id="2147483737" r:id="rId12"/>
    <p:sldLayoutId id="2147483739" r:id="rId13"/>
    <p:sldLayoutId id="2147483728" r:id="rId14"/>
    <p:sldLayoutId id="2147483731" r:id="rId15"/>
    <p:sldLayoutId id="2147483732" r:id="rId16"/>
    <p:sldLayoutId id="2147483733" r:id="rId17"/>
    <p:sldLayoutId id="2147483734" r:id="rId18"/>
  </p:sldLayoutIdLst>
  <p:transition/>
  <p:hf hdr="0" ftr="0" dt="0"/>
  <p:txStyles>
    <p:titleStyle>
      <a:lvl1pPr algn="l" defTabSz="685800" rtl="0" eaLnBrk="1" latinLnBrk="0" hangingPunct="1">
        <a:lnSpc>
          <a:spcPct val="90000"/>
        </a:lnSpc>
        <a:spcBef>
          <a:spcPct val="0"/>
        </a:spcBef>
        <a:buNone/>
        <a:defRPr sz="3000" b="1" i="0" kern="1200">
          <a:solidFill>
            <a:schemeClr val="tx1"/>
          </a:solidFill>
          <a:latin typeface="Georgia" charset="0"/>
          <a:ea typeface="Georgia" charset="0"/>
          <a:cs typeface="Georgia" charset="0"/>
        </a:defRPr>
      </a:lvl1pPr>
    </p:titleStyle>
    <p:bodyStyle>
      <a:lvl1pPr marL="0" indent="0" algn="l" defTabSz="685800" rtl="0" eaLnBrk="1" latinLnBrk="0" hangingPunct="1">
        <a:lnSpc>
          <a:spcPct val="140000"/>
        </a:lnSpc>
        <a:spcBef>
          <a:spcPts val="750"/>
        </a:spcBef>
        <a:buFont typeface="Arial"/>
        <a:buNone/>
        <a:defRPr sz="2200" kern="1200">
          <a:solidFill>
            <a:schemeClr val="tx1"/>
          </a:solidFill>
          <a:latin typeface="+mn-lt"/>
          <a:ea typeface="+mn-ea"/>
          <a:cs typeface="+mn-cs"/>
        </a:defRPr>
      </a:lvl1pPr>
      <a:lvl2pPr marL="130969" indent="-126206"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2pPr>
      <a:lvl3pPr marL="302419" indent="-17145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3pPr>
      <a:lvl4pPr marL="428625" indent="-132160"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4pPr>
      <a:lvl5pPr marL="560785" indent="-17026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7">
          <p15:clr>
            <a:srgbClr val="F26B43"/>
          </p15:clr>
        </p15:guide>
        <p15:guide id="2" pos="288">
          <p15:clr>
            <a:srgbClr val="F26B43"/>
          </p15:clr>
        </p15:guide>
        <p15:guide id="3" orient="horz" pos="1361">
          <p15:clr>
            <a:srgbClr val="F26B43"/>
          </p15:clr>
        </p15:guide>
        <p15:guide id="4" orient="horz" pos="4176">
          <p15:clr>
            <a:srgbClr val="F26B43"/>
          </p15:clr>
        </p15:guide>
        <p15:guide id="5" orient="horz" pos="11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83017" y="3704884"/>
            <a:ext cx="8348563" cy="774216"/>
          </a:xfrm>
        </p:spPr>
        <p:txBody>
          <a:bodyPr/>
          <a:lstStyle/>
          <a:p>
            <a:r>
              <a:rPr lang="x-none" sz="3000" b="1" i="0" strike="noStrike" cap="none" spc="0" baseline="0">
                <a:solidFill>
                  <a:srgbClr val="000000"/>
                </a:solidFill>
                <a:effectLst/>
                <a:latin typeface="Georgia"/>
                <a:ea typeface="Georgia"/>
                <a:cs typeface="Georgia"/>
              </a:rPr>
              <a:t>Planes 457(b)</a:t>
            </a:r>
          </a:p>
        </p:txBody>
      </p:sp>
      <p:sp>
        <p:nvSpPr>
          <p:cNvPr id="4" name="TextBox 1"/>
          <p:cNvSpPr txBox="1"/>
          <p:nvPr/>
        </p:nvSpPr>
        <p:spPr>
          <a:xfrm>
            <a:off x="6788754" y="941765"/>
            <a:ext cx="2042826" cy="288169"/>
          </a:xfrm>
          <a:prstGeom prst="rect">
            <a:avLst/>
          </a:prstGeom>
          <a:solidFill>
            <a:schemeClr val="bg1"/>
          </a:solidFill>
        </p:spPr>
        <p:txBody>
          <a:bodyPr wrap="none" lIns="91440" tIns="0" rIns="91440" bIns="0" rtlCol="0">
            <a:noAutofit/>
          </a:bodyPr>
          <a:ls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r>
              <a:rPr lang="x-none" sz="1400" b="0" i="0" strike="noStrike" cap="none" spc="0" baseline="0">
                <a:solidFill>
                  <a:srgbClr val="000000"/>
                </a:solidFill>
                <a:effectLst/>
                <a:latin typeface="Arial"/>
                <a:ea typeface="Arial"/>
                <a:cs typeface="Arial"/>
              </a:rPr>
              <a:t>Navegando la vida juntos</a:t>
            </a:r>
            <a:endParaRPr lang="en-US"/>
          </a:p>
        </p:txBody>
      </p:sp>
    </p:spTree>
    <p:extLst>
      <p:ext uri="{BB962C8B-B14F-4D97-AF65-F5344CB8AC3E}">
        <p14:creationId xmlns:p14="http://schemas.microsoft.com/office/powerpoint/2010/main" val="82997899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10</a:t>
            </a:fld>
            <a:endParaRPr lang="en-US"/>
          </a:p>
        </p:txBody>
      </p:sp>
      <p:sp>
        <p:nvSpPr>
          <p:cNvPr id="6" name="Content Placeholder 1"/>
          <p:cNvSpPr>
            <a:spLocks noGrp="1"/>
          </p:cNvSpPr>
          <p:nvPr>
            <p:ph idx="1"/>
          </p:nvPr>
        </p:nvSpPr>
        <p:spPr>
          <a:xfrm>
            <a:off x="352982" y="1284806"/>
            <a:ext cx="8581720" cy="5413174"/>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Los planes 457(b) no gubernamentales deben ser planes “de alto nivel” mantenidos principalmente para un grupo de gerencia o empleados sumamente compensados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Para establecerse como un plan “de alto nivel”, un empleador debe presentar una declaración por única vez ante el Departamento de Trabajo de los EE. UU. dentro de los 120 días del establecimiento </a:t>
            </a:r>
          </a:p>
          <a:p>
            <a:pPr marL="342900" indent="-342900">
              <a:buFont typeface="Arial" panose="020B0604020202020204" pitchFamily="34" charset="0"/>
              <a:buChar char="•"/>
            </a:pPr>
            <a:endParaRPr lang="en-US"/>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10</a:t>
            </a:fld>
            <a:endParaRPr lang="en-US"/>
          </a:p>
        </p:txBody>
      </p:sp>
      <p:sp>
        <p:nvSpPr>
          <p:cNvPr id="8"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Artículo 457(b) </a:t>
            </a:r>
          </a:p>
        </p:txBody>
      </p:sp>
      <p:sp>
        <p:nvSpPr>
          <p:cNvPr id="9" name="Text Placeholder 1"/>
          <p:cNvSpPr>
            <a:spLocks noGrp="1"/>
          </p:cNvSpPr>
          <p:nvPr>
            <p:ph type="body" sz="quarter" idx="13"/>
          </p:nvPr>
        </p:nvSpPr>
        <p:spPr>
          <a:xfrm>
            <a:off x="352982" y="782277"/>
            <a:ext cx="6948752" cy="311037"/>
          </a:xfrm>
        </p:spPr>
        <p:txBody>
          <a:bodyPr/>
          <a:lstStyle/>
          <a:p>
            <a:r>
              <a:rPr lang="x-none" sz="1800" b="0" i="0" strike="noStrike" cap="none" spc="0" baseline="0" dirty="0">
                <a:solidFill>
                  <a:srgbClr val="0061A0"/>
                </a:solidFill>
                <a:effectLst/>
                <a:latin typeface="Arial"/>
                <a:ea typeface="Arial"/>
                <a:cs typeface="Arial"/>
              </a:rPr>
              <a:t>Participación en un plan no gubernamental</a:t>
            </a:r>
          </a:p>
        </p:txBody>
      </p:sp>
    </p:spTree>
    <p:extLst>
      <p:ext uri="{BB962C8B-B14F-4D97-AF65-F5344CB8AC3E}">
        <p14:creationId xmlns:p14="http://schemas.microsoft.com/office/powerpoint/2010/main" val="311995703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11</a:t>
            </a:fld>
            <a:endParaRPr lang="en-US"/>
          </a:p>
        </p:txBody>
      </p:sp>
      <p:sp>
        <p:nvSpPr>
          <p:cNvPr id="6"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11</a:t>
            </a:fld>
            <a:endParaRPr lang="en-US"/>
          </a:p>
        </p:txBody>
      </p:sp>
      <p:sp>
        <p:nvSpPr>
          <p:cNvPr id="7" name="Content Placeholder 1"/>
          <p:cNvSpPr>
            <a:spLocks noGrp="1"/>
          </p:cNvSpPr>
          <p:nvPr>
            <p:ph idx="1"/>
          </p:nvPr>
        </p:nvSpPr>
        <p:spPr>
          <a:xfrm>
            <a:off x="281140" y="988220"/>
            <a:ext cx="8581720" cy="5203621"/>
          </a:xfrm>
        </p:spPr>
        <p:txBody>
          <a:bodyPr/>
          <a:lstStyle/>
          <a:p>
            <a:pPr marL="342900" indent="-342900">
              <a:lnSpc>
                <a:spcPct val="120000"/>
              </a:lnSpc>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Un plan 457(b) no gubernamental no debe estar financiado para evitar impuestos sobre los montos acreditados en virtud del plan. </a:t>
            </a:r>
          </a:p>
          <a:p>
            <a:pPr marL="771525" lvl="3" indent="-342900">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Los activos del plan no se mantienen en fideicomiso para los empleadores, pero siguen siendo propiedad del empleador</a:t>
            </a:r>
          </a:p>
          <a:p>
            <a:pPr marL="771525" lvl="3" indent="-342900">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Los activos no se pueden reservar para los beneficios exclusivos de los participantes </a:t>
            </a:r>
          </a:p>
          <a:p>
            <a:pPr marL="342900" lvl="0" indent="-342900">
              <a:lnSpc>
                <a:spcPct val="120000"/>
              </a:lnSpc>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Los diferimientos de empleados en planes no gubernamentales se colocan con frecuencia en “fideicomisos rabbi”. </a:t>
            </a:r>
          </a:p>
          <a:p>
            <a:pPr marL="771525" lvl="3" indent="-342900">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Un fideicomiso rabbi crea seguridad para los empleados porque los activos dentro del fideicomiso generalmente están fuera del control de los empleadores y son irrevocables </a:t>
            </a:r>
          </a:p>
          <a:p>
            <a:pPr marL="771525" lvl="3" indent="-342900">
              <a:buFont typeface="Arial" panose="020B0604020202020204" pitchFamily="34" charset="0"/>
              <a:buChar char="−"/>
            </a:pPr>
            <a:r>
              <a:rPr lang="x-none" sz="1900" b="0" i="0" strike="noStrike" cap="none" spc="0" baseline="0" dirty="0">
                <a:solidFill>
                  <a:srgbClr val="000000"/>
                </a:solidFill>
                <a:effectLst/>
                <a:latin typeface="Arial"/>
                <a:ea typeface="Arial"/>
                <a:cs typeface="Arial"/>
              </a:rPr>
              <a:t>El fideicomiso está financiado, pero los activos del fideicomiso permanecen disponibles para los acreedores. </a:t>
            </a:r>
          </a:p>
          <a:p>
            <a:endParaRPr lang="en-US" sz="1900" dirty="0"/>
          </a:p>
        </p:txBody>
      </p:sp>
      <p:sp>
        <p:nvSpPr>
          <p:cNvPr id="8"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11</a:t>
            </a:fld>
            <a:endParaRPr lang="en-US"/>
          </a:p>
        </p:txBody>
      </p:sp>
      <p:sp>
        <p:nvSpPr>
          <p:cNvPr id="9"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Artículo 457(b)</a:t>
            </a:r>
          </a:p>
        </p:txBody>
      </p:sp>
      <p:sp>
        <p:nvSpPr>
          <p:cNvPr id="14" name="Text Placeholder 1"/>
          <p:cNvSpPr>
            <a:spLocks noGrp="1"/>
          </p:cNvSpPr>
          <p:nvPr>
            <p:ph type="body" sz="quarter" idx="13"/>
          </p:nvPr>
        </p:nvSpPr>
        <p:spPr>
          <a:xfrm>
            <a:off x="281140" y="729172"/>
            <a:ext cx="6948752" cy="311037"/>
          </a:xfrm>
        </p:spPr>
        <p:txBody>
          <a:bodyPr/>
          <a:lstStyle/>
          <a:p>
            <a:r>
              <a:rPr lang="x-none" sz="1800" b="0" i="0" strike="noStrike" cap="none" spc="0" baseline="0" dirty="0">
                <a:solidFill>
                  <a:srgbClr val="0061A0"/>
                </a:solidFill>
                <a:effectLst/>
                <a:latin typeface="Arial"/>
                <a:ea typeface="Arial"/>
                <a:cs typeface="Arial"/>
              </a:rPr>
              <a:t>Financiación de planes no gubernamentales</a:t>
            </a:r>
          </a:p>
        </p:txBody>
      </p:sp>
    </p:spTree>
    <p:extLst>
      <p:ext uri="{BB962C8B-B14F-4D97-AF65-F5344CB8AC3E}">
        <p14:creationId xmlns:p14="http://schemas.microsoft.com/office/powerpoint/2010/main" val="213608224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12</a:t>
            </a:fld>
            <a:endParaRPr lang="en-US"/>
          </a:p>
        </p:txBody>
      </p:sp>
      <p:sp>
        <p:nvSpPr>
          <p:cNvPr id="6"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12</a:t>
            </a:fld>
            <a:endParaRPr lang="en-US"/>
          </a:p>
        </p:txBody>
      </p:sp>
      <p:sp>
        <p:nvSpPr>
          <p:cNvPr id="7" name="Content Placeholder 1"/>
          <p:cNvSpPr>
            <a:spLocks noGrp="1"/>
          </p:cNvSpPr>
          <p:nvPr>
            <p:ph idx="1"/>
          </p:nvPr>
        </p:nvSpPr>
        <p:spPr>
          <a:xfrm>
            <a:off x="269162" y="1211723"/>
            <a:ext cx="8581720" cy="5203621"/>
          </a:xfrm>
        </p:spPr>
        <p:txBody>
          <a:bodyPr/>
          <a:lstStyle/>
          <a:p>
            <a:pPr marL="342900" indent="-342900">
              <a:lnSpc>
                <a:spcPct val="120000"/>
              </a:lnSpc>
              <a:buFont typeface="Arial" panose="020B0604020202020204" pitchFamily="34" charset="0"/>
              <a:buChar char="•"/>
            </a:pPr>
            <a:r>
              <a:rPr lang="x-none" sz="2200" b="0" i="0" strike="noStrike" cap="none" spc="0" baseline="0" dirty="0">
                <a:solidFill>
                  <a:srgbClr val="000000"/>
                </a:solidFill>
                <a:effectLst/>
                <a:latin typeface="Arial"/>
                <a:ea typeface="Arial"/>
                <a:cs typeface="Arial"/>
              </a:rPr>
              <a:t>El plan puede permitir una “puesta al día de los últimos 3 años” especial, que le permite diferir en los tres años anteriores a que alcance la edad de jubilación normal del plan: </a:t>
            </a:r>
          </a:p>
          <a:p>
            <a:pPr>
              <a:lnSpc>
                <a:spcPct val="120000"/>
              </a:lnSpc>
            </a:pPr>
            <a:r>
              <a:rPr lang="x-none" sz="2200" b="0" i="0" strike="noStrike" cap="none" spc="0" baseline="0" dirty="0">
                <a:solidFill>
                  <a:srgbClr val="000000"/>
                </a:solidFill>
                <a:effectLst/>
                <a:latin typeface="Arial"/>
                <a:ea typeface="Arial"/>
                <a:cs typeface="Arial"/>
              </a:rPr>
              <a:t>	– el doble del límite anual 457(b) (en 202</a:t>
            </a:r>
            <a:r>
              <a:rPr lang="en-US" sz="2200" b="0" i="0" strike="noStrike" cap="none" spc="0" baseline="0" dirty="0">
                <a:solidFill>
                  <a:srgbClr val="000000"/>
                </a:solidFill>
                <a:effectLst/>
                <a:latin typeface="Arial"/>
                <a:ea typeface="Arial"/>
                <a:cs typeface="Arial"/>
              </a:rPr>
              <a:t>3</a:t>
            </a:r>
            <a:r>
              <a:rPr lang="x-none" sz="2200" b="0" i="0" strike="noStrike" cap="none" spc="0" baseline="0" dirty="0">
                <a:solidFill>
                  <a:srgbClr val="000000"/>
                </a:solidFill>
                <a:effectLst/>
                <a:latin typeface="Arial"/>
                <a:ea typeface="Arial"/>
                <a:cs typeface="Arial"/>
              </a:rPr>
              <a:t>, 2</a:t>
            </a:r>
            <a:r>
              <a:rPr lang="en-US" sz="2200" b="0" i="0" strike="noStrike" cap="none" spc="0" baseline="0" dirty="0">
                <a:solidFill>
                  <a:srgbClr val="000000"/>
                </a:solidFill>
                <a:effectLst/>
                <a:latin typeface="Arial"/>
                <a:ea typeface="Arial"/>
                <a:cs typeface="Arial"/>
              </a:rPr>
              <a:t>2</a:t>
            </a:r>
            <a:r>
              <a:rPr lang="x-none" sz="2200" b="0" i="0" strike="noStrike" cap="none" spc="0" baseline="0" dirty="0">
                <a:solidFill>
                  <a:srgbClr val="000000"/>
                </a:solidFill>
                <a:effectLst/>
                <a:latin typeface="Arial"/>
                <a:ea typeface="Arial"/>
                <a:cs typeface="Arial"/>
              </a:rPr>
              <a:t>.500 USD x 	2 = 4</a:t>
            </a:r>
            <a:r>
              <a:rPr lang="en-US" sz="2200" b="0" i="0" strike="noStrike" cap="none" spc="0" baseline="0" dirty="0">
                <a:solidFill>
                  <a:srgbClr val="000000"/>
                </a:solidFill>
                <a:effectLst/>
                <a:latin typeface="Arial"/>
                <a:ea typeface="Arial"/>
                <a:cs typeface="Arial"/>
              </a:rPr>
              <a:t>5</a:t>
            </a:r>
            <a:r>
              <a:rPr lang="x-none" sz="2200" b="0" i="0" strike="noStrike" cap="none" spc="0" baseline="0" dirty="0">
                <a:solidFill>
                  <a:srgbClr val="000000"/>
                </a:solidFill>
                <a:effectLst/>
                <a:latin typeface="Arial"/>
                <a:ea typeface="Arial"/>
                <a:cs typeface="Arial"/>
              </a:rPr>
              <a:t>.000 USD), o </a:t>
            </a:r>
          </a:p>
          <a:p>
            <a:pPr>
              <a:lnSpc>
                <a:spcPct val="120000"/>
              </a:lnSpc>
            </a:pPr>
            <a:r>
              <a:rPr lang="x-none" sz="2200" b="0" i="0" strike="noStrike" cap="none" spc="0" baseline="0" dirty="0">
                <a:solidFill>
                  <a:srgbClr val="000000"/>
                </a:solidFill>
                <a:effectLst/>
                <a:latin typeface="Arial"/>
                <a:ea typeface="Arial"/>
                <a:cs typeface="Arial"/>
              </a:rPr>
              <a:t>	– el límite anual del plan 457(b), más las cantidades permitidas en años anteriores 	que usted no aportó. </a:t>
            </a:r>
          </a:p>
        </p:txBody>
      </p:sp>
      <p:sp>
        <p:nvSpPr>
          <p:cNvPr id="8"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12</a:t>
            </a:fld>
            <a:endParaRPr lang="en-US"/>
          </a:p>
        </p:txBody>
      </p:sp>
      <p:sp>
        <p:nvSpPr>
          <p:cNvPr id="9"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Artículo 457(b)</a:t>
            </a:r>
          </a:p>
        </p:txBody>
      </p:sp>
      <p:sp>
        <p:nvSpPr>
          <p:cNvPr id="14" name="Text Placeholder 1"/>
          <p:cNvSpPr>
            <a:spLocks noGrp="1"/>
          </p:cNvSpPr>
          <p:nvPr>
            <p:ph type="body" sz="quarter" idx="13"/>
          </p:nvPr>
        </p:nvSpPr>
        <p:spPr>
          <a:xfrm>
            <a:off x="352982" y="781161"/>
            <a:ext cx="6948752" cy="311037"/>
          </a:xfrm>
        </p:spPr>
        <p:txBody>
          <a:bodyPr/>
          <a:lstStyle/>
          <a:p>
            <a:r>
              <a:rPr lang="x-none" sz="1800" b="0" i="0" strike="noStrike" cap="none" spc="0" baseline="0" dirty="0">
                <a:solidFill>
                  <a:srgbClr val="0061A0"/>
                </a:solidFill>
                <a:effectLst/>
                <a:latin typeface="Arial"/>
                <a:ea typeface="Arial"/>
                <a:cs typeface="Arial"/>
              </a:rPr>
              <a:t>Diferimientos de puesta al día del plan 457(b) no gubernamental</a:t>
            </a:r>
          </a:p>
        </p:txBody>
      </p:sp>
    </p:spTree>
    <p:extLst>
      <p:ext uri="{BB962C8B-B14F-4D97-AF65-F5344CB8AC3E}">
        <p14:creationId xmlns:p14="http://schemas.microsoft.com/office/powerpoint/2010/main" val="77730743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13</a:t>
            </a:fld>
            <a:endParaRPr lang="en-US"/>
          </a:p>
        </p:txBody>
      </p:sp>
      <p:sp>
        <p:nvSpPr>
          <p:cNvPr id="7" name="Content Placeholder 1"/>
          <p:cNvSpPr txBox="1"/>
          <p:nvPr/>
        </p:nvSpPr>
        <p:spPr>
          <a:xfrm>
            <a:off x="269162" y="1250105"/>
            <a:ext cx="8581720" cy="4281001"/>
          </a:xfrm>
          <a:prstGeom prst="rect">
            <a:avLst/>
          </a:prstGeom>
        </p:spPr>
        <p:txBody>
          <a:bodyPr vert="horz" lIns="68580" tIns="34290" rIns="68580" bIns="34290" rtlCol="0">
            <a:noAutofit/>
          </a:bodyPr>
          <a:lstStyle>
            <a:lvl1pPr marL="0" indent="0" algn="l" defTabSz="685800" rtl="0" eaLnBrk="1" latinLnBrk="0" hangingPunct="1">
              <a:lnSpc>
                <a:spcPct val="140000"/>
              </a:lnSpc>
              <a:spcBef>
                <a:spcPts val="750"/>
              </a:spcBef>
              <a:buFont typeface="Arial"/>
              <a:buNone/>
              <a:defRPr sz="2200" kern="1200">
                <a:solidFill>
                  <a:schemeClr val="tx1"/>
                </a:solidFill>
                <a:latin typeface="+mn-lt"/>
                <a:ea typeface="+mn-ea"/>
                <a:cs typeface="+mn-cs"/>
              </a:defRPr>
            </a:lvl1pPr>
            <a:lvl2pPr marL="130969" indent="-126206"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2pPr>
            <a:lvl3pPr marL="302419" indent="-17145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3pPr>
            <a:lvl4pPr marL="428625" indent="-132160" algn="l" defTabSz="685800" rtl="0" eaLnBrk="1" latinLnBrk="0" hangingPunct="1">
              <a:lnSpc>
                <a:spcPct val="140000"/>
              </a:lnSpc>
              <a:spcBef>
                <a:spcPts val="375"/>
              </a:spcBef>
              <a:buFont typeface="Arial"/>
              <a:buChar char="•"/>
              <a:defRPr sz="2200" kern="1200">
                <a:solidFill>
                  <a:schemeClr val="tx1"/>
                </a:solidFill>
                <a:latin typeface="+mn-lt"/>
                <a:ea typeface="+mn-ea"/>
                <a:cs typeface="+mn-cs"/>
              </a:defRPr>
            </a:lvl4pPr>
            <a:lvl5pPr marL="560785" indent="-170260" algn="l" defTabSz="685800" rtl="0" eaLnBrk="1" latinLnBrk="0" hangingPunct="1">
              <a:lnSpc>
                <a:spcPct val="140000"/>
              </a:lnSpc>
              <a:spcBef>
                <a:spcPts val="375"/>
              </a:spcBef>
              <a:buFont typeface=".AppleSystemUIFont" charset="-120"/>
              <a:buChar char="−"/>
              <a:defRPr sz="2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400" kern="1200">
                <a:solidFill>
                  <a:schemeClr val="tx1"/>
                </a:solidFill>
                <a:latin typeface="+mn-lt"/>
                <a:ea typeface="+mn-ea"/>
                <a:cs typeface="+mn-cs"/>
              </a:defRPr>
            </a:lvl9p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No se permiten préstamos en planes 457(b) de empleadores no gubernamentales, exentos de impuestos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Aunque los planes gubernamentales 457(b) permiten préstamos, MetLife no proporciona servicios administrativos para esta característica </a:t>
            </a:r>
          </a:p>
          <a:p>
            <a:pPr marL="342900" indent="-342900">
              <a:buFont typeface="Arial" panose="020B0604020202020204" pitchFamily="34" charset="0"/>
              <a:buChar char="•"/>
            </a:pPr>
            <a:endParaRPr lang="en-US"/>
          </a:p>
        </p:txBody>
      </p:sp>
      <p:sp>
        <p:nvSpPr>
          <p:cNvPr id="8"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13</a:t>
            </a:fld>
            <a:endParaRPr lang="en-US"/>
          </a:p>
        </p:txBody>
      </p:sp>
      <p:sp>
        <p:nvSpPr>
          <p:cNvPr id="9" name="Title 3"/>
          <p:cNvSpPr txBox="1"/>
          <p:nvPr/>
        </p:nvSpPr>
        <p:spPr>
          <a:xfrm>
            <a:off x="269162" y="243657"/>
            <a:ext cx="8150938" cy="576329"/>
          </a:xfrm>
          <a:prstGeom prst="rect">
            <a:avLst/>
          </a:prstGeom>
        </p:spPr>
        <p:txBody>
          <a:bodyPr vert="horz" lIns="68580" tIns="34290" rIns="68580" bIns="34290" rtlCol="0" anchor="t">
            <a:noAutofit/>
          </a:bodyPr>
          <a:lstStyle>
            <a:lvl1pPr algn="l" defTabSz="685800" rtl="0" eaLnBrk="1" latinLnBrk="0" hangingPunct="1">
              <a:lnSpc>
                <a:spcPct val="90000"/>
              </a:lnSpc>
              <a:spcBef>
                <a:spcPct val="0"/>
              </a:spcBef>
              <a:buNone/>
              <a:defRPr sz="3000" b="1" i="0" kern="1200">
                <a:solidFill>
                  <a:schemeClr val="tx1"/>
                </a:solidFill>
                <a:latin typeface="Georgia" charset="0"/>
                <a:ea typeface="Georgia" charset="0"/>
                <a:cs typeface="Georgia" charset="0"/>
              </a:defRPr>
            </a:lvl1pPr>
          </a:lstStyle>
          <a:p>
            <a:r>
              <a:rPr lang="x-none" sz="3000" b="1" i="0" strike="noStrike" cap="none" spc="0" baseline="0">
                <a:solidFill>
                  <a:srgbClr val="000000"/>
                </a:solidFill>
                <a:effectLst/>
                <a:latin typeface="Georgia"/>
                <a:ea typeface="Georgia"/>
                <a:cs typeface="Georgia"/>
              </a:rPr>
              <a:t>Artículo 457(b)</a:t>
            </a:r>
          </a:p>
        </p:txBody>
      </p:sp>
      <p:sp>
        <p:nvSpPr>
          <p:cNvPr id="10" name="Text Placeholder 1"/>
          <p:cNvSpPr>
            <a:spLocks noGrp="1"/>
          </p:cNvSpPr>
          <p:nvPr>
            <p:ph type="body" sz="quarter" idx="13"/>
          </p:nvPr>
        </p:nvSpPr>
        <p:spPr>
          <a:xfrm>
            <a:off x="352982" y="740666"/>
            <a:ext cx="6948752" cy="311037"/>
          </a:xfrm>
        </p:spPr>
        <p:txBody>
          <a:bodyPr/>
          <a:lstStyle/>
          <a:p>
            <a:r>
              <a:rPr lang="x-none" sz="1800" b="0" i="0" strike="noStrike" cap="none" spc="0" baseline="0">
                <a:solidFill>
                  <a:srgbClr val="0061A0"/>
                </a:solidFill>
                <a:effectLst/>
                <a:latin typeface="Arial"/>
                <a:ea typeface="Arial"/>
                <a:cs typeface="Arial"/>
              </a:rPr>
              <a:t>Préstamos </a:t>
            </a:r>
          </a:p>
        </p:txBody>
      </p:sp>
    </p:spTree>
    <p:extLst>
      <p:ext uri="{BB962C8B-B14F-4D97-AF65-F5344CB8AC3E}">
        <p14:creationId xmlns:p14="http://schemas.microsoft.com/office/powerpoint/2010/main" val="245935716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80941531"/>
              </p:ext>
            </p:extLst>
          </p:nvPr>
        </p:nvGraphicFramePr>
        <p:xfrm>
          <a:off x="270444" y="1281610"/>
          <a:ext cx="8580438" cy="5110396"/>
        </p:xfrm>
        <a:graphic>
          <a:graphicData uri="http://schemas.openxmlformats.org/drawingml/2006/table">
            <a:tbl>
              <a:tblPr firstRow="1" bandRow="1">
                <a:tableStyleId>{21E4AEA4-8DFA-4A89-87EB-49C32662AFE0}</a:tableStyleId>
              </a:tblPr>
              <a:tblGrid>
                <a:gridCol w="1894918">
                  <a:extLst>
                    <a:ext uri="{9D8B030D-6E8A-4147-A177-3AD203B41FA5}">
                      <a16:colId xmlns:a16="http://schemas.microsoft.com/office/drawing/2014/main" val="20000"/>
                    </a:ext>
                  </a:extLst>
                </a:gridCol>
                <a:gridCol w="3017520">
                  <a:extLst>
                    <a:ext uri="{9D8B030D-6E8A-4147-A177-3AD203B41FA5}">
                      <a16:colId xmlns:a16="http://schemas.microsoft.com/office/drawing/2014/main" val="20001"/>
                    </a:ext>
                  </a:extLst>
                </a:gridCol>
                <a:gridCol w="3668000">
                  <a:extLst>
                    <a:ext uri="{9D8B030D-6E8A-4147-A177-3AD203B41FA5}">
                      <a16:colId xmlns:a16="http://schemas.microsoft.com/office/drawing/2014/main" val="20002"/>
                    </a:ext>
                  </a:extLst>
                </a:gridCol>
              </a:tblGrid>
              <a:tr h="459664">
                <a:tc>
                  <a:txBody>
                    <a:bodyPr/>
                    <a:lstStyle/>
                    <a:p>
                      <a:endParaRPr lang="en-US" sz="1400" dirty="0"/>
                    </a:p>
                  </a:txBody>
                  <a:tcPr>
                    <a:solidFill>
                      <a:srgbClr val="009CDC"/>
                    </a:solidFill>
                  </a:tcPr>
                </a:tc>
                <a:tc>
                  <a:txBody>
                    <a:bodyPr/>
                    <a:lstStyle/>
                    <a:p>
                      <a:pPr marL="0" algn="l" defTabSz="685800" rtl="0" eaLnBrk="1" latinLnBrk="0" hangingPunct="1"/>
                      <a:r>
                        <a:rPr lang="x-none" sz="1400" b="1" i="0" strike="noStrike" cap="none" spc="0" baseline="0">
                          <a:solidFill>
                            <a:srgbClr val="FFFFFF"/>
                          </a:solidFill>
                          <a:effectLst/>
                          <a:latin typeface="Arial"/>
                          <a:ea typeface="Arial"/>
                          <a:cs typeface="Arial"/>
                        </a:rPr>
                        <a:t>Empleador gubernamental</a:t>
                      </a:r>
                    </a:p>
                  </a:txBody>
                  <a:tcPr anchor="ctr" anchorCtr="1">
                    <a:solidFill>
                      <a:srgbClr val="009CDC"/>
                    </a:solidFill>
                  </a:tcPr>
                </a:tc>
                <a:tc>
                  <a:txBody>
                    <a:bodyPr/>
                    <a:lstStyle/>
                    <a:p>
                      <a:r>
                        <a:rPr lang="x-none" sz="1400" b="1" i="0" strike="noStrike" cap="none" spc="0" baseline="0">
                          <a:solidFill>
                            <a:srgbClr val="FFFFFF"/>
                          </a:solidFill>
                          <a:effectLst/>
                          <a:latin typeface="Arial"/>
                          <a:ea typeface="Arial"/>
                          <a:cs typeface="Arial"/>
                        </a:rPr>
                        <a:t>Empleador no gubernamental/Empleador exento de impuestos</a:t>
                      </a:r>
                      <a:endParaRPr lang="en-US" sz="1400"/>
                    </a:p>
                  </a:txBody>
                  <a:tcPr anchor="ctr" anchorCtr="1">
                    <a:solidFill>
                      <a:srgbClr val="009CDC"/>
                    </a:solidFill>
                  </a:tcPr>
                </a:tc>
                <a:extLst>
                  <a:ext uri="{0D108BD9-81ED-4DB2-BD59-A6C34878D82A}">
                    <a16:rowId xmlns:a16="http://schemas.microsoft.com/office/drawing/2014/main" val="10000"/>
                  </a:ext>
                </a:extLst>
              </a:tr>
              <a:tr h="1102137">
                <a:tc>
                  <a:txBody>
                    <a:bodyPr/>
                    <a:lstStyle/>
                    <a:p>
                      <a:r>
                        <a:rPr lang="x-none" sz="1100" b="1" i="0" strike="noStrike" cap="none" spc="0" baseline="0">
                          <a:solidFill>
                            <a:srgbClr val="FFFFFF"/>
                          </a:solidFill>
                          <a:effectLst/>
                          <a:latin typeface="Arial"/>
                          <a:ea typeface="Arial"/>
                          <a:cs typeface="Arial"/>
                        </a:rPr>
                        <a:t>Estado de financiación del plan</a:t>
                      </a:r>
                    </a:p>
                  </a:txBody>
                  <a:tcPr>
                    <a:solidFill>
                      <a:srgbClr val="009CDC"/>
                    </a:solidFill>
                  </a:tcPr>
                </a:tc>
                <a:tc>
                  <a:txBody>
                    <a:bodyPr/>
                    <a:lstStyle/>
                    <a:p>
                      <a:r>
                        <a:rPr lang="x-none" sz="1100" b="0" i="0" strike="noStrike" cap="none" spc="0" baseline="0" dirty="0">
                          <a:solidFill>
                            <a:srgbClr val="000000"/>
                          </a:solidFill>
                          <a:effectLst/>
                          <a:latin typeface="Arial"/>
                          <a:ea typeface="Arial"/>
                          <a:cs typeface="Arial"/>
                        </a:rPr>
                        <a:t>Los activos deben mantenerse en una cuenta de custodia o contrato de anualidad de Fideicomiso 457(g) para beneficio exclusivo del participante y los beneficiarios</a:t>
                      </a:r>
                      <a:endParaRPr lang="en-US" sz="1100" dirty="0"/>
                    </a:p>
                  </a:txBody>
                  <a:tcPr>
                    <a:solidFill>
                      <a:srgbClr val="A5CF4F"/>
                    </a:solidFill>
                  </a:tcPr>
                </a:tc>
                <a:tc>
                  <a:txBody>
                    <a:bodyPr/>
                    <a:lstStyle/>
                    <a:p>
                      <a:r>
                        <a:rPr lang="x-none" sz="1100" b="0" i="0" strike="noStrike" cap="none" spc="0" baseline="0">
                          <a:solidFill>
                            <a:srgbClr val="000000"/>
                          </a:solidFill>
                          <a:effectLst/>
                          <a:latin typeface="Arial"/>
                          <a:ea typeface="Arial"/>
                          <a:cs typeface="Arial"/>
                        </a:rPr>
                        <a:t>El plan no debe estar financiado.  Todos los montos deben seguir siendo propiedad del empleador hasta que estén disponibles para los participantes o beneficiarios.  El fideicomiso rabbi puede utilizarse para protegerse de la negativa de los empleadores a pagar la obligación de remuneración diferida</a:t>
                      </a:r>
                      <a:endParaRPr lang="en-US" sz="1100"/>
                    </a:p>
                  </a:txBody>
                  <a:tcPr>
                    <a:solidFill>
                      <a:srgbClr val="A5CF4F"/>
                    </a:solidFill>
                  </a:tcPr>
                </a:tc>
                <a:extLst>
                  <a:ext uri="{0D108BD9-81ED-4DB2-BD59-A6C34878D82A}">
                    <a16:rowId xmlns:a16="http://schemas.microsoft.com/office/drawing/2014/main" val="10001"/>
                  </a:ext>
                </a:extLst>
              </a:tr>
              <a:tr h="765373">
                <a:tc>
                  <a:txBody>
                    <a:bodyPr/>
                    <a:lstStyle/>
                    <a:p>
                      <a:r>
                        <a:rPr lang="x-none" sz="1100" b="1" i="0" strike="noStrike" cap="none" spc="0" baseline="0">
                          <a:solidFill>
                            <a:srgbClr val="FFFFFF"/>
                          </a:solidFill>
                          <a:effectLst/>
                          <a:latin typeface="Arial"/>
                          <a:ea typeface="Arial"/>
                          <a:cs typeface="Arial"/>
                        </a:rPr>
                        <a:t>Requisitos de informes y divulgación del Título 1 de la ley ERISA</a:t>
                      </a:r>
                      <a:endParaRPr lang="en-US" sz="1100" b="1">
                        <a:solidFill>
                          <a:schemeClr val="bg1"/>
                        </a:solidFill>
                      </a:endParaRPr>
                    </a:p>
                  </a:txBody>
                  <a:tcPr>
                    <a:solidFill>
                      <a:srgbClr val="009CDC"/>
                    </a:solidFill>
                  </a:tcPr>
                </a:tc>
                <a:tc>
                  <a:txBody>
                    <a:bodyPr/>
                    <a:lstStyle/>
                    <a:p>
                      <a:pPr marL="0" algn="l" defTabSz="685800" rtl="0" eaLnBrk="1" latinLnBrk="0" hangingPunct="1"/>
                      <a:r>
                        <a:rPr lang="x-none" sz="1100" b="0" i="0" strike="noStrike" cap="none" spc="0" baseline="0" dirty="0">
                          <a:solidFill>
                            <a:srgbClr val="000000"/>
                          </a:solidFill>
                          <a:effectLst/>
                          <a:latin typeface="Arial"/>
                          <a:ea typeface="Arial"/>
                          <a:cs typeface="Arial"/>
                        </a:rPr>
                        <a:t>N/A</a:t>
                      </a:r>
                    </a:p>
                  </a:txBody>
                  <a:tcPr>
                    <a:solidFill>
                      <a:srgbClr val="E7EEF8"/>
                    </a:solidFill>
                  </a:tcPr>
                </a:tc>
                <a:tc>
                  <a:txBody>
                    <a:bodyPr/>
                    <a:lstStyle/>
                    <a:p>
                      <a:r>
                        <a:rPr lang="x-none" sz="1100" b="0" i="0" strike="noStrike" cap="none" spc="0" baseline="0">
                          <a:solidFill>
                            <a:srgbClr val="000000"/>
                          </a:solidFill>
                          <a:effectLst/>
                          <a:latin typeface="Arial"/>
                          <a:ea typeface="Arial"/>
                          <a:cs typeface="Arial"/>
                        </a:rPr>
                        <a:t>N/A si se presentó una declaración por única vez ante el Departamento del Trabajo (Department of Labor, DOL) dentro de los 120 días del establecimiento del plan</a:t>
                      </a:r>
                      <a:endParaRPr lang="en-US" sz="1100"/>
                    </a:p>
                  </a:txBody>
                  <a:tcPr>
                    <a:solidFill>
                      <a:srgbClr val="E7EEF8"/>
                    </a:solidFill>
                  </a:tcPr>
                </a:tc>
                <a:extLst>
                  <a:ext uri="{0D108BD9-81ED-4DB2-BD59-A6C34878D82A}">
                    <a16:rowId xmlns:a16="http://schemas.microsoft.com/office/drawing/2014/main" val="10002"/>
                  </a:ext>
                </a:extLst>
              </a:tr>
              <a:tr h="596990">
                <a:tc>
                  <a:txBody>
                    <a:bodyPr/>
                    <a:lstStyle/>
                    <a:p>
                      <a:r>
                        <a:rPr lang="x-none" sz="1100" b="1" i="0" strike="noStrike" cap="none" spc="0" baseline="0">
                          <a:solidFill>
                            <a:srgbClr val="FFFFFF"/>
                          </a:solidFill>
                          <a:effectLst/>
                          <a:latin typeface="Arial"/>
                          <a:ea typeface="Arial"/>
                          <a:cs typeface="Arial"/>
                        </a:rPr>
                        <a:t>Elegibilidad del participante</a:t>
                      </a:r>
                    </a:p>
                  </a:txBody>
                  <a:tcPr>
                    <a:solidFill>
                      <a:srgbClr val="009CDC"/>
                    </a:solidFill>
                  </a:tcPr>
                </a:tc>
                <a:tc>
                  <a:txBody>
                    <a:bodyPr/>
                    <a:lstStyle/>
                    <a:p>
                      <a:r>
                        <a:rPr lang="x-none" sz="1100" b="0" i="0" strike="noStrike" cap="none" spc="0" baseline="0">
                          <a:solidFill>
                            <a:srgbClr val="000000"/>
                          </a:solidFill>
                          <a:effectLst/>
                          <a:latin typeface="Arial"/>
                          <a:ea typeface="Arial"/>
                          <a:cs typeface="Arial"/>
                        </a:rPr>
                        <a:t>Determinado por el empleador.  Puede ser discriminatorio.</a:t>
                      </a:r>
                    </a:p>
                  </a:txBody>
                  <a:tcPr>
                    <a:solidFill>
                      <a:srgbClr val="A5CF4F"/>
                    </a:solidFill>
                  </a:tcPr>
                </a:tc>
                <a:tc>
                  <a:txBody>
                    <a:bodyPr/>
                    <a:lstStyle/>
                    <a:p>
                      <a:r>
                        <a:rPr lang="x-none" sz="1100" b="0" i="0" strike="noStrike" cap="none" spc="0" baseline="0">
                          <a:solidFill>
                            <a:srgbClr val="000000"/>
                          </a:solidFill>
                          <a:effectLst/>
                          <a:latin typeface="Arial"/>
                          <a:ea typeface="Arial"/>
                          <a:cs typeface="Arial"/>
                        </a:rPr>
                        <a:t>Determinada por el empleador: debe limitarse a un grupo selecto de gerentes o empleados con remuneración alta</a:t>
                      </a:r>
                    </a:p>
                  </a:txBody>
                  <a:tcPr>
                    <a:solidFill>
                      <a:srgbClr val="A5CF4F"/>
                    </a:solidFill>
                  </a:tcPr>
                </a:tc>
                <a:extLst>
                  <a:ext uri="{0D108BD9-81ED-4DB2-BD59-A6C34878D82A}">
                    <a16:rowId xmlns:a16="http://schemas.microsoft.com/office/drawing/2014/main" val="10003"/>
                  </a:ext>
                </a:extLst>
              </a:tr>
              <a:tr h="428608">
                <a:tc>
                  <a:txBody>
                    <a:bodyPr/>
                    <a:lstStyle/>
                    <a:p>
                      <a:r>
                        <a:rPr lang="x-none" sz="1100" b="1" i="0" strike="noStrike" cap="none" spc="0" baseline="0">
                          <a:solidFill>
                            <a:srgbClr val="FFFFFF"/>
                          </a:solidFill>
                          <a:effectLst/>
                          <a:latin typeface="Arial"/>
                          <a:ea typeface="Arial"/>
                          <a:cs typeface="Arial"/>
                        </a:rPr>
                        <a:t>Dirección de inversión del participante</a:t>
                      </a:r>
                    </a:p>
                  </a:txBody>
                  <a:tcPr>
                    <a:solidFill>
                      <a:srgbClr val="009CDC"/>
                    </a:solidFill>
                  </a:tcPr>
                </a:tc>
                <a:tc>
                  <a:txBody>
                    <a:bodyPr/>
                    <a:lstStyle/>
                    <a:p>
                      <a:r>
                        <a:rPr lang="x-none" sz="1100" b="0" i="0" strike="noStrike" cap="none" spc="0" baseline="0">
                          <a:solidFill>
                            <a:srgbClr val="000000"/>
                          </a:solidFill>
                          <a:effectLst/>
                          <a:latin typeface="Arial"/>
                          <a:ea typeface="Arial"/>
                          <a:cs typeface="Arial"/>
                        </a:rPr>
                        <a:t>Sí, el plan lo permite</a:t>
                      </a:r>
                      <a:endParaRPr lang="en-US" sz="1100"/>
                    </a:p>
                  </a:txBody>
                  <a:tcPr/>
                </a:tc>
                <a:tc>
                  <a:txBody>
                    <a:bodyPr/>
                    <a:lstStyle/>
                    <a:p>
                      <a:r>
                        <a:rPr lang="x-none" sz="1100" b="0" i="0" strike="noStrike" cap="none" spc="0" baseline="0">
                          <a:solidFill>
                            <a:srgbClr val="000000"/>
                          </a:solidFill>
                          <a:effectLst/>
                          <a:latin typeface="Arial"/>
                          <a:ea typeface="Arial"/>
                          <a:cs typeface="Arial"/>
                        </a:rPr>
                        <a:t>Sí, el plan permite que los participantes den instrucciones de inversión</a:t>
                      </a:r>
                      <a:endParaRPr lang="en-US" sz="1100"/>
                    </a:p>
                  </a:txBody>
                  <a:tcPr/>
                </a:tc>
                <a:extLst>
                  <a:ext uri="{0D108BD9-81ED-4DB2-BD59-A6C34878D82A}">
                    <a16:rowId xmlns:a16="http://schemas.microsoft.com/office/drawing/2014/main" val="10004"/>
                  </a:ext>
                </a:extLst>
              </a:tr>
              <a:tr h="933755">
                <a:tc>
                  <a:txBody>
                    <a:bodyPr/>
                    <a:lstStyle/>
                    <a:p>
                      <a:r>
                        <a:rPr lang="x-none" sz="1100" b="1" i="0" strike="noStrike" cap="none" spc="0" baseline="0">
                          <a:solidFill>
                            <a:srgbClr val="FFFFFF"/>
                          </a:solidFill>
                          <a:effectLst/>
                          <a:latin typeface="Arial"/>
                          <a:ea typeface="Arial"/>
                          <a:cs typeface="Arial"/>
                        </a:rPr>
                        <a:t>Contribuciones de puesta al día para participantes de 50 años o más</a:t>
                      </a:r>
                      <a:endParaRPr lang="en-US" sz="1100" b="1">
                        <a:solidFill>
                          <a:schemeClr val="bg1"/>
                        </a:solidFill>
                      </a:endParaRPr>
                    </a:p>
                  </a:txBody>
                  <a:tcPr>
                    <a:solidFill>
                      <a:srgbClr val="009CDC"/>
                    </a:solidFill>
                  </a:tcPr>
                </a:tc>
                <a:tc>
                  <a:txBody>
                    <a:bodyPr/>
                    <a:lstStyle/>
                    <a:p>
                      <a:r>
                        <a:rPr lang="x-none" sz="1100" b="0" i="0" strike="noStrike" cap="none" spc="0" baseline="0">
                          <a:solidFill>
                            <a:srgbClr val="000000"/>
                          </a:solidFill>
                          <a:effectLst/>
                          <a:latin typeface="Arial"/>
                          <a:ea typeface="Arial"/>
                          <a:cs typeface="Arial"/>
                        </a:rPr>
                        <a:t>Permitidas después de que se excede el límite de contribución; no permitidas en los tres años anteriores a alcanzar la edad de jubilación normal si se utiliza la disposición de puesta al día</a:t>
                      </a:r>
                    </a:p>
                  </a:txBody>
                  <a:tcPr>
                    <a:solidFill>
                      <a:srgbClr val="A5CF4F"/>
                    </a:solidFill>
                  </a:tcPr>
                </a:tc>
                <a:tc>
                  <a:txBody>
                    <a:bodyPr/>
                    <a:lstStyle/>
                    <a:p>
                      <a:r>
                        <a:rPr lang="x-none" sz="1100" b="0" i="0" strike="noStrike" cap="none" spc="0" baseline="0">
                          <a:solidFill>
                            <a:srgbClr val="000000"/>
                          </a:solidFill>
                          <a:effectLst/>
                          <a:latin typeface="Arial"/>
                          <a:ea typeface="Arial"/>
                          <a:cs typeface="Arial"/>
                        </a:rPr>
                        <a:t>No permitidas</a:t>
                      </a:r>
                    </a:p>
                  </a:txBody>
                  <a:tcPr>
                    <a:solidFill>
                      <a:srgbClr val="A5CF4F"/>
                    </a:solidFill>
                  </a:tcPr>
                </a:tc>
                <a:extLst>
                  <a:ext uri="{0D108BD9-81ED-4DB2-BD59-A6C34878D82A}">
                    <a16:rowId xmlns:a16="http://schemas.microsoft.com/office/drawing/2014/main" val="10005"/>
                  </a:ext>
                </a:extLst>
              </a:tr>
              <a:tr h="765373">
                <a:tc>
                  <a:txBody>
                    <a:bodyPr/>
                    <a:lstStyle/>
                    <a:p>
                      <a:r>
                        <a:rPr lang="x-none" sz="1100" b="1" i="0" strike="noStrike" cap="none" spc="0" baseline="0">
                          <a:solidFill>
                            <a:srgbClr val="FFFFFF"/>
                          </a:solidFill>
                          <a:effectLst/>
                          <a:latin typeface="Arial"/>
                          <a:ea typeface="Arial"/>
                          <a:cs typeface="Arial"/>
                        </a:rPr>
                        <a:t>Reinversiones y transferencias entrantes</a:t>
                      </a:r>
                    </a:p>
                  </a:txBody>
                  <a:tcPr>
                    <a:solidFill>
                      <a:srgbClr val="009CDC"/>
                    </a:solidFill>
                  </a:tcPr>
                </a:tc>
                <a:tc>
                  <a:txBody>
                    <a:bodyPr/>
                    <a:lstStyle/>
                    <a:p>
                      <a:r>
                        <a:rPr lang="x-none" sz="1100" b="0" i="0" strike="noStrike" cap="none" spc="0" baseline="0" dirty="0">
                          <a:solidFill>
                            <a:srgbClr val="000000"/>
                          </a:solidFill>
                          <a:effectLst/>
                          <a:latin typeface="Arial"/>
                          <a:ea typeface="Arial"/>
                          <a:cs typeface="Arial"/>
                        </a:rPr>
                        <a:t>El plan puede acordar aceptar reinversiones antes de impuestos de otros planes calificados, como 401(a), 403(b), o IRA, si se proporciona una contabilidad separada</a:t>
                      </a:r>
                    </a:p>
                  </a:txBody>
                  <a:tcPr/>
                </a:tc>
                <a:tc>
                  <a:txBody>
                    <a:bodyPr/>
                    <a:lstStyle/>
                    <a:p>
                      <a:r>
                        <a:rPr lang="x-none" sz="1100" b="0" i="0" strike="noStrike" cap="none" spc="0" baseline="0" dirty="0">
                          <a:solidFill>
                            <a:srgbClr val="000000"/>
                          </a:solidFill>
                          <a:effectLst/>
                          <a:latin typeface="Arial"/>
                          <a:ea typeface="Arial"/>
                          <a:cs typeface="Arial"/>
                        </a:rPr>
                        <a:t>El plan puede acordar aceptar de otros planes no gubernamentales, sujeto a las regulaciones 457(b) del IRS</a:t>
                      </a:r>
                    </a:p>
                  </a:txBody>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3A5D2E96-09D4-684C-BDED-6024B7F4284C}" type="slidenum">
              <a:rPr lang="en-US" smtClean="0"/>
              <a:t>14</a:t>
            </a:fld>
            <a:endParaRPr lang="en-US"/>
          </a:p>
        </p:txBody>
      </p:sp>
      <p:sp>
        <p:nvSpPr>
          <p:cNvPr id="5" name="Title 4"/>
          <p:cNvSpPr>
            <a:spLocks noGrp="1"/>
          </p:cNvSpPr>
          <p:nvPr>
            <p:ph type="title"/>
          </p:nvPr>
        </p:nvSpPr>
        <p:spPr>
          <a:xfrm>
            <a:off x="181583" y="68645"/>
            <a:ext cx="9014298" cy="1189628"/>
          </a:xfrm>
        </p:spPr>
        <p:txBody>
          <a:bodyPr/>
          <a:lstStyle/>
          <a:p>
            <a:r>
              <a:rPr lang="x-none" sz="2700" b="1" i="0" strike="noStrike" cap="none" spc="0" baseline="0" dirty="0">
                <a:solidFill>
                  <a:srgbClr val="000000"/>
                </a:solidFill>
                <a:effectLst/>
                <a:latin typeface="Georgia"/>
                <a:ea typeface="Georgia"/>
                <a:cs typeface="Georgia"/>
              </a:rPr>
              <a:t>Diferencias entre los planes 457(b) de empleadores gubernamentales y no gubernamentales</a:t>
            </a:r>
            <a:endParaRPr lang="en-US" sz="2700" dirty="0"/>
          </a:p>
        </p:txBody>
      </p:sp>
    </p:spTree>
    <p:extLst>
      <p:ext uri="{BB962C8B-B14F-4D97-AF65-F5344CB8AC3E}">
        <p14:creationId xmlns:p14="http://schemas.microsoft.com/office/powerpoint/2010/main" val="366331555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15</a:t>
            </a:fld>
            <a:endParaRPr lang="en-US"/>
          </a:p>
        </p:txBody>
      </p:sp>
      <p:sp>
        <p:nvSpPr>
          <p:cNvPr id="4" name="Title 3"/>
          <p:cNvSpPr>
            <a:spLocks noGrp="1"/>
          </p:cNvSpPr>
          <p:nvPr>
            <p:ph type="title"/>
          </p:nvPr>
        </p:nvSpPr>
        <p:spPr>
          <a:xfrm>
            <a:off x="269161" y="204832"/>
            <a:ext cx="8579563" cy="1303928"/>
          </a:xfrm>
        </p:spPr>
        <p:txBody>
          <a:bodyPr/>
          <a:lstStyle/>
          <a:p>
            <a:r>
              <a:rPr lang="x-none" sz="3000" b="1" i="0" strike="noStrike" cap="none" spc="0" baseline="0">
                <a:solidFill>
                  <a:srgbClr val="000000"/>
                </a:solidFill>
                <a:effectLst/>
                <a:latin typeface="Georgia"/>
                <a:ea typeface="Georgia"/>
                <a:cs typeface="Georgia"/>
              </a:rPr>
              <a:t>Diferencias entre los planes 457(b) de empleadores gubernamentales y no gubernamentales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76402883"/>
              </p:ext>
            </p:extLst>
          </p:nvPr>
        </p:nvGraphicFramePr>
        <p:xfrm>
          <a:off x="266699" y="1849438"/>
          <a:ext cx="8582025" cy="3557813"/>
        </p:xfrm>
        <a:graphic>
          <a:graphicData uri="http://schemas.openxmlformats.org/drawingml/2006/table">
            <a:tbl>
              <a:tblPr firstRow="1" bandRow="1">
                <a:tableStyleId>{5C22544A-7EE6-4342-B048-85BDC9FD1C3A}</a:tableStyleId>
              </a:tblPr>
              <a:tblGrid>
                <a:gridCol w="2011680">
                  <a:extLst>
                    <a:ext uri="{9D8B030D-6E8A-4147-A177-3AD203B41FA5}">
                      <a16:colId xmlns:a16="http://schemas.microsoft.com/office/drawing/2014/main" val="20000"/>
                    </a:ext>
                  </a:extLst>
                </a:gridCol>
                <a:gridCol w="3208020">
                  <a:extLst>
                    <a:ext uri="{9D8B030D-6E8A-4147-A177-3AD203B41FA5}">
                      <a16:colId xmlns:a16="http://schemas.microsoft.com/office/drawing/2014/main" val="20001"/>
                    </a:ext>
                  </a:extLst>
                </a:gridCol>
                <a:gridCol w="3362325">
                  <a:extLst>
                    <a:ext uri="{9D8B030D-6E8A-4147-A177-3AD203B41FA5}">
                      <a16:colId xmlns:a16="http://schemas.microsoft.com/office/drawing/2014/main" val="20002"/>
                    </a:ext>
                  </a:extLst>
                </a:gridCol>
              </a:tblGrid>
              <a:tr h="470466">
                <a:tc>
                  <a:txBody>
                    <a:bodyPr/>
                    <a:lstStyle/>
                    <a:p>
                      <a:pPr marL="0" algn="l" defTabSz="685800" rtl="0" eaLnBrk="1" latinLnBrk="0" hangingPunct="1"/>
                      <a:endParaRPr lang="en-US" sz="1100" kern="1200">
                        <a:solidFill>
                          <a:schemeClr val="dk1"/>
                        </a:solidFill>
                        <a:latin typeface="+mn-lt"/>
                        <a:ea typeface="+mn-ea"/>
                        <a:cs typeface="+mn-cs"/>
                      </a:endParaRPr>
                    </a:p>
                  </a:txBody>
                  <a:tcPr>
                    <a:solidFill>
                      <a:srgbClr val="009CDC"/>
                    </a:solidFill>
                  </a:tcPr>
                </a:tc>
                <a:tc>
                  <a:txBody>
                    <a:bodyPr/>
                    <a:lstStyle/>
                    <a:p>
                      <a:pPr marL="0" algn="l" defTabSz="685800" rtl="0" eaLnBrk="1" latinLnBrk="0" hangingPunct="1"/>
                      <a:r>
                        <a:rPr lang="x-none" sz="1400" b="1" i="0" strike="noStrike" cap="none" spc="0" baseline="0">
                          <a:solidFill>
                            <a:srgbClr val="FFFFFF"/>
                          </a:solidFill>
                          <a:effectLst/>
                          <a:latin typeface="Arial"/>
                          <a:ea typeface="Arial"/>
                          <a:cs typeface="Arial"/>
                        </a:rPr>
                        <a:t>Empleador gubernamental</a:t>
                      </a:r>
                    </a:p>
                  </a:txBody>
                  <a:tcPr anchor="ctr" anchorCtr="1">
                    <a:solidFill>
                      <a:srgbClr val="009CDC"/>
                    </a:solidFill>
                  </a:tcPr>
                </a:tc>
                <a:tc>
                  <a:txBody>
                    <a:bodyPr/>
                    <a:lstStyle/>
                    <a:p>
                      <a:r>
                        <a:rPr lang="x-none" sz="1400" b="1" i="0" strike="noStrike" cap="none" spc="0" baseline="0">
                          <a:solidFill>
                            <a:srgbClr val="FFFFFF"/>
                          </a:solidFill>
                          <a:effectLst/>
                          <a:latin typeface="Arial"/>
                          <a:ea typeface="Arial"/>
                          <a:cs typeface="Arial"/>
                        </a:rPr>
                        <a:t>Empleador no gubernamental/Empleador exento de impuestos</a:t>
                      </a:r>
                      <a:endParaRPr lang="en-US" sz="1400"/>
                    </a:p>
                  </a:txBody>
                  <a:tcPr anchor="ctr" anchorCtr="1">
                    <a:solidFill>
                      <a:srgbClr val="009CDC"/>
                    </a:solidFill>
                  </a:tcPr>
                </a:tc>
                <a:extLst>
                  <a:ext uri="{0D108BD9-81ED-4DB2-BD59-A6C34878D82A}">
                    <a16:rowId xmlns:a16="http://schemas.microsoft.com/office/drawing/2014/main" val="10000"/>
                  </a:ext>
                </a:extLst>
              </a:tr>
              <a:tr h="664187">
                <a:tc>
                  <a:txBody>
                    <a:bodyPr/>
                    <a:lstStyle/>
                    <a:p>
                      <a:r>
                        <a:rPr lang="x-none" sz="1100" b="1" i="0" strike="noStrike" cap="none" spc="0" baseline="0">
                          <a:solidFill>
                            <a:srgbClr val="FFFFFF"/>
                          </a:solidFill>
                          <a:effectLst/>
                          <a:latin typeface="Arial"/>
                          <a:ea typeface="Arial"/>
                          <a:cs typeface="Arial"/>
                        </a:rPr>
                        <a:t>Beneficios protegidos de la quiebra del empleador </a:t>
                      </a:r>
                      <a:endParaRPr lang="en-US" sz="1100">
                        <a:solidFill>
                          <a:schemeClr val="bg1"/>
                        </a:solidFill>
                      </a:endParaRPr>
                    </a:p>
                  </a:txBody>
                  <a:tcPr>
                    <a:solidFill>
                      <a:srgbClr val="009CDC"/>
                    </a:solidFill>
                  </a:tcPr>
                </a:tc>
                <a:tc>
                  <a:txBody>
                    <a:bodyPr/>
                    <a:lstStyle/>
                    <a:p>
                      <a:r>
                        <a:rPr lang="x-none" sz="1100" b="0" i="0" strike="noStrike" cap="none" spc="0" baseline="0">
                          <a:solidFill>
                            <a:srgbClr val="000000"/>
                          </a:solidFill>
                          <a:effectLst/>
                          <a:latin typeface="Arial"/>
                          <a:ea typeface="Arial"/>
                          <a:cs typeface="Arial"/>
                        </a:rPr>
                        <a:t>Sí</a:t>
                      </a:r>
                    </a:p>
                  </a:txBody>
                  <a:tcPr>
                    <a:solidFill>
                      <a:srgbClr val="A5CF4F"/>
                    </a:solidFill>
                  </a:tcPr>
                </a:tc>
                <a:tc>
                  <a:txBody>
                    <a:bodyPr/>
                    <a:lstStyle/>
                    <a:p>
                      <a:r>
                        <a:rPr lang="x-none" sz="1100" b="0" i="0" strike="noStrike" cap="none" spc="0" baseline="0">
                          <a:solidFill>
                            <a:srgbClr val="000000"/>
                          </a:solidFill>
                          <a:effectLst/>
                          <a:latin typeface="Arial"/>
                          <a:ea typeface="Arial"/>
                          <a:cs typeface="Arial"/>
                        </a:rPr>
                        <a:t>No</a:t>
                      </a:r>
                    </a:p>
                  </a:txBody>
                  <a:tcPr>
                    <a:solidFill>
                      <a:srgbClr val="A5CF4F"/>
                    </a:solidFill>
                  </a:tcPr>
                </a:tc>
                <a:extLst>
                  <a:ext uri="{0D108BD9-81ED-4DB2-BD59-A6C34878D82A}">
                    <a16:rowId xmlns:a16="http://schemas.microsoft.com/office/drawing/2014/main" val="10001"/>
                  </a:ext>
                </a:extLst>
              </a:tr>
              <a:tr h="857908">
                <a:tc>
                  <a:txBody>
                    <a:bodyPr/>
                    <a:lstStyle/>
                    <a:p>
                      <a:pPr marL="0" algn="l" defTabSz="685800" rtl="0" eaLnBrk="1" latinLnBrk="0" hangingPunct="1"/>
                      <a:r>
                        <a:rPr lang="x-none" sz="1100" b="1" i="0" strike="noStrike" cap="none" spc="0" baseline="0">
                          <a:solidFill>
                            <a:srgbClr val="FFFFFF"/>
                          </a:solidFill>
                          <a:effectLst/>
                          <a:latin typeface="Arial"/>
                          <a:ea typeface="Arial"/>
                          <a:cs typeface="Arial"/>
                        </a:rPr>
                        <a:t>Beneficios protegidos de la quiebra del participante (reclamaciones del IRS son excluidas)</a:t>
                      </a:r>
                    </a:p>
                  </a:txBody>
                  <a:tcPr>
                    <a:solidFill>
                      <a:srgbClr val="009CDC"/>
                    </a:solidFill>
                  </a:tcPr>
                </a:tc>
                <a:tc>
                  <a:txBody>
                    <a:bodyPr/>
                    <a:lstStyle/>
                    <a:p>
                      <a:endParaRPr lang="en-US" sz="1100" b="0" i="0" u="none" strike="noStrike" kern="1200" baseline="0">
                        <a:solidFill>
                          <a:schemeClr val="dk1"/>
                        </a:solidFill>
                        <a:latin typeface="+mn-lt"/>
                        <a:ea typeface="+mn-ea"/>
                        <a:cs typeface="+mn-cs"/>
                      </a:endParaRPr>
                    </a:p>
                    <a:p>
                      <a:r>
                        <a:rPr lang="x-none" sz="1100" b="0" i="0" strike="noStrike" cap="none" spc="0" baseline="0">
                          <a:solidFill>
                            <a:srgbClr val="000000"/>
                          </a:solidFill>
                          <a:effectLst/>
                          <a:latin typeface="Arial"/>
                          <a:ea typeface="Arial"/>
                          <a:cs typeface="Arial"/>
                        </a:rPr>
                        <a:t>Tal vez en virtud de las leyes estatales de fideicomisos de facultades plenas (spendthrift trust) o las leyes estatales aplicables 	</a:t>
                      </a:r>
                    </a:p>
                    <a:p>
                      <a:endParaRPr lang="en-US" sz="1100"/>
                    </a:p>
                  </a:txBody>
                  <a:tcPr/>
                </a:tc>
                <a:tc>
                  <a:txBody>
                    <a:bodyPr/>
                    <a:lstStyle/>
                    <a:p>
                      <a:endParaRPr lang="en-US" sz="1100" b="0" i="0" u="none" strike="noStrike" kern="1200" baseline="0">
                        <a:solidFill>
                          <a:schemeClr val="dk1"/>
                        </a:solidFill>
                        <a:latin typeface="+mn-lt"/>
                        <a:ea typeface="+mn-ea"/>
                        <a:cs typeface="+mn-cs"/>
                      </a:endParaRPr>
                    </a:p>
                    <a:p>
                      <a:r>
                        <a:rPr lang="x-none" sz="1100" b="0" i="0" strike="noStrike" cap="none" spc="0" baseline="0">
                          <a:solidFill>
                            <a:srgbClr val="000000"/>
                          </a:solidFill>
                          <a:effectLst/>
                          <a:latin typeface="Arial"/>
                          <a:ea typeface="Arial"/>
                          <a:cs typeface="Arial"/>
                        </a:rPr>
                        <a:t>Tal vez, a través de la exención de la ley estatal 	</a:t>
                      </a:r>
                    </a:p>
                    <a:p>
                      <a:endParaRPr lang="en-US" sz="1100"/>
                    </a:p>
                  </a:txBody>
                  <a:tcPr/>
                </a:tc>
                <a:extLst>
                  <a:ext uri="{0D108BD9-81ED-4DB2-BD59-A6C34878D82A}">
                    <a16:rowId xmlns:a16="http://schemas.microsoft.com/office/drawing/2014/main" val="10002"/>
                  </a:ext>
                </a:extLst>
              </a:tr>
              <a:tr h="470466">
                <a:tc>
                  <a:txBody>
                    <a:bodyPr/>
                    <a:lstStyle/>
                    <a:p>
                      <a:r>
                        <a:rPr lang="x-none" sz="1100" b="1" i="0" strike="noStrike" cap="none" spc="0" baseline="0">
                          <a:solidFill>
                            <a:srgbClr val="FFFFFF"/>
                          </a:solidFill>
                          <a:effectLst/>
                          <a:latin typeface="Arial"/>
                          <a:ea typeface="Arial"/>
                          <a:cs typeface="Arial"/>
                        </a:rPr>
                        <a:t>Préstamos</a:t>
                      </a:r>
                    </a:p>
                  </a:txBody>
                  <a:tcPr>
                    <a:solidFill>
                      <a:srgbClr val="009CDC"/>
                    </a:solidFill>
                  </a:tcPr>
                </a:tc>
                <a:tc>
                  <a:txBody>
                    <a:bodyPr/>
                    <a:lstStyle/>
                    <a:p>
                      <a:r>
                        <a:rPr lang="x-none" sz="1100" b="0" i="0" strike="noStrike" cap="none" spc="0" baseline="0">
                          <a:solidFill>
                            <a:srgbClr val="000000"/>
                          </a:solidFill>
                          <a:effectLst/>
                          <a:latin typeface="Arial"/>
                          <a:ea typeface="Arial"/>
                          <a:cs typeface="Arial"/>
                        </a:rPr>
                        <a:t>Puede estar permitido (MetLife no lo dispone)</a:t>
                      </a:r>
                    </a:p>
                  </a:txBody>
                  <a:tcPr>
                    <a:solidFill>
                      <a:srgbClr val="A5CF4F"/>
                    </a:solidFill>
                  </a:tcPr>
                </a:tc>
                <a:tc>
                  <a:txBody>
                    <a:bodyPr/>
                    <a:lstStyle/>
                    <a:p>
                      <a:r>
                        <a:rPr lang="x-none" sz="1100" b="0" i="0" strike="noStrike" cap="none" spc="0" baseline="0">
                          <a:solidFill>
                            <a:srgbClr val="000000"/>
                          </a:solidFill>
                          <a:effectLst/>
                          <a:latin typeface="Arial"/>
                          <a:ea typeface="Arial"/>
                          <a:cs typeface="Arial"/>
                        </a:rPr>
                        <a:t>No permitidos</a:t>
                      </a:r>
                      <a:endParaRPr lang="en-US" sz="1100"/>
                    </a:p>
                  </a:txBody>
                  <a:tcPr>
                    <a:solidFill>
                      <a:srgbClr val="A5CF4F"/>
                    </a:solidFill>
                  </a:tcPr>
                </a:tc>
                <a:extLst>
                  <a:ext uri="{0D108BD9-81ED-4DB2-BD59-A6C34878D82A}">
                    <a16:rowId xmlns:a16="http://schemas.microsoft.com/office/drawing/2014/main" val="10003"/>
                  </a:ext>
                </a:extLst>
              </a:tr>
              <a:tr h="470466">
                <a:tc>
                  <a:txBody>
                    <a:bodyPr/>
                    <a:lstStyle/>
                    <a:p>
                      <a:r>
                        <a:rPr lang="x-none" sz="1100" b="1" i="0" strike="noStrike" cap="none" spc="0" baseline="0">
                          <a:solidFill>
                            <a:srgbClr val="FFFFFF"/>
                          </a:solidFill>
                          <a:effectLst/>
                          <a:latin typeface="Arial"/>
                          <a:ea typeface="Arial"/>
                          <a:cs typeface="Arial"/>
                        </a:rPr>
                        <a:t>Edad mínima para distribuciones permitidas en el servicio*</a:t>
                      </a:r>
                    </a:p>
                  </a:txBody>
                  <a:tcPr>
                    <a:solidFill>
                      <a:srgbClr val="009CDC"/>
                    </a:solidFill>
                  </a:tcPr>
                </a:tc>
                <a:tc>
                  <a:txBody>
                    <a:bodyPr/>
                    <a:lstStyle/>
                    <a:p>
                      <a:pPr marL="0" marR="0" lvl="0" indent="0" algn="l" defTabSz="685800" rtl="0" eaLnBrk="1" fontAlgn="auto" latinLnBrk="0" hangingPunct="1">
                        <a:lnSpc>
                          <a:spcPct val="100000"/>
                        </a:lnSpc>
                        <a:spcBef>
                          <a:spcPct val="0"/>
                        </a:spcBef>
                        <a:spcAft>
                          <a:spcPct val="0"/>
                        </a:spcAft>
                        <a:buClrTx/>
                        <a:buSzTx/>
                        <a:buFontTx/>
                        <a:buNone/>
                        <a:defRPr/>
                      </a:pPr>
                      <a:r>
                        <a:rPr lang="x-none" sz="1100" b="0" i="0" strike="noStrike" cap="none" spc="0" baseline="0">
                          <a:solidFill>
                            <a:srgbClr val="000000"/>
                          </a:solidFill>
                          <a:effectLst/>
                          <a:latin typeface="Arial"/>
                          <a:ea typeface="Arial"/>
                          <a:cs typeface="Arial"/>
                        </a:rPr>
                        <a:t>Los retiros antes de los 59 años y medio de edad generalmente están prohibidos, a menos que usted se desvincule del empleo antes de cumplir los 59 años y medio de edad. </a:t>
                      </a:r>
                    </a:p>
                  </a:txBody>
                  <a:tcPr>
                    <a:solidFill>
                      <a:srgbClr val="A5CF4F"/>
                    </a:solidFill>
                  </a:tcPr>
                </a:tc>
                <a:tc>
                  <a:txBody>
                    <a:bodyPr/>
                    <a:lstStyle/>
                    <a:p>
                      <a:pPr marL="0" marR="0" lvl="0" indent="0" algn="l" defTabSz="685800" rtl="0" eaLnBrk="1" fontAlgn="auto" latinLnBrk="0" hangingPunct="1">
                        <a:lnSpc>
                          <a:spcPct val="100000"/>
                        </a:lnSpc>
                        <a:spcBef>
                          <a:spcPct val="0"/>
                        </a:spcBef>
                        <a:spcAft>
                          <a:spcPct val="0"/>
                        </a:spcAft>
                        <a:buClrTx/>
                        <a:buSzTx/>
                        <a:buFontTx/>
                        <a:buNone/>
                        <a:defRPr/>
                      </a:pPr>
                      <a:r>
                        <a:rPr lang="x-none" sz="1100" b="0" i="0" strike="noStrike" cap="none" spc="0" baseline="0">
                          <a:solidFill>
                            <a:srgbClr val="000000"/>
                          </a:solidFill>
                          <a:effectLst/>
                          <a:latin typeface="Arial"/>
                          <a:ea typeface="Arial"/>
                          <a:cs typeface="Arial"/>
                        </a:rPr>
                        <a:t>Por lo general, los retiros están prohibidos a menos que usted se desvincule del empleo.</a:t>
                      </a:r>
                      <a:endParaRPr lang="en-US" sz="1100"/>
                    </a:p>
                  </a:txBody>
                  <a:tcPr>
                    <a:solidFill>
                      <a:srgbClr val="A5CF4F"/>
                    </a:solidFill>
                  </a:tcPr>
                </a:tc>
                <a:extLst>
                  <a:ext uri="{0D108BD9-81ED-4DB2-BD59-A6C34878D82A}">
                    <a16:rowId xmlns:a16="http://schemas.microsoft.com/office/drawing/2014/main" val="243224854"/>
                  </a:ext>
                </a:extLst>
              </a:tr>
            </a:tbl>
          </a:graphicData>
        </a:graphic>
      </p:graphicFrame>
      <p:sp>
        <p:nvSpPr>
          <p:cNvPr id="2" name="TextBox 1">
            <a:extLst>
              <a:ext uri="{FF2B5EF4-FFF2-40B4-BE49-F238E27FC236}">
                <a16:creationId xmlns:a16="http://schemas.microsoft.com/office/drawing/2014/main" id="{86D8D567-A8BE-4256-A1B1-2EDD74B5F36D}"/>
              </a:ext>
            </a:extLst>
          </p:cNvPr>
          <p:cNvSpPr txBox="1"/>
          <p:nvPr/>
        </p:nvSpPr>
        <p:spPr>
          <a:xfrm>
            <a:off x="369116" y="5956183"/>
            <a:ext cx="8405768" cy="365125"/>
          </a:xfrm>
          <a:prstGeom prst="rect">
            <a:avLst/>
          </a:prstGeom>
          <a:noFill/>
        </p:spPr>
        <p:txBody>
          <a:bodyPr wrap="square" lIns="91440" tIns="0" rIns="91440" bIns="0" rtlCol="0">
            <a:noAutofit/>
          </a:bodyPr>
          <a:lstStyle/>
          <a:p>
            <a:r>
              <a:rPr lang="x-none" sz="800" b="0" i="0" strike="noStrike" cap="none" spc="0" baseline="0">
                <a:solidFill>
                  <a:srgbClr val="000000"/>
                </a:solidFill>
                <a:effectLst/>
                <a:latin typeface="Arial"/>
                <a:ea typeface="Arial"/>
                <a:cs typeface="Arial"/>
              </a:rPr>
              <a:t>*La edad mínima se redujo a 59 años y medio para las distribuciones electivas del plan gubernamental 457(b) antes de la indemnización por parte de la División M, artículo 104(b) de la Ley de Asignaciones Consolidadas Adicionales de 2020.</a:t>
            </a:r>
          </a:p>
        </p:txBody>
      </p:sp>
    </p:spTree>
    <p:extLst>
      <p:ext uri="{BB962C8B-B14F-4D97-AF65-F5344CB8AC3E}">
        <p14:creationId xmlns:p14="http://schemas.microsoft.com/office/powerpoint/2010/main" val="268313748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52383059"/>
              </p:ext>
            </p:extLst>
          </p:nvPr>
        </p:nvGraphicFramePr>
        <p:xfrm>
          <a:off x="266700" y="1519239"/>
          <a:ext cx="8582025" cy="4937760"/>
        </p:xfrm>
        <a:graphic>
          <a:graphicData uri="http://schemas.openxmlformats.org/drawingml/2006/table">
            <a:tbl>
              <a:tblPr firstRow="1" bandRow="1">
                <a:tableStyleId>{5C22544A-7EE6-4342-B048-85BDC9FD1C3A}</a:tableStyleId>
              </a:tblPr>
              <a:tblGrid>
                <a:gridCol w="2860675">
                  <a:extLst>
                    <a:ext uri="{9D8B030D-6E8A-4147-A177-3AD203B41FA5}">
                      <a16:colId xmlns:a16="http://schemas.microsoft.com/office/drawing/2014/main" val="20000"/>
                    </a:ext>
                  </a:extLst>
                </a:gridCol>
                <a:gridCol w="2860675">
                  <a:extLst>
                    <a:ext uri="{9D8B030D-6E8A-4147-A177-3AD203B41FA5}">
                      <a16:colId xmlns:a16="http://schemas.microsoft.com/office/drawing/2014/main" val="20001"/>
                    </a:ext>
                  </a:extLst>
                </a:gridCol>
                <a:gridCol w="2860675">
                  <a:extLst>
                    <a:ext uri="{9D8B030D-6E8A-4147-A177-3AD203B41FA5}">
                      <a16:colId xmlns:a16="http://schemas.microsoft.com/office/drawing/2014/main" val="20002"/>
                    </a:ext>
                  </a:extLst>
                </a:gridCol>
              </a:tblGrid>
              <a:tr h="427378">
                <a:tc>
                  <a:txBody>
                    <a:bodyPr/>
                    <a:lstStyle/>
                    <a:p>
                      <a:endParaRPr lang="en-US"/>
                    </a:p>
                  </a:txBody>
                  <a:tcPr>
                    <a:solidFill>
                      <a:srgbClr val="009CDC"/>
                    </a:solidFill>
                  </a:tcPr>
                </a:tc>
                <a:tc>
                  <a:txBody>
                    <a:bodyPr/>
                    <a:lstStyle/>
                    <a:p>
                      <a:pPr marL="0" algn="l" defTabSz="685800" rtl="0" eaLnBrk="1" latinLnBrk="0" hangingPunct="1"/>
                      <a:r>
                        <a:rPr lang="x-none" sz="1400" b="1" i="0" strike="noStrike" cap="none" spc="0" baseline="0">
                          <a:solidFill>
                            <a:srgbClr val="FFFFFF"/>
                          </a:solidFill>
                          <a:effectLst/>
                          <a:latin typeface="Arial"/>
                          <a:ea typeface="Arial"/>
                          <a:cs typeface="Arial"/>
                        </a:rPr>
                        <a:t>Empleador gubernamental</a:t>
                      </a:r>
                    </a:p>
                  </a:txBody>
                  <a:tcPr anchor="ctr" anchorCtr="1">
                    <a:solidFill>
                      <a:srgbClr val="009CDC"/>
                    </a:solidFill>
                  </a:tcPr>
                </a:tc>
                <a:tc>
                  <a:txBody>
                    <a:bodyPr/>
                    <a:lstStyle/>
                    <a:p>
                      <a:r>
                        <a:rPr lang="x-none" sz="1400" b="1" i="0" strike="noStrike" cap="none" spc="0" baseline="0">
                          <a:solidFill>
                            <a:srgbClr val="FFFFFF"/>
                          </a:solidFill>
                          <a:effectLst/>
                          <a:latin typeface="Arial"/>
                          <a:ea typeface="Arial"/>
                          <a:cs typeface="Arial"/>
                        </a:rPr>
                        <a:t>Empleador no gubernamental /Empleador exento de impuestos</a:t>
                      </a:r>
                      <a:endParaRPr lang="en-US"/>
                    </a:p>
                  </a:txBody>
                  <a:tcPr anchor="ctr" anchorCtr="1">
                    <a:solidFill>
                      <a:srgbClr val="009CDC"/>
                    </a:solidFill>
                  </a:tcPr>
                </a:tc>
                <a:extLst>
                  <a:ext uri="{0D108BD9-81ED-4DB2-BD59-A6C34878D82A}">
                    <a16:rowId xmlns:a16="http://schemas.microsoft.com/office/drawing/2014/main" val="10000"/>
                  </a:ext>
                </a:extLst>
              </a:tr>
              <a:tr h="2296476">
                <a:tc>
                  <a:txBody>
                    <a:bodyPr/>
                    <a:lstStyle/>
                    <a:p>
                      <a:r>
                        <a:rPr lang="x-none" sz="1200" b="1" i="0" strike="noStrike" cap="none" spc="0" baseline="0">
                          <a:solidFill>
                            <a:srgbClr val="FFFFFF"/>
                          </a:solidFill>
                          <a:effectLst/>
                          <a:latin typeface="Arial"/>
                          <a:ea typeface="Arial"/>
                          <a:cs typeface="Arial"/>
                        </a:rPr>
                        <a:t>Retención del impuesto federal sobre la renta e informe de distribuciones </a:t>
                      </a:r>
                      <a:r>
                        <a:rPr lang="x-none" sz="1200" b="0" i="0" strike="noStrike" cap="none" spc="0" baseline="0">
                          <a:solidFill>
                            <a:srgbClr val="000000"/>
                          </a:solidFill>
                          <a:effectLst/>
                          <a:latin typeface="Arial"/>
                          <a:ea typeface="Arial"/>
                          <a:cs typeface="Arial"/>
                        </a:rPr>
                        <a:t>	</a:t>
                      </a:r>
                    </a:p>
                  </a:txBody>
                  <a:tcPr>
                    <a:solidFill>
                      <a:srgbClr val="009CDC"/>
                    </a:solidFill>
                  </a:tcPr>
                </a:tc>
                <a:tc>
                  <a:txBody>
                    <a:bodyPr/>
                    <a:lstStyle/>
                    <a:p>
                      <a:r>
                        <a:rPr lang="x-none" sz="1200" b="0" i="0" strike="noStrike" cap="none" spc="0" baseline="0">
                          <a:solidFill>
                            <a:srgbClr val="000000"/>
                          </a:solidFill>
                          <a:effectLst/>
                          <a:latin typeface="Arial"/>
                          <a:ea typeface="Arial"/>
                          <a:cs typeface="Arial"/>
                        </a:rPr>
                        <a:t>El 10 % del monto imponible retenido no es elegible para la transferencia a un plan calificado, a menos que el participante opte por excluirse de la retención o aumente el porcentaje de retención. </a:t>
                      </a:r>
                    </a:p>
                    <a:p>
                      <a:endParaRPr lang="en-US" sz="1200" b="0" i="0" u="none" strike="noStrike" kern="1200" baseline="0">
                        <a:solidFill>
                          <a:schemeClr val="dk1"/>
                        </a:solidFill>
                        <a:latin typeface="+mn-lt"/>
                        <a:ea typeface="+mn-ea"/>
                        <a:cs typeface="+mn-cs"/>
                      </a:endParaRPr>
                    </a:p>
                    <a:p>
                      <a:r>
                        <a:rPr lang="x-none" sz="1200" b="0" i="0" strike="noStrike" cap="none" spc="0" baseline="0">
                          <a:solidFill>
                            <a:srgbClr val="000000"/>
                          </a:solidFill>
                          <a:effectLst/>
                          <a:latin typeface="Arial"/>
                          <a:ea typeface="Arial"/>
                          <a:cs typeface="Arial"/>
                        </a:rPr>
                        <a:t>El 20 % de las distribuciones de transferencia elegibles no se transfieren a otro plan calificado. </a:t>
                      </a:r>
                    </a:p>
                    <a:p>
                      <a:endParaRPr lang="en-US" sz="1200" b="0" i="0" u="none" strike="noStrike" kern="1200" baseline="0">
                        <a:solidFill>
                          <a:schemeClr val="dk1"/>
                        </a:solidFill>
                        <a:latin typeface="+mn-lt"/>
                        <a:ea typeface="+mn-ea"/>
                        <a:cs typeface="+mn-cs"/>
                      </a:endParaRPr>
                    </a:p>
                    <a:p>
                      <a:r>
                        <a:rPr lang="x-none" sz="1200" b="0" i="0" strike="noStrike" cap="none" spc="0" baseline="0">
                          <a:solidFill>
                            <a:srgbClr val="000000"/>
                          </a:solidFill>
                          <a:effectLst/>
                          <a:latin typeface="Arial"/>
                          <a:ea typeface="Arial"/>
                          <a:cs typeface="Arial"/>
                        </a:rPr>
                        <a:t>Informes de impuestos realizados en el Formulario 1099 del IRS </a:t>
                      </a:r>
                    </a:p>
                  </a:txBody>
                  <a:tcPr/>
                </a:tc>
                <a:tc>
                  <a:txBody>
                    <a:bodyPr/>
                    <a:lstStyle/>
                    <a:p>
                      <a:r>
                        <a:rPr lang="x-none" sz="1200" b="0" i="0" strike="noStrike" cap="none" spc="0" baseline="0">
                          <a:solidFill>
                            <a:srgbClr val="000000"/>
                          </a:solidFill>
                          <a:effectLst/>
                          <a:latin typeface="Arial"/>
                          <a:ea typeface="Arial"/>
                          <a:cs typeface="Arial"/>
                        </a:rPr>
                        <a:t>Las distribuciones consideradas salarios en virtud de 3401(a) están sujetas a la retención del impuesto sobre la renta. Informe de impuestos en el Formulario W-2 del IRS. </a:t>
                      </a:r>
                    </a:p>
                    <a:p>
                      <a:endParaRPr lang="en-US" sz="1200" b="0" i="0" u="none" strike="noStrike" kern="1200" baseline="0">
                        <a:solidFill>
                          <a:schemeClr val="dk1"/>
                        </a:solidFill>
                        <a:latin typeface="+mn-lt"/>
                        <a:ea typeface="+mn-ea"/>
                        <a:cs typeface="+mn-cs"/>
                      </a:endParaRPr>
                    </a:p>
                    <a:p>
                      <a:r>
                        <a:rPr lang="x-none" sz="1200" b="0" i="0" strike="noStrike" cap="none" spc="0" baseline="0">
                          <a:solidFill>
                            <a:srgbClr val="000000"/>
                          </a:solidFill>
                          <a:effectLst/>
                          <a:latin typeface="Arial"/>
                          <a:ea typeface="Arial"/>
                          <a:cs typeface="Arial"/>
                        </a:rPr>
                        <a:t>10 % del monto imponible de distribución retenido a los beneficiarios a menos que la distribución no sea anualizada; de lo contrario, se aplican tasas de retención salarial, a menos que el beneficiario opte por no retener o aumente el porcentaje de retención. </a:t>
                      </a:r>
                    </a:p>
                    <a:p>
                      <a:endParaRPr lang="en-US" sz="1200" b="0" i="0" u="none" strike="noStrike" kern="1200" baseline="0">
                        <a:solidFill>
                          <a:schemeClr val="dk1"/>
                        </a:solidFill>
                        <a:latin typeface="+mn-lt"/>
                        <a:ea typeface="+mn-ea"/>
                        <a:cs typeface="+mn-cs"/>
                      </a:endParaRPr>
                    </a:p>
                  </a:txBody>
                  <a:tcPr/>
                </a:tc>
                <a:extLst>
                  <a:ext uri="{0D108BD9-81ED-4DB2-BD59-A6C34878D82A}">
                    <a16:rowId xmlns:a16="http://schemas.microsoft.com/office/drawing/2014/main" val="10001"/>
                  </a:ext>
                </a:extLst>
              </a:tr>
              <a:tr h="1307274">
                <a:tc>
                  <a:txBody>
                    <a:bodyPr/>
                    <a:lstStyle/>
                    <a:p>
                      <a:pPr algn="l"/>
                      <a:endParaRPr lang="en-US" sz="1800" b="0" i="0" u="none" strike="noStrike" baseline="0">
                        <a:solidFill>
                          <a:srgbClr val="000000"/>
                        </a:solidFill>
                        <a:latin typeface="+mn-lt"/>
                      </a:endParaRPr>
                    </a:p>
                    <a:p>
                      <a:r>
                        <a:rPr lang="x-none" sz="1200" b="1" i="0" strike="noStrike" cap="none" spc="0" baseline="0">
                          <a:solidFill>
                            <a:srgbClr val="FFFFFF"/>
                          </a:solidFill>
                          <a:effectLst/>
                          <a:latin typeface="Arial"/>
                          <a:ea typeface="Arial"/>
                          <a:cs typeface="Arial"/>
                        </a:rPr>
                        <a:t>Retención del impuesto estatal sobre la renta e informes de distribuciones </a:t>
                      </a:r>
                      <a:endParaRPr lang="en-US" sz="1200"/>
                    </a:p>
                  </a:txBody>
                  <a:tcPr>
                    <a:solidFill>
                      <a:srgbClr val="009CDC"/>
                    </a:solidFill>
                  </a:tcPr>
                </a:tc>
                <a:tc>
                  <a:txBody>
                    <a:bodyPr/>
                    <a:lstStyle/>
                    <a:p>
                      <a:r>
                        <a:rPr lang="x-none" sz="1200" b="0" i="0" strike="noStrike" cap="none" spc="0" baseline="0">
                          <a:solidFill>
                            <a:srgbClr val="000000"/>
                          </a:solidFill>
                          <a:effectLst/>
                          <a:latin typeface="Arial"/>
                          <a:ea typeface="Arial"/>
                          <a:cs typeface="Arial"/>
                        </a:rPr>
                        <a:t>Si se retiene el impuesto federal sobre la renta, algunos estados exigen la retención</a:t>
                      </a:r>
                      <a:endParaRPr lang="en-US" sz="1200"/>
                    </a:p>
                  </a:txBody>
                  <a:tcPr>
                    <a:solidFill>
                      <a:srgbClr val="A5CF4F"/>
                    </a:solidFill>
                  </a:tcPr>
                </a:tc>
                <a:tc>
                  <a:txBody>
                    <a:bodyPr/>
                    <a:lstStyle/>
                    <a:p>
                      <a:r>
                        <a:rPr lang="x-none" sz="1200" b="0" i="0" strike="noStrike" cap="none" spc="0" baseline="0">
                          <a:solidFill>
                            <a:srgbClr val="000000"/>
                          </a:solidFill>
                          <a:effectLst/>
                          <a:latin typeface="Arial"/>
                          <a:ea typeface="Arial"/>
                          <a:cs typeface="Arial"/>
                        </a:rPr>
                        <a:t>Distribuciones a los participantes retenidas mediante el uso de las tablas de retención salarial complementaria estatal publicadas o las tablas de retención salarial graduadas </a:t>
                      </a:r>
                    </a:p>
                    <a:p>
                      <a:r>
                        <a:rPr lang="x-none" sz="1200" b="0" i="0" strike="noStrike" cap="none" spc="0" baseline="0">
                          <a:solidFill>
                            <a:srgbClr val="000000"/>
                          </a:solidFill>
                          <a:effectLst/>
                          <a:latin typeface="Arial"/>
                          <a:ea typeface="Arial"/>
                          <a:cs typeface="Arial"/>
                        </a:rPr>
                        <a:t>Si se retiene el impuesto federal sobre la renta, algunos estados exigen la retención </a:t>
                      </a:r>
                      <a:endParaRPr lang="en-US" sz="1200"/>
                    </a:p>
                  </a:txBody>
                  <a:tcPr>
                    <a:solidFill>
                      <a:srgbClr val="A5CF4F"/>
                    </a:solidFill>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3A5D2E96-09D4-684C-BDED-6024B7F4284C}" type="slidenum">
              <a:rPr lang="en-US" smtClean="0"/>
              <a:t>16</a:t>
            </a:fld>
            <a:endParaRPr lang="en-US"/>
          </a:p>
        </p:txBody>
      </p:sp>
      <p:sp>
        <p:nvSpPr>
          <p:cNvPr id="4" name="Title 3"/>
          <p:cNvSpPr>
            <a:spLocks noGrp="1"/>
          </p:cNvSpPr>
          <p:nvPr>
            <p:ph type="title"/>
          </p:nvPr>
        </p:nvSpPr>
        <p:spPr>
          <a:xfrm>
            <a:off x="269162" y="204832"/>
            <a:ext cx="8766066" cy="1204868"/>
          </a:xfrm>
        </p:spPr>
        <p:txBody>
          <a:bodyPr/>
          <a:lstStyle/>
          <a:p>
            <a:r>
              <a:rPr lang="x-none" sz="3000" b="1" i="0" strike="noStrike" cap="none" spc="0" baseline="0">
                <a:solidFill>
                  <a:srgbClr val="000000"/>
                </a:solidFill>
                <a:effectLst/>
                <a:latin typeface="Georgia"/>
                <a:ea typeface="Georgia"/>
                <a:cs typeface="Georgia"/>
              </a:rPr>
              <a:t>Diferencias entre los planes 457(b) de empleadores gubernamentales y no gubernamentales</a:t>
            </a:r>
          </a:p>
        </p:txBody>
      </p:sp>
    </p:spTree>
    <p:extLst>
      <p:ext uri="{BB962C8B-B14F-4D97-AF65-F5344CB8AC3E}">
        <p14:creationId xmlns:p14="http://schemas.microsoft.com/office/powerpoint/2010/main" val="341333868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086431264"/>
              </p:ext>
            </p:extLst>
          </p:nvPr>
        </p:nvGraphicFramePr>
        <p:xfrm>
          <a:off x="269162" y="1372593"/>
          <a:ext cx="8582025" cy="4976326"/>
        </p:xfrm>
        <a:graphic>
          <a:graphicData uri="http://schemas.openxmlformats.org/drawingml/2006/table">
            <a:tbl>
              <a:tblPr firstRow="1" bandRow="1">
                <a:tableStyleId>{5C22544A-7EE6-4342-B048-85BDC9FD1C3A}</a:tableStyleId>
              </a:tblPr>
              <a:tblGrid>
                <a:gridCol w="2860675">
                  <a:extLst>
                    <a:ext uri="{9D8B030D-6E8A-4147-A177-3AD203B41FA5}">
                      <a16:colId xmlns:a16="http://schemas.microsoft.com/office/drawing/2014/main" val="20000"/>
                    </a:ext>
                  </a:extLst>
                </a:gridCol>
                <a:gridCol w="2860675">
                  <a:extLst>
                    <a:ext uri="{9D8B030D-6E8A-4147-A177-3AD203B41FA5}">
                      <a16:colId xmlns:a16="http://schemas.microsoft.com/office/drawing/2014/main" val="20001"/>
                    </a:ext>
                  </a:extLst>
                </a:gridCol>
                <a:gridCol w="2860675">
                  <a:extLst>
                    <a:ext uri="{9D8B030D-6E8A-4147-A177-3AD203B41FA5}">
                      <a16:colId xmlns:a16="http://schemas.microsoft.com/office/drawing/2014/main" val="20002"/>
                    </a:ext>
                  </a:extLst>
                </a:gridCol>
              </a:tblGrid>
              <a:tr h="370840">
                <a:tc>
                  <a:txBody>
                    <a:bodyPr/>
                    <a:lstStyle/>
                    <a:p>
                      <a:endParaRPr lang="en-US" dirty="0"/>
                    </a:p>
                  </a:txBody>
                  <a:tcPr>
                    <a:solidFill>
                      <a:srgbClr val="009CDC"/>
                    </a:solidFill>
                  </a:tcPr>
                </a:tc>
                <a:tc>
                  <a:txBody>
                    <a:bodyPr/>
                    <a:lstStyle/>
                    <a:p>
                      <a:pPr marL="0" algn="l" defTabSz="685800" rtl="0" eaLnBrk="1" latinLnBrk="0" hangingPunct="1"/>
                      <a:r>
                        <a:rPr lang="x-none" sz="1400" b="1" i="0" strike="noStrike" cap="none" spc="0" baseline="0" dirty="0">
                          <a:solidFill>
                            <a:srgbClr val="FFFFFF"/>
                          </a:solidFill>
                          <a:effectLst/>
                          <a:latin typeface="Arial"/>
                          <a:ea typeface="Arial"/>
                          <a:cs typeface="Arial"/>
                        </a:rPr>
                        <a:t>Empleador gubernamental</a:t>
                      </a:r>
                    </a:p>
                  </a:txBody>
                  <a:tcPr anchor="ctr" anchorCtr="1">
                    <a:solidFill>
                      <a:srgbClr val="009CDC"/>
                    </a:solidFill>
                  </a:tcPr>
                </a:tc>
                <a:tc>
                  <a:txBody>
                    <a:bodyPr/>
                    <a:lstStyle/>
                    <a:p>
                      <a:r>
                        <a:rPr lang="x-none" sz="1400" b="1" i="0" strike="noStrike" cap="none" spc="0" baseline="0">
                          <a:solidFill>
                            <a:srgbClr val="FFFFFF"/>
                          </a:solidFill>
                          <a:effectLst/>
                          <a:latin typeface="Arial"/>
                          <a:ea typeface="Arial"/>
                          <a:cs typeface="Arial"/>
                        </a:rPr>
                        <a:t>Empleador no gubernamental/Empleador exento de impuestos</a:t>
                      </a:r>
                      <a:endParaRPr lang="en-US"/>
                    </a:p>
                  </a:txBody>
                  <a:tcPr anchor="ctr" anchorCtr="1">
                    <a:solidFill>
                      <a:srgbClr val="009CDC"/>
                    </a:solidFill>
                  </a:tcPr>
                </a:tc>
                <a:extLst>
                  <a:ext uri="{0D108BD9-81ED-4DB2-BD59-A6C34878D82A}">
                    <a16:rowId xmlns:a16="http://schemas.microsoft.com/office/drawing/2014/main" val="10000"/>
                  </a:ext>
                </a:extLst>
              </a:tr>
              <a:tr h="1714966">
                <a:tc>
                  <a:txBody>
                    <a:bodyPr/>
                    <a:lstStyle/>
                    <a:p>
                      <a:pPr algn="l"/>
                      <a:endParaRPr lang="en-US" sz="1800" b="0" i="0" u="none" strike="noStrike" baseline="0">
                        <a:solidFill>
                          <a:srgbClr val="000000"/>
                        </a:solidFill>
                        <a:latin typeface="+mn-lt"/>
                      </a:endParaRPr>
                    </a:p>
                    <a:p>
                      <a:r>
                        <a:rPr lang="x-none" sz="1200" b="1" i="0" strike="noStrike" cap="none" spc="0" baseline="0">
                          <a:solidFill>
                            <a:srgbClr val="FFFFFF"/>
                          </a:solidFill>
                          <a:effectLst/>
                          <a:latin typeface="Arial"/>
                          <a:ea typeface="Arial"/>
                          <a:cs typeface="Arial"/>
                        </a:rPr>
                        <a:t>Reinversiones y transferencias salientes </a:t>
                      </a:r>
                      <a:r>
                        <a:rPr lang="x-none" sz="1200" b="0" i="0" strike="noStrike" cap="none" spc="0" baseline="0">
                          <a:solidFill>
                            <a:srgbClr val="000000"/>
                          </a:solidFill>
                          <a:effectLst/>
                          <a:latin typeface="Arial"/>
                          <a:ea typeface="Arial"/>
                          <a:cs typeface="Arial"/>
                        </a:rPr>
                        <a:t>	</a:t>
                      </a:r>
                    </a:p>
                    <a:p>
                      <a:endParaRPr lang="en-US" sz="1200"/>
                    </a:p>
                  </a:txBody>
                  <a:tcPr>
                    <a:solidFill>
                      <a:srgbClr val="009CDC"/>
                    </a:solidFill>
                  </a:tcPr>
                </a:tc>
                <a:tc>
                  <a:txBody>
                    <a:bodyPr/>
                    <a:lstStyle/>
                    <a:p>
                      <a:r>
                        <a:rPr lang="x-none" sz="1400" b="0" i="0" strike="noStrike" cap="none" spc="0" baseline="0" dirty="0">
                          <a:solidFill>
                            <a:srgbClr val="000000"/>
                          </a:solidFill>
                          <a:effectLst/>
                          <a:latin typeface="Arial"/>
                          <a:ea typeface="Arial"/>
                          <a:cs typeface="Arial"/>
                        </a:rPr>
                        <a:t>Puede permitirse que los planes gubernamentales de beneficios definidos compren crédito de servicio. El plan debe permitir las distribuciones de transferencias elegibles a planes IRA u otros planes de jubilación. </a:t>
                      </a:r>
                    </a:p>
                  </a:txBody>
                  <a:tcPr/>
                </a:tc>
                <a:tc>
                  <a:txBody>
                    <a:bodyPr/>
                    <a:lstStyle/>
                    <a:p>
                      <a:r>
                        <a:rPr lang="x-none" sz="1400" b="0" i="0" strike="noStrike" cap="none" spc="0" baseline="0">
                          <a:solidFill>
                            <a:srgbClr val="000000"/>
                          </a:solidFill>
                          <a:effectLst/>
                          <a:latin typeface="Arial"/>
                          <a:ea typeface="Arial"/>
                          <a:cs typeface="Arial"/>
                        </a:rPr>
                        <a:t>Se puede permitir a otros planes 457(b) no gubernamentales, sujetos a los requisitos 457(b) del IRS 	</a:t>
                      </a:r>
                    </a:p>
                    <a:p>
                      <a:endParaRPr lang="en-US"/>
                    </a:p>
                  </a:txBody>
                  <a:tcPr/>
                </a:tc>
                <a:extLst>
                  <a:ext uri="{0D108BD9-81ED-4DB2-BD59-A6C34878D82A}">
                    <a16:rowId xmlns:a16="http://schemas.microsoft.com/office/drawing/2014/main" val="10001"/>
                  </a:ext>
                </a:extLst>
              </a:tr>
              <a:tr h="370840">
                <a:tc>
                  <a:txBody>
                    <a:bodyPr/>
                    <a:lstStyle/>
                    <a:p>
                      <a:pPr algn="l"/>
                      <a:endParaRPr lang="en-US" sz="1800" b="0" i="0" u="none" strike="noStrike" baseline="0">
                        <a:solidFill>
                          <a:srgbClr val="000000"/>
                        </a:solidFill>
                        <a:latin typeface="+mn-lt"/>
                      </a:endParaRPr>
                    </a:p>
                    <a:p>
                      <a:r>
                        <a:rPr lang="x-none" sz="1200" b="1" i="0" strike="noStrike" cap="none" spc="0" baseline="0">
                          <a:solidFill>
                            <a:srgbClr val="FFFFFF"/>
                          </a:solidFill>
                          <a:effectLst/>
                          <a:latin typeface="Arial"/>
                          <a:ea typeface="Arial"/>
                          <a:cs typeface="Arial"/>
                        </a:rPr>
                        <a:t>Sanción por distribución prematura del IRS antes de los 59 años y medio </a:t>
                      </a:r>
                      <a:r>
                        <a:rPr lang="x-none" sz="1200" b="0" i="0" strike="noStrike" cap="none" spc="0" baseline="0">
                          <a:solidFill>
                            <a:srgbClr val="000000"/>
                          </a:solidFill>
                          <a:effectLst/>
                          <a:latin typeface="Arial"/>
                          <a:ea typeface="Arial"/>
                          <a:cs typeface="Arial"/>
                        </a:rPr>
                        <a:t>	</a:t>
                      </a:r>
                    </a:p>
                    <a:p>
                      <a:endParaRPr lang="en-US" sz="1200"/>
                    </a:p>
                  </a:txBody>
                  <a:tcPr>
                    <a:solidFill>
                      <a:srgbClr val="009CDC"/>
                    </a:solidFill>
                  </a:tcPr>
                </a:tc>
                <a:tc>
                  <a:txBody>
                    <a:bodyPr/>
                    <a:lstStyle/>
                    <a:p>
                      <a:r>
                        <a:rPr lang="x-none" sz="1400" b="0" i="0" strike="noStrike" cap="none" spc="0" baseline="0" dirty="0">
                          <a:solidFill>
                            <a:srgbClr val="000000"/>
                          </a:solidFill>
                          <a:effectLst/>
                          <a:latin typeface="Arial"/>
                          <a:ea typeface="Arial"/>
                          <a:cs typeface="Arial"/>
                        </a:rPr>
                        <a:t>No está disponible a distribuciones a contribuciones regulares a planes 457(b). Puede aplicarse a la parte gravable de las distribuciones transferidas al plan desde otros planes calificados, como los planes 401(a), 403(b), IRA 	</a:t>
                      </a:r>
                    </a:p>
                  </a:txBody>
                  <a:tcPr>
                    <a:solidFill>
                      <a:srgbClr val="A5CF4F"/>
                    </a:solidFill>
                  </a:tcPr>
                </a:tc>
                <a:tc>
                  <a:txBody>
                    <a:bodyPr/>
                    <a:lstStyle/>
                    <a:p>
                      <a:r>
                        <a:rPr lang="x-none" sz="1400" b="0" i="0" strike="noStrike" cap="none" spc="0" baseline="0">
                          <a:solidFill>
                            <a:srgbClr val="000000"/>
                          </a:solidFill>
                          <a:effectLst/>
                          <a:latin typeface="Arial"/>
                          <a:ea typeface="Arial"/>
                          <a:cs typeface="Arial"/>
                        </a:rPr>
                        <a:t>N/A 	</a:t>
                      </a:r>
                    </a:p>
                    <a:p>
                      <a:endParaRPr lang="en-US"/>
                    </a:p>
                  </a:txBody>
                  <a:tcPr>
                    <a:solidFill>
                      <a:srgbClr val="A5CF4F"/>
                    </a:solidFill>
                  </a:tcPr>
                </a:tc>
                <a:extLst>
                  <a:ext uri="{0D108BD9-81ED-4DB2-BD59-A6C34878D82A}">
                    <a16:rowId xmlns:a16="http://schemas.microsoft.com/office/drawing/2014/main" val="10002"/>
                  </a:ext>
                </a:extLst>
              </a:tr>
              <a:tr h="490923">
                <a:tc>
                  <a:txBody>
                    <a:bodyPr/>
                    <a:lstStyle/>
                    <a:p>
                      <a:pPr algn="l"/>
                      <a:endParaRPr lang="en-US" sz="1800" b="0" i="0" u="none" strike="noStrike" baseline="0">
                        <a:solidFill>
                          <a:srgbClr val="000000"/>
                        </a:solidFill>
                        <a:latin typeface="+mn-lt"/>
                      </a:endParaRPr>
                    </a:p>
                    <a:p>
                      <a:r>
                        <a:rPr lang="x-none" sz="1200" b="1" i="0" strike="noStrike" cap="none" spc="0" baseline="0">
                          <a:solidFill>
                            <a:srgbClr val="FFFFFF"/>
                          </a:solidFill>
                          <a:effectLst/>
                          <a:latin typeface="Arial"/>
                          <a:ea typeface="Arial"/>
                          <a:cs typeface="Arial"/>
                        </a:rPr>
                        <a:t>Cuentas Roth designadas </a:t>
                      </a:r>
                      <a:r>
                        <a:rPr lang="x-none" sz="1200" b="0" i="0" strike="noStrike" cap="none" spc="0" baseline="0">
                          <a:solidFill>
                            <a:srgbClr val="FFFFFF"/>
                          </a:solidFill>
                          <a:effectLst/>
                          <a:latin typeface="Arial"/>
                          <a:ea typeface="Arial"/>
                          <a:cs typeface="Arial"/>
                        </a:rPr>
                        <a:t>	</a:t>
                      </a:r>
                    </a:p>
                    <a:p>
                      <a:endParaRPr lang="en-US" sz="1200"/>
                    </a:p>
                  </a:txBody>
                  <a:tcPr>
                    <a:solidFill>
                      <a:srgbClr val="009CDC"/>
                    </a:solidFill>
                  </a:tcPr>
                </a:tc>
                <a:tc>
                  <a:txBody>
                    <a:bodyPr/>
                    <a:lstStyle/>
                    <a:p>
                      <a:r>
                        <a:rPr lang="x-none" sz="1400" b="0" i="0" strike="noStrike" cap="none" spc="0" baseline="0" dirty="0">
                          <a:solidFill>
                            <a:srgbClr val="000000"/>
                          </a:solidFill>
                          <a:effectLst/>
                          <a:latin typeface="Arial"/>
                          <a:ea typeface="Arial"/>
                          <a:cs typeface="Arial"/>
                        </a:rPr>
                        <a:t>Sí (MetLife no lo dispone) </a:t>
                      </a:r>
                    </a:p>
                  </a:txBody>
                  <a:tcPr/>
                </a:tc>
                <a:tc>
                  <a:txBody>
                    <a:bodyPr/>
                    <a:lstStyle/>
                    <a:p>
                      <a:r>
                        <a:rPr lang="x-none" sz="1400" b="0" i="0" strike="noStrike" cap="none" spc="0" baseline="0" dirty="0">
                          <a:solidFill>
                            <a:srgbClr val="000000"/>
                          </a:solidFill>
                          <a:effectLst/>
                          <a:latin typeface="Arial"/>
                          <a:ea typeface="Arial"/>
                          <a:cs typeface="Arial"/>
                        </a:rPr>
                        <a:t>No</a:t>
                      </a:r>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3A5D2E96-09D4-684C-BDED-6024B7F4284C}" type="slidenum">
              <a:rPr lang="en-US" smtClean="0"/>
              <a:t>17</a:t>
            </a:fld>
            <a:endParaRPr lang="en-US"/>
          </a:p>
        </p:txBody>
      </p:sp>
      <p:sp>
        <p:nvSpPr>
          <p:cNvPr id="4" name="Title 3"/>
          <p:cNvSpPr>
            <a:spLocks noGrp="1"/>
          </p:cNvSpPr>
          <p:nvPr>
            <p:ph type="title"/>
          </p:nvPr>
        </p:nvSpPr>
        <p:spPr>
          <a:xfrm>
            <a:off x="269162" y="49190"/>
            <a:ext cx="8481138" cy="576329"/>
          </a:xfrm>
        </p:spPr>
        <p:txBody>
          <a:bodyPr/>
          <a:lstStyle/>
          <a:p>
            <a:r>
              <a:rPr lang="x-none" sz="3000" b="1" i="0" strike="noStrike" cap="none" spc="0" baseline="0" dirty="0">
                <a:solidFill>
                  <a:srgbClr val="000000"/>
                </a:solidFill>
                <a:effectLst/>
                <a:latin typeface="Georgia"/>
                <a:ea typeface="Georgia"/>
                <a:cs typeface="Georgia"/>
              </a:rPr>
              <a:t>Diferencias entre los planes 457(b) de empleadores gubernamentales y no gubernamentales</a:t>
            </a:r>
            <a:endParaRPr lang="en-US" dirty="0"/>
          </a:p>
        </p:txBody>
      </p:sp>
    </p:spTree>
    <p:extLst>
      <p:ext uri="{BB962C8B-B14F-4D97-AF65-F5344CB8AC3E}">
        <p14:creationId xmlns:p14="http://schemas.microsoft.com/office/powerpoint/2010/main" val="42467185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7313" y="944880"/>
            <a:ext cx="8581720" cy="5334000"/>
          </a:xfrm>
        </p:spPr>
        <p:txBody>
          <a:bodyPr/>
          <a:lstStyle/>
          <a:p>
            <a:r>
              <a:rPr lang="x-none" sz="1400" b="0" i="0" strike="noStrike" cap="none" spc="0" baseline="0" dirty="0">
                <a:solidFill>
                  <a:srgbClr val="000000"/>
                </a:solidFill>
                <a:effectLst/>
                <a:latin typeface="Arial"/>
                <a:ea typeface="Arial"/>
                <a:cs typeface="Arial"/>
              </a:rPr>
              <a:t>Cualquier análisis de impuestos es solo para fines informativos generales, no pretende ser completo ni cubrir todas las situaciones, y no debe interpretarse como asesoramiento legal, fiscal o contable. Los clientes deben consultar con sus asesores legales, fiscales y contables calificados, según corresponda. </a:t>
            </a:r>
          </a:p>
          <a:p>
            <a:r>
              <a:rPr lang="x-none" sz="1400" b="0" i="0" strike="noStrike" cap="none" spc="0" baseline="0" dirty="0">
                <a:solidFill>
                  <a:srgbClr val="000000"/>
                </a:solidFill>
                <a:effectLst/>
                <a:latin typeface="Arial"/>
                <a:ea typeface="Arial"/>
                <a:cs typeface="Arial"/>
              </a:rPr>
              <a:t>Las garantías de todos los productos están sujetas a la solidez financiera y la capacidad de pago de reclamaciones de la compañía emisora de seguros. Al igual que la mayoría de los contratos de seguro, los contratos de MetLife contienen exclusiones, limitaciones, reducción de beneficios, cargos por rendición y términos para mantenerlos vigentes. Su representante puede proporcionarle los costos y los detalles completos. Esta presentación es solo para fines informativos y no sustituye el asesoramiento profesional. Ni Metropolitan Life Insurance Company o ninguna de sus afiliadas o representantes se dedican a brindar asesoramiento fiscal o legal. Las personas deberían consultar con sus propios asesores profesionales para determinar la idoneidad de cualquier curso de acción o estrategia analizada para su situación en particular. Metropolitan Life Insurance Company (MLIC),</a:t>
            </a:r>
            <a:r>
              <a:rPr lang="en-US" sz="1400" b="0" i="0" strike="noStrike" cap="none" spc="0" baseline="0" dirty="0">
                <a:solidFill>
                  <a:srgbClr val="000000"/>
                </a:solidFill>
                <a:effectLst/>
                <a:latin typeface="Arial"/>
                <a:ea typeface="Arial"/>
                <a:cs typeface="Arial"/>
              </a:rPr>
              <a:t> 200 Park Avenida,</a:t>
            </a:r>
            <a:r>
              <a:rPr lang="x-none" sz="1400" b="0" i="0" strike="noStrike" cap="none" spc="0" baseline="0" dirty="0">
                <a:solidFill>
                  <a:srgbClr val="000000"/>
                </a:solidFill>
                <a:effectLst/>
                <a:latin typeface="Arial"/>
                <a:ea typeface="Arial"/>
                <a:cs typeface="Arial"/>
              </a:rPr>
              <a:t> Nueva York, NY 10166. Valores distribuidos por MetLife Investors Distribution Company (MLIDC) (miembro de FINRA). Ambas son compañías de MetLife.</a:t>
            </a:r>
            <a:endParaRPr lang="en-US" sz="1400" dirty="0"/>
          </a:p>
          <a:p>
            <a:r>
              <a:rPr lang="x-none" sz="1400" b="0" i="0" strike="noStrike" cap="none" spc="0" baseline="0" dirty="0">
                <a:solidFill>
                  <a:srgbClr val="000000"/>
                </a:solidFill>
                <a:effectLst/>
                <a:latin typeface="Arial"/>
                <a:ea typeface="Arial"/>
                <a:cs typeface="Arial"/>
              </a:rPr>
              <a:t>MLR200513</a:t>
            </a:r>
            <a:r>
              <a:rPr lang="en-US" sz="1400" b="0" i="0" strike="noStrike" cap="none" spc="0" baseline="0" dirty="0">
                <a:solidFill>
                  <a:srgbClr val="000000"/>
                </a:solidFill>
                <a:effectLst/>
                <a:latin typeface="Arial"/>
                <a:ea typeface="Arial"/>
                <a:cs typeface="Arial"/>
              </a:rPr>
              <a:t>ES-3</a:t>
            </a:r>
            <a:endParaRPr lang="x-none" sz="1400" b="0" i="0" strike="noStrike" cap="none" spc="0" baseline="0" dirty="0">
              <a:solidFill>
                <a:srgbClr val="000000"/>
              </a:solidFill>
              <a:effectLst/>
              <a:latin typeface="Arial"/>
              <a:ea typeface="Arial"/>
              <a:cs typeface="Arial"/>
            </a:endParaRPr>
          </a:p>
          <a:p>
            <a:r>
              <a:rPr lang="en-US" sz="1400" b="0" i="0" strike="noStrike" cap="none" spc="0" baseline="0" dirty="0">
                <a:solidFill>
                  <a:srgbClr val="000000"/>
                </a:solidFill>
                <a:effectLst/>
                <a:latin typeface="Arial"/>
                <a:ea typeface="Arial"/>
                <a:cs typeface="Arial"/>
              </a:rPr>
              <a:t>L0724041654[exp0726][All States][DC]</a:t>
            </a:r>
            <a:endParaRPr lang="x-none" sz="1400" b="0" i="0" strike="noStrike" cap="none" spc="0" baseline="0" dirty="0">
              <a:solidFill>
                <a:srgbClr val="000000"/>
              </a:solidFill>
              <a:effectLst/>
              <a:latin typeface="Arial"/>
              <a:ea typeface="Arial"/>
              <a:cs typeface="Arial"/>
            </a:endParaRPr>
          </a:p>
        </p:txBody>
      </p:sp>
      <p:sp>
        <p:nvSpPr>
          <p:cNvPr id="3" name="Slide Number Placeholder 2"/>
          <p:cNvSpPr>
            <a:spLocks noGrp="1"/>
          </p:cNvSpPr>
          <p:nvPr>
            <p:ph type="sldNum" sz="quarter" idx="12"/>
          </p:nvPr>
        </p:nvSpPr>
        <p:spPr/>
        <p:txBody>
          <a:bodyPr/>
          <a:lstStyle/>
          <a:p>
            <a:fld id="{3A5D2E96-09D4-684C-BDED-6024B7F4284C}" type="slidenum">
              <a:rPr lang="en-US" smtClean="0"/>
              <a:t>18</a:t>
            </a:fld>
            <a:endParaRPr lang="en-US"/>
          </a:p>
        </p:txBody>
      </p:sp>
      <p:sp>
        <p:nvSpPr>
          <p:cNvPr id="4" name="Title 3"/>
          <p:cNvSpPr>
            <a:spLocks noGrp="1"/>
          </p:cNvSpPr>
          <p:nvPr>
            <p:ph type="title"/>
          </p:nvPr>
        </p:nvSpPr>
        <p:spPr/>
        <p:txBody>
          <a:bodyPr/>
          <a:lstStyle/>
          <a:p>
            <a:r>
              <a:rPr lang="x-none" sz="3000" b="1" i="0" strike="noStrike" cap="none" spc="0" baseline="0">
                <a:solidFill>
                  <a:srgbClr val="000000"/>
                </a:solidFill>
                <a:effectLst/>
                <a:latin typeface="Georgia"/>
                <a:ea typeface="Georgia"/>
                <a:cs typeface="Georgia"/>
              </a:rPr>
              <a:t> Declaración de divulgación </a:t>
            </a:r>
          </a:p>
        </p:txBody>
      </p:sp>
    </p:spTree>
    <p:extLst>
      <p:ext uri="{BB962C8B-B14F-4D97-AF65-F5344CB8AC3E}">
        <p14:creationId xmlns:p14="http://schemas.microsoft.com/office/powerpoint/2010/main" val="52731237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2</a:t>
            </a:fld>
            <a:endParaRPr lang="en-US"/>
          </a:p>
        </p:txBody>
      </p:sp>
      <p:sp>
        <p:nvSpPr>
          <p:cNvPr id="6" name="Content Placeholder 2"/>
          <p:cNvSpPr>
            <a:spLocks noGrp="1"/>
          </p:cNvSpPr>
          <p:nvPr>
            <p:ph idx="1"/>
          </p:nvPr>
        </p:nvSpPr>
        <p:spPr>
          <a:xfrm>
            <a:off x="251908" y="913265"/>
            <a:ext cx="8783320" cy="5084183"/>
          </a:xfrm>
        </p:spPr>
        <p:txBody>
          <a:bodyPr>
            <a:noAutofit/>
          </a:bodyPr>
          <a:lstStyle/>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Un Plan 457(b) es un plan de compensación no calificado, con impuestos diferidos, elegible en virtud del artículo 457(b) del Código de Impuestos Internos y un plan de ahorros para la jubilación disponible para empleadores gubernamentales estatales y locales, y ciertos empleadores no gubernamentales exentos de impuestos 501(c) que no sean iglesias </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Las contribuciones son antes de impuestos y no se paga ningún impuesto federal sobre la renta hasta la distribución; sin embargo, puede aplicarse el impuesto estatal sobre la renta. Las ganancias crecen con impuestos diferidos hasta la distribución </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Por lo general, no están sujetos a la Ley de Seguridad de los Ingresos de Jubilación de Empleados (Employee Retirement Income Security Act, ERISA) (los planes no gubernamentales 457(b) están sujetos a ciertas partes de la ley ERISA) </a:t>
            </a:r>
          </a:p>
          <a:p>
            <a:pPr marL="342900" indent="-342900">
              <a:lnSpc>
                <a:spcPct val="120000"/>
              </a:lnSpc>
              <a:buFont typeface="Arial" panose="020B0604020202020204" pitchFamily="34" charset="0"/>
              <a:buChar char="•"/>
            </a:pPr>
            <a:r>
              <a:rPr lang="x-none" sz="1800" b="0" i="0" strike="noStrike" cap="none" spc="0" baseline="0" dirty="0">
                <a:solidFill>
                  <a:srgbClr val="000000"/>
                </a:solidFill>
                <a:effectLst/>
                <a:latin typeface="Arial"/>
                <a:ea typeface="Arial"/>
                <a:cs typeface="Arial"/>
              </a:rPr>
              <a:t>Aunque los planes 457(b) pueden permitir contribuciones Roth, MetLife y Brighthouse Financial no proporcionan esta característica para ciertos productos </a:t>
            </a:r>
          </a:p>
        </p:txBody>
      </p:sp>
      <p:sp>
        <p:nvSpPr>
          <p:cNvPr id="7" name="Slide Number Placeholder 3"/>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2</a:t>
            </a:fld>
            <a:endParaRPr lang="en-US"/>
          </a:p>
        </p:txBody>
      </p:sp>
      <p:sp>
        <p:nvSpPr>
          <p:cNvPr id="8" name="Title 8"/>
          <p:cNvSpPr>
            <a:spLocks noGrp="1"/>
          </p:cNvSpPr>
          <p:nvPr>
            <p:ph type="title"/>
          </p:nvPr>
        </p:nvSpPr>
        <p:spPr>
          <a:xfrm>
            <a:off x="284460" y="77531"/>
            <a:ext cx="8766067" cy="576329"/>
          </a:xfrm>
        </p:spPr>
        <p:txBody>
          <a:bodyPr/>
          <a:lstStyle/>
          <a:p>
            <a:r>
              <a:rPr lang="x-none" sz="2800" b="1" i="0" strike="noStrike" cap="none" spc="0" baseline="0" dirty="0">
                <a:solidFill>
                  <a:srgbClr val="000000"/>
                </a:solidFill>
                <a:effectLst/>
                <a:latin typeface="Georgia"/>
                <a:ea typeface="Georgia"/>
                <a:cs typeface="Georgia"/>
              </a:rPr>
              <a:t>Planes 457(b)</a:t>
            </a:r>
          </a:p>
        </p:txBody>
      </p:sp>
      <p:sp>
        <p:nvSpPr>
          <p:cNvPr id="9" name="Text Placeholder 1"/>
          <p:cNvSpPr>
            <a:spLocks noGrp="1"/>
          </p:cNvSpPr>
          <p:nvPr>
            <p:ph type="body" sz="quarter" idx="13"/>
          </p:nvPr>
        </p:nvSpPr>
        <p:spPr>
          <a:xfrm>
            <a:off x="267207" y="602228"/>
            <a:ext cx="6948752" cy="311037"/>
          </a:xfrm>
        </p:spPr>
        <p:txBody>
          <a:bodyPr/>
          <a:lstStyle/>
          <a:p>
            <a:r>
              <a:rPr lang="x-none" sz="1800" b="0" i="0" strike="noStrike" cap="none" spc="0" baseline="0" dirty="0">
                <a:solidFill>
                  <a:srgbClr val="0061A0"/>
                </a:solidFill>
                <a:effectLst/>
                <a:latin typeface="Arial"/>
                <a:ea typeface="Arial"/>
                <a:cs typeface="Arial"/>
              </a:rPr>
              <a:t>¿Qué es un Plan 457(b)? </a:t>
            </a:r>
          </a:p>
        </p:txBody>
      </p:sp>
    </p:spTree>
    <p:extLst>
      <p:ext uri="{BB962C8B-B14F-4D97-AF65-F5344CB8AC3E}">
        <p14:creationId xmlns:p14="http://schemas.microsoft.com/office/powerpoint/2010/main" val="5118047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3</a:t>
            </a:fld>
            <a:endParaRPr lang="en-US"/>
          </a:p>
        </p:txBody>
      </p:sp>
      <p:sp>
        <p:nvSpPr>
          <p:cNvPr id="6" name="Content Placeholder 1"/>
          <p:cNvSpPr>
            <a:spLocks noGrp="1"/>
          </p:cNvSpPr>
          <p:nvPr>
            <p:ph idx="1"/>
          </p:nvPr>
        </p:nvSpPr>
        <p:spPr>
          <a:xfrm>
            <a:off x="269162" y="1406726"/>
            <a:ext cx="8581720" cy="4281001"/>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El fiduciario o custodio tiene un contrato de anualidad de plan gubernamental, o cuentas con custodia para el beneficio exclusivo de los participantes del plan y sus beneficiarios.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Los activos mantenidos por un empleador no gubernamental exento de impuestos siguen siendo propiedad del empleador. Los planes no gubernamentales pueden tener un fideicomiso rabbi, pero no están obligados a hacerlo. </a:t>
            </a:r>
          </a:p>
          <a:p>
            <a:endParaRPr lang="en-US" sz="1200" i="1"/>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3</a:t>
            </a:fld>
            <a:endParaRPr lang="en-US"/>
          </a:p>
        </p:txBody>
      </p:sp>
      <p:sp>
        <p:nvSpPr>
          <p:cNvPr id="8" name="Title 8"/>
          <p:cNvSpPr>
            <a:spLocks noGrp="1"/>
          </p:cNvSpPr>
          <p:nvPr>
            <p:ph type="title"/>
          </p:nvPr>
        </p:nvSpPr>
        <p:spPr>
          <a:xfrm>
            <a:off x="269162" y="204832"/>
            <a:ext cx="8684338" cy="576329"/>
          </a:xfrm>
        </p:spPr>
        <p:txBody>
          <a:bodyPr/>
          <a:lstStyle/>
          <a:p>
            <a:r>
              <a:rPr lang="x-none" sz="2800" b="1" i="0" strike="noStrike" cap="none" spc="0" baseline="0">
                <a:solidFill>
                  <a:srgbClr val="000000"/>
                </a:solidFill>
                <a:effectLst/>
                <a:latin typeface="Georgia"/>
                <a:ea typeface="Georgia"/>
                <a:cs typeface="Georgia"/>
              </a:rPr>
              <a:t>Planes 457(b)</a:t>
            </a:r>
          </a:p>
        </p:txBody>
      </p:sp>
      <p:sp>
        <p:nvSpPr>
          <p:cNvPr id="9" name="Text Placeholder 1"/>
          <p:cNvSpPr>
            <a:spLocks noGrp="1"/>
          </p:cNvSpPr>
          <p:nvPr>
            <p:ph type="body" sz="quarter" idx="13"/>
          </p:nvPr>
        </p:nvSpPr>
        <p:spPr>
          <a:xfrm>
            <a:off x="260616" y="781161"/>
            <a:ext cx="6948752" cy="311037"/>
          </a:xfrm>
        </p:spPr>
        <p:txBody>
          <a:bodyPr/>
          <a:lstStyle/>
          <a:p>
            <a:r>
              <a:rPr lang="x-none" sz="1800" b="0" i="0" strike="noStrike" cap="none" spc="0" baseline="0">
                <a:solidFill>
                  <a:srgbClr val="0061A0"/>
                </a:solidFill>
                <a:effectLst/>
                <a:latin typeface="Arial"/>
                <a:ea typeface="Arial"/>
                <a:cs typeface="Arial"/>
              </a:rPr>
              <a:t>Propiedad del plan 457(b)</a:t>
            </a:r>
          </a:p>
        </p:txBody>
      </p:sp>
    </p:spTree>
    <p:extLst>
      <p:ext uri="{BB962C8B-B14F-4D97-AF65-F5344CB8AC3E}">
        <p14:creationId xmlns:p14="http://schemas.microsoft.com/office/powerpoint/2010/main" val="36429837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4</a:t>
            </a:fld>
            <a:endParaRPr lang="en-US"/>
          </a:p>
        </p:txBody>
      </p:sp>
      <p:sp>
        <p:nvSpPr>
          <p:cNvPr id="6" name="Content Placeholder 1"/>
          <p:cNvSpPr>
            <a:spLocks noGrp="1"/>
          </p:cNvSpPr>
          <p:nvPr>
            <p:ph idx="1"/>
          </p:nvPr>
        </p:nvSpPr>
        <p:spPr>
          <a:xfrm>
            <a:off x="207276" y="1317824"/>
            <a:ext cx="8677644" cy="5220136"/>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Los retiros del plan generalmente se limitan a un evento desencadenante, como cumplir 59 años y medio, desvincularse del servicio o realizar retiros por dificultades imprevisibles.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Los retiros de emergencia están sujetos a requisitos más estrictos que las distribuciones por dificultades económicas de los planes 403(b) o 401(k); a diferencia de los planes 403(b) o 401(k), los retiros de emergencia de un plan 457(b) no permiten la compra de residencia principal o gastos de matrícula universitaria. </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4</a:t>
            </a:fld>
            <a:endParaRPr lang="en-US"/>
          </a:p>
        </p:txBody>
      </p:sp>
      <p:sp>
        <p:nvSpPr>
          <p:cNvPr id="8"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457(b)</a:t>
            </a:r>
          </a:p>
        </p:txBody>
      </p:sp>
      <p:sp>
        <p:nvSpPr>
          <p:cNvPr id="9" name="Text Placeholder 1"/>
          <p:cNvSpPr>
            <a:spLocks noGrp="1"/>
          </p:cNvSpPr>
          <p:nvPr>
            <p:ph type="body" sz="quarter" idx="13"/>
          </p:nvPr>
        </p:nvSpPr>
        <p:spPr>
          <a:xfrm>
            <a:off x="269162" y="781161"/>
            <a:ext cx="6948752" cy="311037"/>
          </a:xfrm>
        </p:spPr>
        <p:txBody>
          <a:bodyPr/>
          <a:lstStyle/>
          <a:p>
            <a:r>
              <a:rPr lang="x-none" sz="1800" b="0" i="0" strike="noStrike" cap="none" spc="0" baseline="0">
                <a:solidFill>
                  <a:srgbClr val="0061A0"/>
                </a:solidFill>
                <a:effectLst/>
                <a:latin typeface="Arial"/>
                <a:ea typeface="Arial"/>
                <a:cs typeface="Arial"/>
              </a:rPr>
              <a:t>Retiros/distribuciones</a:t>
            </a:r>
          </a:p>
        </p:txBody>
      </p:sp>
    </p:spTree>
    <p:extLst>
      <p:ext uri="{BB962C8B-B14F-4D97-AF65-F5344CB8AC3E}">
        <p14:creationId xmlns:p14="http://schemas.microsoft.com/office/powerpoint/2010/main" val="18299605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5</a:t>
            </a:fld>
            <a:endParaRPr lang="en-US"/>
          </a:p>
        </p:txBody>
      </p:sp>
      <p:sp>
        <p:nvSpPr>
          <p:cNvPr id="6" name="Content Placeholder 1"/>
          <p:cNvSpPr>
            <a:spLocks noGrp="1"/>
          </p:cNvSpPr>
          <p:nvPr>
            <p:ph idx="1"/>
          </p:nvPr>
        </p:nvSpPr>
        <p:spPr>
          <a:xfrm>
            <a:off x="269162" y="1371164"/>
            <a:ext cx="8581720" cy="4099996"/>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Las distribuciones gravables están sujetas a impuestos sobre la renta ordinarios, aunque no hay una sanción del 10 % para los retiros antes de los 59 años y medio*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Antes de realizar retiros/distribuciones, el participante debe consultar a asesores fiscales y legales </a:t>
            </a:r>
          </a:p>
          <a:p>
            <a:endParaRPr lang="en-US" sz="1100"/>
          </a:p>
          <a:p>
            <a:endParaRPr lang="en-US" sz="1100"/>
          </a:p>
          <a:p>
            <a:endParaRPr lang="en-US" sz="1100"/>
          </a:p>
          <a:p>
            <a:endParaRPr lang="en-US" sz="1100"/>
          </a:p>
          <a:p>
            <a:endParaRPr lang="en-US" sz="1100"/>
          </a:p>
          <a:p>
            <a:endParaRPr lang="en-US" sz="1100"/>
          </a:p>
          <a:p>
            <a:r>
              <a:rPr lang="x-none" sz="1100" b="0" i="0" strike="noStrike" cap="none" spc="0" baseline="0">
                <a:solidFill>
                  <a:srgbClr val="000000"/>
                </a:solidFill>
                <a:effectLst/>
                <a:latin typeface="Arial"/>
                <a:ea typeface="Arial"/>
                <a:cs typeface="Arial"/>
              </a:rPr>
              <a:t>*A menos que sea atribuible a transferencias de un plan sujeto a la multa impositiva del 10 %. </a:t>
            </a:r>
          </a:p>
          <a:p>
            <a:pPr marL="342900" indent="-342900">
              <a:buFont typeface="Arial" panose="020B0604020202020204" pitchFamily="34" charset="0"/>
              <a:buChar char="•"/>
            </a:pPr>
            <a:endParaRPr lang="en-US"/>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5</a:t>
            </a:fld>
            <a:endParaRPr lang="en-US"/>
          </a:p>
        </p:txBody>
      </p:sp>
      <p:sp>
        <p:nvSpPr>
          <p:cNvPr id="10"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457(b)</a:t>
            </a:r>
          </a:p>
        </p:txBody>
      </p:sp>
      <p:sp>
        <p:nvSpPr>
          <p:cNvPr id="11" name="Text Placeholder 1"/>
          <p:cNvSpPr>
            <a:spLocks noGrp="1"/>
          </p:cNvSpPr>
          <p:nvPr>
            <p:ph type="body" sz="quarter" idx="13"/>
          </p:nvPr>
        </p:nvSpPr>
        <p:spPr>
          <a:xfrm>
            <a:off x="269162" y="781161"/>
            <a:ext cx="6948752" cy="311037"/>
          </a:xfrm>
        </p:spPr>
        <p:txBody>
          <a:bodyPr/>
          <a:lstStyle/>
          <a:p>
            <a:r>
              <a:rPr lang="x-none" sz="1800" b="0" i="0" strike="noStrike" cap="none" spc="0" baseline="0">
                <a:solidFill>
                  <a:srgbClr val="0061A0"/>
                </a:solidFill>
                <a:effectLst/>
                <a:latin typeface="Arial"/>
                <a:ea typeface="Arial"/>
                <a:cs typeface="Arial"/>
              </a:rPr>
              <a:t>Retiros/Distribuciones</a:t>
            </a:r>
          </a:p>
        </p:txBody>
      </p:sp>
    </p:spTree>
    <p:extLst>
      <p:ext uri="{BB962C8B-B14F-4D97-AF65-F5344CB8AC3E}">
        <p14:creationId xmlns:p14="http://schemas.microsoft.com/office/powerpoint/2010/main" val="22137232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6</a:t>
            </a:fld>
            <a:endParaRPr lang="en-US"/>
          </a:p>
        </p:txBody>
      </p:sp>
      <p:sp>
        <p:nvSpPr>
          <p:cNvPr id="6" name="Content Placeholder 1"/>
          <p:cNvSpPr>
            <a:spLocks noGrp="1"/>
          </p:cNvSpPr>
          <p:nvPr>
            <p:ph idx="1"/>
          </p:nvPr>
        </p:nvSpPr>
        <p:spPr>
          <a:xfrm>
            <a:off x="207276" y="1196555"/>
            <a:ext cx="8677644" cy="5220136"/>
          </a:xfrm>
        </p:spPr>
        <p:txBody>
          <a:bodyPr/>
          <a:lstStyle/>
          <a:p>
            <a:pPr marL="342900"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Una emergencia imprevisible es una dificultad financiera grave de un Participante o Beneficiario como resultado de:</a:t>
            </a:r>
          </a:p>
          <a:p>
            <a:pPr marL="645319" lvl="2"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enfermedad o accidente del Participante, el Beneficiario o el cónyuge o dependiente del Participante o del Beneficiario (según se define en el Código §152(a))</a:t>
            </a:r>
          </a:p>
          <a:p>
            <a:pPr marL="645319" lvl="2"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pérdida de la propiedad del Participante o del Beneficiario debido a una casualidad</a:t>
            </a:r>
          </a:p>
          <a:p>
            <a:pPr marL="645319" lvl="2"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la necesidad de pagar los gastos funerarios del cónyuge o dependiente del Participante o Beneficiario (según se define en el Código, en el art. 152(a)), u</a:t>
            </a:r>
          </a:p>
          <a:p>
            <a:pPr marL="645319" lvl="2"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otras circunstancias extraordinarias e imprevisibles similares que surjan de eventos fuera del control del Participante o Beneficiario, o que la ley aplicable pueda definir como una emergencia imprevisible</a:t>
            </a:r>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6</a:t>
            </a:fld>
            <a:endParaRPr lang="en-US"/>
          </a:p>
        </p:txBody>
      </p:sp>
      <p:sp>
        <p:nvSpPr>
          <p:cNvPr id="8"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457(b)</a:t>
            </a:r>
          </a:p>
        </p:txBody>
      </p:sp>
      <p:sp>
        <p:nvSpPr>
          <p:cNvPr id="9" name="Text Placeholder 1"/>
          <p:cNvSpPr>
            <a:spLocks noGrp="1"/>
          </p:cNvSpPr>
          <p:nvPr>
            <p:ph type="body" sz="quarter" idx="13"/>
          </p:nvPr>
        </p:nvSpPr>
        <p:spPr>
          <a:xfrm>
            <a:off x="269162" y="781161"/>
            <a:ext cx="6948752" cy="311037"/>
          </a:xfrm>
        </p:spPr>
        <p:txBody>
          <a:bodyPr/>
          <a:lstStyle/>
          <a:p>
            <a:r>
              <a:rPr lang="x-none" sz="1800" b="0" i="0" strike="noStrike" cap="none" spc="0" baseline="0">
                <a:solidFill>
                  <a:srgbClr val="0061A0"/>
                </a:solidFill>
                <a:effectLst/>
                <a:latin typeface="Arial"/>
                <a:ea typeface="Arial"/>
                <a:cs typeface="Arial"/>
              </a:rPr>
              <a:t>Motivos de los Retiros/Distribuciones</a:t>
            </a:r>
          </a:p>
        </p:txBody>
      </p:sp>
    </p:spTree>
    <p:extLst>
      <p:ext uri="{BB962C8B-B14F-4D97-AF65-F5344CB8AC3E}">
        <p14:creationId xmlns:p14="http://schemas.microsoft.com/office/powerpoint/2010/main" val="15582849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7</a:t>
            </a:fld>
            <a:endParaRPr lang="en-US"/>
          </a:p>
        </p:txBody>
      </p:sp>
      <p:sp>
        <p:nvSpPr>
          <p:cNvPr id="6" name="Content Placeholder 1"/>
          <p:cNvSpPr>
            <a:spLocks noGrp="1"/>
          </p:cNvSpPr>
          <p:nvPr>
            <p:ph idx="1"/>
          </p:nvPr>
        </p:nvSpPr>
        <p:spPr>
          <a:xfrm>
            <a:off x="267313" y="1211580"/>
            <a:ext cx="8581720" cy="4960620"/>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Los empleadores gubernamentales deben permitir distribuciones de transferencia elegibles a planes de cuentas individuales de jubilación (Individual Retirement Account, IRA), 401(a), 403(a), 403(b) y otros planes gubernamentales 457(b)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Si un plan acepta reinversiones/transferencias de un plan que no sea 457(b), debe proveer una contabilidad separada, ya que la distribución antes de que el participante cumpla 59 años y medio de edad puede estar sujeta a una multa de distribución del 10 % </a:t>
            </a:r>
          </a:p>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Un plan gubernamental 457(b) puede realizar transferencias directas a un plan gubernamental de beneficios definidos para permitir la compra de crédito por servicio permitido, sujeto a ciertas restricciones </a:t>
            </a:r>
          </a:p>
          <a:p>
            <a:pPr marL="342900" indent="-342900">
              <a:buFont typeface="Arial" panose="020B0604020202020204" pitchFamily="34" charset="0"/>
              <a:buChar char="•"/>
            </a:pPr>
            <a:endParaRPr lang="en-US"/>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7</a:t>
            </a:fld>
            <a:endParaRPr lang="en-US"/>
          </a:p>
        </p:txBody>
      </p:sp>
      <p:sp>
        <p:nvSpPr>
          <p:cNvPr id="8"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457(b)</a:t>
            </a:r>
          </a:p>
        </p:txBody>
      </p:sp>
      <p:sp>
        <p:nvSpPr>
          <p:cNvPr id="9" name="Text Placeholder 1"/>
          <p:cNvSpPr>
            <a:spLocks noGrp="1"/>
          </p:cNvSpPr>
          <p:nvPr>
            <p:ph type="body" sz="quarter" idx="13"/>
          </p:nvPr>
        </p:nvSpPr>
        <p:spPr>
          <a:xfrm>
            <a:off x="269162" y="781161"/>
            <a:ext cx="6948752" cy="311037"/>
          </a:xfrm>
        </p:spPr>
        <p:txBody>
          <a:bodyPr/>
          <a:lstStyle/>
          <a:p>
            <a:r>
              <a:rPr lang="x-none" sz="1800" b="0" i="0" strike="noStrike" cap="none" spc="0" baseline="0">
                <a:solidFill>
                  <a:srgbClr val="0061A0"/>
                </a:solidFill>
                <a:effectLst/>
                <a:latin typeface="Arial"/>
                <a:ea typeface="Arial"/>
                <a:cs typeface="Arial"/>
              </a:rPr>
              <a:t>Reinversiones o Transferencias Directas</a:t>
            </a:r>
          </a:p>
        </p:txBody>
      </p:sp>
    </p:spTree>
    <p:extLst>
      <p:ext uri="{BB962C8B-B14F-4D97-AF65-F5344CB8AC3E}">
        <p14:creationId xmlns:p14="http://schemas.microsoft.com/office/powerpoint/2010/main" val="306746872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5D2E96-09D4-684C-BDED-6024B7F4284C}" type="slidenum">
              <a:rPr lang="en-US" smtClean="0"/>
              <a:t>8</a:t>
            </a:fld>
            <a:endParaRPr lang="en-US"/>
          </a:p>
        </p:txBody>
      </p:sp>
      <p:sp>
        <p:nvSpPr>
          <p:cNvPr id="6" name="Content Placeholder 1"/>
          <p:cNvSpPr>
            <a:spLocks noGrp="1"/>
          </p:cNvSpPr>
          <p:nvPr>
            <p:ph idx="1"/>
          </p:nvPr>
        </p:nvSpPr>
        <p:spPr>
          <a:xfrm>
            <a:off x="269162" y="1239086"/>
            <a:ext cx="8581720" cy="4281001"/>
          </a:xfrm>
        </p:spPr>
        <p:txBody>
          <a:bodyPr/>
          <a:lstStyle/>
          <a:p>
            <a:pPr marL="342900" indent="-342900">
              <a:lnSpc>
                <a:spcPct val="120000"/>
              </a:lnSpc>
              <a:buFont typeface="Arial" panose="020B0604020202020204" pitchFamily="34" charset="0"/>
              <a:buChar char="•"/>
            </a:pPr>
            <a:r>
              <a:rPr lang="x-none" sz="2000" b="0" i="0" strike="noStrike" cap="none" spc="0" baseline="0">
                <a:solidFill>
                  <a:srgbClr val="000000"/>
                </a:solidFill>
                <a:effectLst/>
                <a:latin typeface="Arial"/>
                <a:ea typeface="Arial"/>
                <a:cs typeface="Arial"/>
              </a:rPr>
              <a:t>Un “funcionario de seguridad pública jubilado elegible”, sujeto a ciertas restricciones, puede excluir hasta 3000 USD por año de los ingresos brutos gravables por cantidades que se transfieren directamente de un plan gubernamental 457(b) al proveedor de seguro de accidentes, salud o atención a largo plazo para el pago de primas que proporcionan cobertura para el jubilado, cónyuge y dependientes</a:t>
            </a:r>
          </a:p>
          <a:p>
            <a:pPr marL="342900" indent="-342900">
              <a:buFont typeface="Arial" panose="020B0604020202020204" pitchFamily="34" charset="0"/>
              <a:buChar char="•"/>
            </a:pPr>
            <a:endParaRPr lang="en-US"/>
          </a:p>
        </p:txBody>
      </p:sp>
      <p:sp>
        <p:nvSpPr>
          <p:cNvPr id="7" name="Slide Number Placeholder 2"/>
          <p:cNvSpPr txBox="1"/>
          <p:nvPr/>
        </p:nvSpPr>
        <p:spPr>
          <a:xfrm>
            <a:off x="8356802" y="6415344"/>
            <a:ext cx="678426" cy="365125"/>
          </a:xfrm>
          <a:prstGeom prst="rect">
            <a:avLst/>
          </a:prstGeom>
        </p:spPr>
        <p:txBody>
          <a:bodyPr vert="horz" lIns="68580" tIns="34290" rIns="68580" bIns="34290" rtlCol="0" anchor="ctr"/>
          <a:lstStyle>
            <a:defPPr>
              <a:defRPr lang="en-US"/>
            </a:defPPr>
            <a:lvl1pPr marL="0" algn="r" defTabSz="685800" rtl="0" eaLnBrk="1" latinLnBrk="0" hangingPunct="1">
              <a:defRPr sz="600" kern="1200">
                <a:solidFill>
                  <a:schemeClr val="accent6"/>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fld id="{3A5D2E96-09D4-684C-BDED-6024B7F4284C}" type="slidenum">
              <a:rPr lang="en-US" smtClean="0"/>
              <a:t>8</a:t>
            </a:fld>
            <a:endParaRPr lang="en-US"/>
          </a:p>
        </p:txBody>
      </p:sp>
      <p:sp>
        <p:nvSpPr>
          <p:cNvPr id="8" name="Title 3"/>
          <p:cNvSpPr>
            <a:spLocks noGrp="1"/>
          </p:cNvSpPr>
          <p:nvPr>
            <p:ph type="title"/>
          </p:nvPr>
        </p:nvSpPr>
        <p:spPr>
          <a:xfrm>
            <a:off x="269162" y="204832"/>
            <a:ext cx="6944443" cy="576329"/>
          </a:xfrm>
        </p:spPr>
        <p:txBody>
          <a:bodyPr/>
          <a:lstStyle/>
          <a:p>
            <a:r>
              <a:rPr lang="x-none" sz="3000" b="1" i="0" strike="noStrike" cap="none" spc="0" baseline="0">
                <a:solidFill>
                  <a:srgbClr val="000000"/>
                </a:solidFill>
                <a:effectLst/>
                <a:latin typeface="Georgia"/>
                <a:ea typeface="Georgia"/>
                <a:cs typeface="Georgia"/>
              </a:rPr>
              <a:t>Artículo 457(b)</a:t>
            </a:r>
          </a:p>
        </p:txBody>
      </p:sp>
      <p:sp>
        <p:nvSpPr>
          <p:cNvPr id="12" name="Text Placeholder 1"/>
          <p:cNvSpPr>
            <a:spLocks noGrp="1"/>
          </p:cNvSpPr>
          <p:nvPr>
            <p:ph type="body" sz="quarter" idx="13"/>
          </p:nvPr>
        </p:nvSpPr>
        <p:spPr>
          <a:xfrm>
            <a:off x="269162" y="781161"/>
            <a:ext cx="6948752" cy="311037"/>
          </a:xfrm>
        </p:spPr>
        <p:txBody>
          <a:bodyPr/>
          <a:lstStyle/>
          <a:p>
            <a:r>
              <a:rPr lang="x-none" sz="1800" b="0" i="0" strike="noStrike" cap="none" spc="0" baseline="0">
                <a:solidFill>
                  <a:srgbClr val="0061A0"/>
                </a:solidFill>
                <a:effectLst/>
                <a:latin typeface="Arial"/>
                <a:ea typeface="Arial"/>
                <a:cs typeface="Arial"/>
              </a:rPr>
              <a:t>Reinversiones o Transferencias Directas</a:t>
            </a:r>
          </a:p>
        </p:txBody>
      </p:sp>
    </p:spTree>
    <p:extLst>
      <p:ext uri="{BB962C8B-B14F-4D97-AF65-F5344CB8AC3E}">
        <p14:creationId xmlns:p14="http://schemas.microsoft.com/office/powerpoint/2010/main" val="5848333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162" y="1213682"/>
            <a:ext cx="8766066" cy="4356538"/>
          </a:xfrm>
        </p:spPr>
        <p:txBody>
          <a:bodyPr/>
          <a:lstStyle/>
          <a:p>
            <a:pPr marL="342900"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Un plan gubernamental 457(b) puede permitir ponerse al día a los 50 años con una cantidad adicional de </a:t>
            </a:r>
            <a:r>
              <a:rPr lang="en-US" sz="2000" b="0" i="0" strike="noStrike" cap="none" spc="0" baseline="0" dirty="0">
                <a:solidFill>
                  <a:srgbClr val="000000"/>
                </a:solidFill>
                <a:effectLst/>
                <a:latin typeface="Arial"/>
                <a:ea typeface="Arial"/>
                <a:cs typeface="Arial"/>
              </a:rPr>
              <a:t>7.</a:t>
            </a:r>
            <a:r>
              <a:rPr lang="x-none" sz="2000" b="0" i="0" strike="noStrike" cap="none" spc="0" baseline="0" dirty="0">
                <a:solidFill>
                  <a:srgbClr val="000000"/>
                </a:solidFill>
                <a:effectLst/>
                <a:latin typeface="Arial"/>
                <a:ea typeface="Arial"/>
                <a:cs typeface="Arial"/>
              </a:rPr>
              <a:t>500 USD en 202</a:t>
            </a:r>
            <a:r>
              <a:rPr lang="en-US" sz="2000" b="0" i="0" strike="noStrike" cap="none" spc="0" baseline="0" dirty="0">
                <a:solidFill>
                  <a:srgbClr val="000000"/>
                </a:solidFill>
                <a:effectLst/>
                <a:latin typeface="Arial"/>
                <a:ea typeface="Arial"/>
                <a:cs typeface="Arial"/>
              </a:rPr>
              <a:t>3</a:t>
            </a:r>
            <a:r>
              <a:rPr lang="x-none" sz="2000" b="0" i="0" strike="noStrike" cap="none" spc="0" baseline="0" dirty="0">
                <a:solidFill>
                  <a:srgbClr val="000000"/>
                </a:solidFill>
                <a:effectLst/>
                <a:latin typeface="Arial"/>
                <a:ea typeface="Arial"/>
                <a:cs typeface="Arial"/>
              </a:rPr>
              <a:t>. </a:t>
            </a:r>
          </a:p>
          <a:p>
            <a:pPr marL="342900" indent="-342900">
              <a:lnSpc>
                <a:spcPct val="120000"/>
              </a:lnSpc>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El plan puede permitir una “puesta al día de los últimos 3 años” especial, que le permite diferir en los tres años anteriores a que alcance la edad de jubilación normal del plan:</a:t>
            </a:r>
          </a:p>
          <a:p>
            <a:pPr marL="771525" lvl="3" indent="-342900">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el doble del límite anual de 457(b) (en 202</a:t>
            </a:r>
            <a:r>
              <a:rPr lang="en-US" sz="2000" b="0" i="0" strike="noStrike" cap="none" spc="0" baseline="0" dirty="0">
                <a:solidFill>
                  <a:srgbClr val="000000"/>
                </a:solidFill>
                <a:effectLst/>
                <a:latin typeface="Arial"/>
                <a:ea typeface="Arial"/>
                <a:cs typeface="Arial"/>
              </a:rPr>
              <a:t>3</a:t>
            </a:r>
            <a:r>
              <a:rPr lang="x-none" sz="2000" b="0" i="0" strike="noStrike" cap="none" spc="0" baseline="0" dirty="0">
                <a:solidFill>
                  <a:srgbClr val="000000"/>
                </a:solidFill>
                <a:effectLst/>
                <a:latin typeface="Arial"/>
                <a:ea typeface="Arial"/>
                <a:cs typeface="Arial"/>
              </a:rPr>
              <a:t>, 2</a:t>
            </a:r>
            <a:r>
              <a:rPr lang="en-US" sz="2000" b="0" i="0" strike="noStrike" cap="none" spc="0" baseline="0" dirty="0">
                <a:solidFill>
                  <a:srgbClr val="000000"/>
                </a:solidFill>
                <a:effectLst/>
                <a:latin typeface="Arial"/>
                <a:ea typeface="Arial"/>
                <a:cs typeface="Arial"/>
              </a:rPr>
              <a:t>2</a:t>
            </a:r>
            <a:r>
              <a:rPr lang="x-none" sz="2000" b="0" i="0" strike="noStrike" cap="none" spc="0" baseline="0" dirty="0">
                <a:solidFill>
                  <a:srgbClr val="000000"/>
                </a:solidFill>
                <a:effectLst/>
                <a:latin typeface="Arial"/>
                <a:ea typeface="Arial"/>
                <a:cs typeface="Arial"/>
              </a:rPr>
              <a:t>.500 USD x 2 = 4</a:t>
            </a:r>
            <a:r>
              <a:rPr lang="en-US" sz="2000" b="0" i="0" strike="noStrike" cap="none" spc="0" baseline="0" dirty="0">
                <a:solidFill>
                  <a:srgbClr val="000000"/>
                </a:solidFill>
                <a:effectLst/>
                <a:latin typeface="Arial"/>
                <a:ea typeface="Arial"/>
                <a:cs typeface="Arial"/>
              </a:rPr>
              <a:t>5</a:t>
            </a:r>
            <a:r>
              <a:rPr lang="x-none" sz="2000" b="0" i="0" strike="noStrike" cap="none" spc="0" baseline="0" dirty="0">
                <a:solidFill>
                  <a:srgbClr val="000000"/>
                </a:solidFill>
                <a:effectLst/>
                <a:latin typeface="Arial"/>
                <a:ea typeface="Arial"/>
                <a:cs typeface="Arial"/>
              </a:rPr>
              <a:t>.000 USD), o</a:t>
            </a:r>
          </a:p>
          <a:p>
            <a:pPr marL="771525" lvl="3" indent="-342900">
              <a:buFont typeface="Arial" panose="020B0604020202020204" pitchFamily="34" charset="0"/>
              <a:buChar char="−"/>
            </a:pPr>
            <a:r>
              <a:rPr lang="x-none" sz="2000" b="0" i="0" strike="noStrike" cap="none" spc="0" baseline="0" dirty="0">
                <a:solidFill>
                  <a:srgbClr val="000000"/>
                </a:solidFill>
                <a:effectLst/>
                <a:latin typeface="Arial"/>
                <a:ea typeface="Arial"/>
                <a:cs typeface="Arial"/>
              </a:rPr>
              <a:t>el límite anual del plan 457(b), más las cantidades permitidas en años anteriores que usted no aportó.</a:t>
            </a:r>
          </a:p>
          <a:p>
            <a:pPr>
              <a:lnSpc>
                <a:spcPct val="120000"/>
              </a:lnSpc>
            </a:pPr>
            <a:r>
              <a:rPr lang="x-none" sz="2000" b="0" i="0" strike="noStrike" cap="none" spc="0" baseline="0" dirty="0">
                <a:solidFill>
                  <a:srgbClr val="000000"/>
                </a:solidFill>
                <a:effectLst/>
                <a:latin typeface="Arial"/>
                <a:ea typeface="Arial"/>
                <a:cs typeface="Arial"/>
              </a:rPr>
              <a:t>Si un plan 457(b) gubernamental permite tanto la puesta al día a los 50 años como la puesta al día a los 3 años, puede usar el que permita un diferimiento mayor, no ambos.</a:t>
            </a:r>
          </a:p>
        </p:txBody>
      </p:sp>
      <p:sp>
        <p:nvSpPr>
          <p:cNvPr id="3" name="Slide Number Placeholder 2"/>
          <p:cNvSpPr>
            <a:spLocks noGrp="1"/>
          </p:cNvSpPr>
          <p:nvPr>
            <p:ph type="sldNum" sz="quarter" idx="12"/>
          </p:nvPr>
        </p:nvSpPr>
        <p:spPr/>
        <p:txBody>
          <a:bodyPr/>
          <a:lstStyle/>
          <a:p>
            <a:fld id="{3A5D2E96-09D4-684C-BDED-6024B7F4284C}" type="slidenum">
              <a:rPr lang="en-US" smtClean="0"/>
              <a:t>9</a:t>
            </a:fld>
            <a:endParaRPr lang="en-US"/>
          </a:p>
        </p:txBody>
      </p:sp>
      <p:sp>
        <p:nvSpPr>
          <p:cNvPr id="4" name="Title 3"/>
          <p:cNvSpPr>
            <a:spLocks noGrp="1"/>
          </p:cNvSpPr>
          <p:nvPr>
            <p:ph type="title"/>
          </p:nvPr>
        </p:nvSpPr>
        <p:spPr/>
        <p:txBody>
          <a:bodyPr/>
          <a:lstStyle/>
          <a:p>
            <a:r>
              <a:rPr lang="x-none" sz="3000" b="1" i="0" strike="noStrike" cap="none" spc="0" baseline="0">
                <a:solidFill>
                  <a:srgbClr val="000000"/>
                </a:solidFill>
                <a:effectLst/>
                <a:latin typeface="Georgia"/>
                <a:ea typeface="Georgia"/>
                <a:cs typeface="Georgia"/>
              </a:rPr>
              <a:t>Artículo 457(b)</a:t>
            </a:r>
          </a:p>
        </p:txBody>
      </p:sp>
      <p:sp>
        <p:nvSpPr>
          <p:cNvPr id="5" name="Text Placeholder 4"/>
          <p:cNvSpPr>
            <a:spLocks noGrp="1"/>
          </p:cNvSpPr>
          <p:nvPr>
            <p:ph type="body" sz="quarter" idx="13"/>
          </p:nvPr>
        </p:nvSpPr>
        <p:spPr>
          <a:xfrm>
            <a:off x="269162" y="781161"/>
            <a:ext cx="6948752" cy="311037"/>
          </a:xfrm>
        </p:spPr>
        <p:txBody>
          <a:bodyPr/>
          <a:lstStyle/>
          <a:p>
            <a:r>
              <a:rPr lang="x-none" sz="1800" b="0" i="0" strike="noStrike" cap="none" spc="0" baseline="0" dirty="0">
                <a:solidFill>
                  <a:srgbClr val="0061A0"/>
                </a:solidFill>
                <a:effectLst/>
                <a:latin typeface="Arial"/>
                <a:ea typeface="Arial"/>
                <a:cs typeface="Arial"/>
              </a:rPr>
              <a:t>Diferimientos de puesta al día del plan 457(b) del gobierno</a:t>
            </a:r>
          </a:p>
        </p:txBody>
      </p:sp>
    </p:spTree>
    <p:extLst>
      <p:ext uri="{BB962C8B-B14F-4D97-AF65-F5344CB8AC3E}">
        <p14:creationId xmlns:p14="http://schemas.microsoft.com/office/powerpoint/2010/main" val="416407205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1.10.31"/>
  <p:tag name="AS_TITLE" val="Aspose.Slides for Java"/>
  <p:tag name="AS_VERSION" val="21.10"/>
</p:tagLst>
</file>

<file path=ppt/theme/theme1.xml><?xml version="1.0" encoding="utf-8"?>
<a:theme xmlns:a="http://schemas.openxmlformats.org/drawingml/2006/main" name="1_Default Theme">
  <a:themeElements>
    <a:clrScheme name="Custom 6">
      <a:dk1>
        <a:srgbClr val="000000"/>
      </a:dk1>
      <a:lt1>
        <a:srgbClr val="FFFFFF"/>
      </a:lt1>
      <a:dk2>
        <a:srgbClr val="DB0A5B"/>
      </a:dk2>
      <a:lt2>
        <a:srgbClr val="6025A9"/>
      </a:lt2>
      <a:accent1>
        <a:srgbClr val="A3CE4E"/>
      </a:accent1>
      <a:accent2>
        <a:srgbClr val="0090DA"/>
      </a:accent2>
      <a:accent3>
        <a:srgbClr val="0061A0"/>
      </a:accent3>
      <a:accent4>
        <a:srgbClr val="FFC600"/>
      </a:accent4>
      <a:accent5>
        <a:srgbClr val="00A3AD"/>
      </a:accent5>
      <a:accent6>
        <a:srgbClr val="75787B"/>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91440" tIns="0" rIns="91440" bIns="0" rtlCol="0">
        <a:noAutofit/>
      </a:bodyPr>
      <a:lstStyle>
        <a:defPPr>
          <a:defRPr sz="22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f5af0f96-557c-40e5-b74f-4de88d247c44"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98E64083E51283479E5915FDDA45EEDE" ma:contentTypeVersion="16" ma:contentTypeDescription="Create a new document." ma:contentTypeScope="" ma:versionID="6b1b93d85db16afb515960b997a907c8">
  <xsd:schema xmlns:xsd="http://www.w3.org/2001/XMLSchema" xmlns:xs="http://www.w3.org/2001/XMLSchema" xmlns:p="http://schemas.microsoft.com/office/2006/metadata/properties" xmlns:ns2="d18c1617-1ac8-4b22-9cef-b2ac240d88cb" xmlns:ns3="f4708e47-97b8-4527-8c8b-e1689201bc32" xmlns:ns4="ab2ddffd-a6eb-4a26-988a-2b72c84cea40" targetNamespace="http://schemas.microsoft.com/office/2006/metadata/properties" ma:root="true" ma:fieldsID="14dc02013b12ebe6ae73060ba2770015" ns2:_="" ns3:_="" ns4:_="">
    <xsd:import namespace="d18c1617-1ac8-4b22-9cef-b2ac240d88cb"/>
    <xsd:import namespace="f4708e47-97b8-4527-8c8b-e1689201bc32"/>
    <xsd:import namespace="ab2ddffd-a6eb-4a26-988a-2b72c84cea40"/>
    <xsd:element name="properties">
      <xsd:complexType>
        <xsd:sequence>
          <xsd:element name="documentManagement">
            <xsd:complexType>
              <xsd:all>
                <xsd:element ref="ns2:TaxKeywordTaxHTField" minOccurs="0"/>
                <xsd:element ref="ns2:TaxCatchAll" minOccurs="0"/>
                <xsd:element ref="ns2:TaxCatchAllLabel" minOccurs="0"/>
                <xsd:element ref="ns2:hae69c9a3b974f6ea09ed5059cd93782" minOccurs="0"/>
                <xsd:element ref="ns2:aa413b61045448e6bc230aa29a84eb0b" minOccurs="0"/>
                <xsd:element ref="ns2:o2a67a7f239d463099c84f831d9f71a7" minOccurs="0"/>
                <xsd:element ref="ns2:pc3a60732cff4bd6a1032848edf6a57b"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4:SharedWithUsers" minOccurs="0"/>
                <xsd:element ref="ns4:SharedWithDetails" minOccurs="0"/>
                <xsd:element ref="ns3:MediaServiceDateTaken" minOccurs="0"/>
                <xsd:element ref="ns3:MediaServiceOCR" minOccurs="0"/>
                <xsd:element ref="ns3:MediaServiceAutoKeyPoints" minOccurs="0"/>
                <xsd:element ref="ns3:MediaServiceKeyPoints" minOccurs="0"/>
                <xsd:element ref="ns3:lcf76f155ced4ddcb4097134ff3c332f" minOccurs="0"/>
                <xsd:element ref="ns3:MediaServiceObjectDetectorVersion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2a345b4e-23b7-4b62-b98b-5179f97c0219}" ma:internalName="TaxCatchAll" ma:showField="CatchAllData" ma:web="ab2ddffd-a6eb-4a26-988a-2b72c84cea4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2a345b4e-23b7-4b62-b98b-5179f97c0219}" ma:internalName="TaxCatchAllLabel" ma:readOnly="true" ma:showField="CatchAllDataLabel" ma:web="ab2ddffd-a6eb-4a26-988a-2b72c84cea40">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4708e47-97b8-4527-8c8b-e1689201bc32" elementFormDefault="qualified">
    <xsd:import namespace="http://schemas.microsoft.com/office/2006/documentManagement/types"/>
    <xsd:import namespace="http://schemas.microsoft.com/office/infopath/2007/PartnerControls"/>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Tags" ma:index="24" nillable="true" ma:displayName="Tags" ma:internalName="MediaServiceAutoTags" ma:readOnly="true">
      <xsd:simpleType>
        <xsd:restriction base="dms:Text"/>
      </xsd:simpleType>
    </xsd:element>
    <xsd:element name="MediaServiceDateTaken" ma:index="27" nillable="true" ma:displayName="MediaServiceDateTaken" ma:hidden="true" ma:internalName="MediaServiceDateTaken"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f5af0f96-557c-40e5-b74f-4de88d247c4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3" nillable="true" ma:displayName="MediaServiceObjectDetectorVersions" ma:description="" ma:hidden="true" ma:indexed="true" ma:internalName="MediaServiceObjectDetectorVersions" ma:readOnly="true">
      <xsd:simpleType>
        <xsd:restriction base="dms:Text"/>
      </xsd:simpleType>
    </xsd:element>
    <xsd:element name="MediaLengthInSeconds" ma:index="34" nillable="true" ma:displayName="MediaLengthInSeconds" ma:hidden="true" ma:internalName="MediaLengthInSeconds" ma:readOnly="true">
      <xsd:simpleType>
        <xsd:restriction base="dms:Unknown"/>
      </xsd:simpleType>
    </xsd:element>
    <xsd:element name="MediaServiceSearchProperties" ma:index="3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2ddffd-a6eb-4a26-988a-2b72c84cea40" elementFormDefault="qualified">
    <xsd:import namespace="http://schemas.microsoft.com/office/2006/documentManagement/types"/>
    <xsd:import namespace="http://schemas.microsoft.com/office/infopath/2007/PartnerControls"/>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c3a60732cff4bd6a1032848edf6a57b xmlns="d18c1617-1ac8-4b22-9cef-b2ac240d88cb">
      <Terms xmlns="http://schemas.microsoft.com/office/infopath/2007/PartnerControls"/>
    </pc3a60732cff4bd6a1032848edf6a57b>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hae69c9a3b974f6ea09ed5059cd93782 xmlns="d18c1617-1ac8-4b22-9cef-b2ac240d88cb">
      <Terms xmlns="http://schemas.microsoft.com/office/infopath/2007/PartnerControls"/>
    </hae69c9a3b974f6ea09ed5059cd93782>
    <o2a67a7f239d463099c84f831d9f71a7 xmlns="d18c1617-1ac8-4b22-9cef-b2ac240d88cb">
      <Terms xmlns="http://schemas.microsoft.com/office/infopath/2007/PartnerControls"/>
    </o2a67a7f239d463099c84f831d9f71a7>
    <TaxCatchAll xmlns="d18c1617-1ac8-4b22-9cef-b2ac240d88cb" xsi:nil="true"/>
    <lcf76f155ced4ddcb4097134ff3c332f xmlns="f4708e47-97b8-4527-8c8b-e1689201bc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6800FC1-47AB-44B5-8F08-5665D045EF4F}">
  <ds:schemaRefs>
    <ds:schemaRef ds:uri="http://schemas.microsoft.com/sharepoint/v3/contenttype/forms"/>
  </ds:schemaRefs>
</ds:datastoreItem>
</file>

<file path=customXml/itemProps2.xml><?xml version="1.0" encoding="utf-8"?>
<ds:datastoreItem xmlns:ds="http://schemas.openxmlformats.org/officeDocument/2006/customXml" ds:itemID="{A37ED6CB-2F96-4A81-801E-51E521387E9D}">
  <ds:schemaRefs>
    <ds:schemaRef ds:uri="Microsoft.SharePoint.Taxonomy.ContentTypeSync"/>
  </ds:schemaRefs>
</ds:datastoreItem>
</file>

<file path=customXml/itemProps3.xml><?xml version="1.0" encoding="utf-8"?>
<ds:datastoreItem xmlns:ds="http://schemas.openxmlformats.org/officeDocument/2006/customXml" ds:itemID="{FA7D8937-312A-44CD-9059-E9B439BED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c1617-1ac8-4b22-9cef-b2ac240d88cb"/>
    <ds:schemaRef ds:uri="f4708e47-97b8-4527-8c8b-e1689201bc32"/>
    <ds:schemaRef ds:uri="ab2ddffd-a6eb-4a26-988a-2b72c84cea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D16AECE-E0BB-4466-B61E-E3168E6FBB65}">
  <ds:schemaRef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http://purl.org/dc/terms/"/>
    <ds:schemaRef ds:uri="f4708e47-97b8-4527-8c8b-e1689201bc32"/>
    <ds:schemaRef ds:uri="http://schemas.microsoft.com/office/infopath/2007/PartnerControls"/>
    <ds:schemaRef ds:uri="http://schemas.openxmlformats.org/package/2006/metadata/core-properties"/>
    <ds:schemaRef ds:uri="ab2ddffd-a6eb-4a26-988a-2b72c84cea40"/>
    <ds:schemaRef ds:uri="d18c1617-1ac8-4b22-9cef-b2ac240d88cb"/>
  </ds:schemaRefs>
</ds:datastoreItem>
</file>

<file path=docProps/app.xml><?xml version="1.0" encoding="utf-8"?>
<Properties xmlns="http://schemas.openxmlformats.org/officeDocument/2006/extended-properties" xmlns:vt="http://schemas.openxmlformats.org/officeDocument/2006/docPropsVTypes">
  <TotalTime>13</TotalTime>
  <Words>2508</Words>
  <Application>Microsoft Office PowerPoint</Application>
  <PresentationFormat>On-screen Show (4:3)</PresentationFormat>
  <Paragraphs>194</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.AppleSystemUIFont</vt:lpstr>
      <vt:lpstr>Arial</vt:lpstr>
      <vt:lpstr>Calibri</vt:lpstr>
      <vt:lpstr>Georgia</vt:lpstr>
      <vt:lpstr>1_Default Theme</vt:lpstr>
      <vt:lpstr>Planes 457(b)</vt:lpstr>
      <vt:lpstr>Planes 457(b)</vt:lpstr>
      <vt:lpstr>Planes 457(b)</vt:lpstr>
      <vt:lpstr>457(b)</vt:lpstr>
      <vt:lpstr>457(b)</vt:lpstr>
      <vt:lpstr>457(b)</vt:lpstr>
      <vt:lpstr>457(b)</vt:lpstr>
      <vt:lpstr>Artículo 457(b)</vt:lpstr>
      <vt:lpstr>Artículo 457(b)</vt:lpstr>
      <vt:lpstr>Artículo 457(b) </vt:lpstr>
      <vt:lpstr>Artículo 457(b)</vt:lpstr>
      <vt:lpstr>Artículo 457(b)</vt:lpstr>
      <vt:lpstr>PowerPoint Presentation</vt:lpstr>
      <vt:lpstr>Diferencias entre los planes 457(b) de empleadores gubernamentales y no gubernamentales</vt:lpstr>
      <vt:lpstr>Diferencias entre los planes 457(b) de empleadores gubernamentales y no gubernamentales</vt:lpstr>
      <vt:lpstr>Diferencias entre los planes 457(b) de empleadores gubernamentales y no gubernamentales</vt:lpstr>
      <vt:lpstr>Diferencias entre los planes 457(b) de empleadores gubernamentales y no gubernamentales</vt:lpstr>
      <vt:lpstr> Declaración de divulgación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457(b) Plans</dc:title>
  <dc:creator>Zinger, Steven</dc:creator>
  <cp:lastModifiedBy>Sarkisyan, Anush</cp:lastModifiedBy>
  <cp:revision>255</cp:revision>
  <cp:lastPrinted>2016-11-22T15:50:33Z</cp:lastPrinted>
  <dcterms:created xsi:type="dcterms:W3CDTF">2016-10-12T07:45:17Z</dcterms:created>
  <dcterms:modified xsi:type="dcterms:W3CDTF">2024-07-13T19:53:47Z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mplianceAssetId">
    <vt:lpwstr/>
  </property>
  <property fmtid="{D5CDD505-2E9C-101B-9397-08002B2CF9AE}" pid="3" name="ContentTypeId">
    <vt:lpwstr>0x01010098E64083E51283479E5915FDDA45EEDE</vt:lpwstr>
  </property>
  <property fmtid="{D5CDD505-2E9C-101B-9397-08002B2CF9AE}" pid="4" name="ML_Geography">
    <vt:lpwstr/>
  </property>
  <property fmtid="{D5CDD505-2E9C-101B-9397-08002B2CF9AE}" pid="5" name="ML_LineOfBusiness">
    <vt:lpwstr/>
  </property>
  <property fmtid="{D5CDD505-2E9C-101B-9397-08002B2CF9AE}" pid="6" name="ML_OfficeLocation">
    <vt:lpwstr/>
  </property>
  <property fmtid="{D5CDD505-2E9C-101B-9397-08002B2CF9AE}" pid="7" name="ML_Roles">
    <vt:lpwstr/>
  </property>
  <property fmtid="{D5CDD505-2E9C-101B-9397-08002B2CF9AE}" pid="8" name="Order">
    <vt:r8>47600</vt:r8>
  </property>
  <property fmtid="{D5CDD505-2E9C-101B-9397-08002B2CF9AE}" pid="9" name="TaxKeyword">
    <vt:lpwstr/>
  </property>
</Properties>
</file>