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7"/>
  </p:notesMasterIdLst>
  <p:sldIdLst>
    <p:sldId id="258" r:id="rId5"/>
    <p:sldId id="259" r:id="rId6"/>
  </p:sldIdLst>
  <p:sldSz cx="7772400" cy="10058400"/>
  <p:notesSz cx="6858000" cy="9144000"/>
  <p:defaultTextStyle>
    <a:defPPr>
      <a:defRPr lang="en-US"/>
    </a:defPPr>
    <a:lvl1pPr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p:defaultTextStyle>
  <p:extLst>
    <p:ext uri="{EFAFB233-063F-42B5-8137-9DF3F51BA10A}">
      <p15:sldGuideLst xmlns:p15="http://schemas.microsoft.com/office/powerpoint/2012/main">
        <p15:guide id="1" pos="288" userDrawn="1">
          <p15:clr>
            <a:srgbClr val="A4A3A4"/>
          </p15:clr>
        </p15:guide>
        <p15:guide id="2" orient="horz" pos="528" userDrawn="1">
          <p15:clr>
            <a:srgbClr val="A4A3A4"/>
          </p15:clr>
        </p15:guide>
        <p15:guide id="3" pos="4608" userDrawn="1">
          <p15:clr>
            <a:srgbClr val="A4A3A4"/>
          </p15:clr>
        </p15:guide>
        <p15:guide id="4" pos="624" userDrawn="1">
          <p15:clr>
            <a:srgbClr val="A4A3A4"/>
          </p15:clr>
        </p15:guide>
        <p15:guide id="5" pos="4272" userDrawn="1">
          <p15:clr>
            <a:srgbClr val="A4A3A4"/>
          </p15:clr>
        </p15:guide>
        <p15:guide id="6" pos="792" userDrawn="1">
          <p15:clr>
            <a:srgbClr val="A4A3A4"/>
          </p15:clr>
        </p15:guide>
        <p15:guide id="7" pos="4128" userDrawn="1">
          <p15:clr>
            <a:srgbClr val="A4A3A4"/>
          </p15:clr>
        </p15:guide>
        <p15:guide id="8" pos="1128" userDrawn="1">
          <p15:clr>
            <a:srgbClr val="A4A3A4"/>
          </p15:clr>
        </p15:guide>
        <p15:guide id="9" pos="3792" userDrawn="1">
          <p15:clr>
            <a:srgbClr val="A4A3A4"/>
          </p15:clr>
        </p15:guide>
        <p15:guide id="10" pos="1272" userDrawn="1">
          <p15:clr>
            <a:srgbClr val="A4A3A4"/>
          </p15:clr>
        </p15:guide>
        <p15:guide id="11" pos="1632" userDrawn="1">
          <p15:clr>
            <a:srgbClr val="A4A3A4"/>
          </p15:clr>
        </p15:guide>
        <p15:guide id="12" pos="1776" userDrawn="1">
          <p15:clr>
            <a:srgbClr val="A4A3A4"/>
          </p15:clr>
        </p15:guide>
        <p15:guide id="13" pos="2136" userDrawn="1">
          <p15:clr>
            <a:srgbClr val="A4A3A4"/>
          </p15:clr>
        </p15:guide>
        <p15:guide id="14" pos="2280" userDrawn="1">
          <p15:clr>
            <a:srgbClr val="A4A3A4"/>
          </p15:clr>
        </p15:guide>
        <p15:guide id="15" pos="3144" userDrawn="1">
          <p15:clr>
            <a:srgbClr val="A4A3A4"/>
          </p15:clr>
        </p15:guide>
        <p15:guide id="16" pos="3288" userDrawn="1">
          <p15:clr>
            <a:srgbClr val="A4A3A4"/>
          </p15:clr>
        </p15:guide>
        <p15:guide id="17" pos="3624" userDrawn="1">
          <p15:clr>
            <a:srgbClr val="A4A3A4"/>
          </p15:clr>
        </p15:guide>
        <p15:guide id="18" pos="2760" userDrawn="1">
          <p15:clr>
            <a:srgbClr val="A4A3A4"/>
          </p15:clr>
        </p15:guide>
        <p15:guide id="19" pos="26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A598B2B-872D-212A-51ED-1BD6C4D2EDB4}" name="Hall, Katie" initials="HK" userId="S::katie.mcguire@metlife.com::8e64a4f2-4fc2-4eba-9d1f-671bc6a62da3" providerId="AD"/>
  <p188:author id="{A10F2186-F6BE-179B-3E1E-8CDABFC7A6AD}" name="Brett Schindler" initials="BS" userId="S::brett.schindler@merkle.com::f035a0f5-57ce-4ad3-8cdb-bf4682a0cca4" providerId="AD"/>
  <p188:author id="{D0D9CC8C-6FF4-57F8-1148-51BA1037213B}" name="Lovin, Melissa" initials="LM" userId="S::melissa.lovin@metlife.com::b386df19-bfd6-4e62-91f6-8b365b78a94d" providerId="AD"/>
  <p188:author id="{49479BD8-18E7-EA4E-0E6C-352820D31811}" name="Daniel Van Schie" initials="DVS" userId="S::dvanschie@merkleinc.com::8b565fec-ba39-4939-8514-f2b9df53c752" providerId="AD"/>
  <p188:author id="{6AA9A3E3-047F-1EF9-89A1-DDF202A2B21D}" name="Stephanie O'Brien" initials="SO" userId="S::stephanie.obrien@merkle.com::ad7a391b-d1c7-4366-83f7-02b366d027a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iobhan Murphy" initials="" lastIdx="1" clrIdx="0"/>
  <p:cmAuthor id="2" name="Rebane, Kai" initials="RK" lastIdx="2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0DA"/>
    <a:srgbClr val="75787B"/>
    <a:srgbClr val="0061A0"/>
    <a:srgbClr val="A5CE4D"/>
    <a:srgbClr val="0060A0"/>
    <a:srgbClr val="FA8CFF"/>
    <a:srgbClr val="FDD0FF"/>
    <a:srgbClr val="E3518B"/>
    <a:srgbClr val="FCA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1"/>
    <p:restoredTop sz="92585"/>
  </p:normalViewPr>
  <p:slideViewPr>
    <p:cSldViewPr snapToGrid="0">
      <p:cViewPr>
        <p:scale>
          <a:sx n="124" d="100"/>
          <a:sy n="124" d="100"/>
        </p:scale>
        <p:origin x="-112" y="60"/>
      </p:cViewPr>
      <p:guideLst>
        <p:guide pos="288"/>
        <p:guide orient="horz" pos="528"/>
        <p:guide pos="4608"/>
        <p:guide pos="624"/>
        <p:guide pos="4272"/>
        <p:guide pos="792"/>
        <p:guide pos="4128"/>
        <p:guide pos="1128"/>
        <p:guide pos="3792"/>
        <p:guide pos="1272"/>
        <p:guide pos="1632"/>
        <p:guide pos="1776"/>
        <p:guide pos="2136"/>
        <p:guide pos="2280"/>
        <p:guide pos="3144"/>
        <p:guide pos="3288"/>
        <p:guide pos="3624"/>
        <p:guide pos="2760"/>
        <p:guide pos="2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ommentAuthors" Target="commentAuthor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Google Shape;3;n">
            <a:extLst>
              <a:ext uri="{FF2B5EF4-FFF2-40B4-BE49-F238E27FC236}">
                <a16:creationId xmlns:a16="http://schemas.microsoft.com/office/drawing/2014/main" id="{08F73138-FAD2-B945-8429-707B1A138E53}"/>
              </a:ext>
            </a:extLst>
          </p:cNvPr>
          <p:cNvSpPr txBox="1">
            <a:spLocks noGrp="1" noChangeArrowheads="1"/>
          </p:cNvSpPr>
          <p:nvPr>
            <p:ph type="hdr" idx="2"/>
          </p:nvPr>
        </p:nvSpPr>
        <p:spPr bwMode="auto">
          <a:xfrm>
            <a:off x="0"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099" name="Google Shape;4;n">
            <a:extLst>
              <a:ext uri="{FF2B5EF4-FFF2-40B4-BE49-F238E27FC236}">
                <a16:creationId xmlns:a16="http://schemas.microsoft.com/office/drawing/2014/main" id="{2E99EDEF-A0DB-0D42-8348-6AB39BF994CA}"/>
              </a:ext>
            </a:extLst>
          </p:cNvPr>
          <p:cNvSpPr txBox="1">
            <a:spLocks noGrp="1" noChangeArrowheads="1"/>
          </p:cNvSpPr>
          <p:nvPr>
            <p:ph type="dt" idx="10"/>
          </p:nvPr>
        </p:nvSpPr>
        <p:spPr bwMode="auto">
          <a:xfrm>
            <a:off x="3884613" y="0"/>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algn="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100" name="Google Shape;5;n">
            <a:extLst>
              <a:ext uri="{FF2B5EF4-FFF2-40B4-BE49-F238E27FC236}">
                <a16:creationId xmlns:a16="http://schemas.microsoft.com/office/drawing/2014/main" id="{2D7676CE-350C-0747-90E4-674758087C0B}"/>
              </a:ext>
            </a:extLst>
          </p:cNvPr>
          <p:cNvSpPr>
            <a:spLocks noGrp="1" noRot="1" noChangeAspect="1"/>
          </p:cNvSpPr>
          <p:nvPr>
            <p:ph type="sldImg" idx="3"/>
          </p:nvPr>
        </p:nvSpPr>
        <p:spPr bwMode="auto">
          <a:xfrm>
            <a:off x="2236788" y="1143000"/>
            <a:ext cx="2384425" cy="308610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w="12700" cap="flat" cmpd="sng">
            <a:solidFill>
              <a:srgbClr val="00000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sp>
      <p:sp>
        <p:nvSpPr>
          <p:cNvPr id="4101" name="Google Shape;6;n">
            <a:extLst>
              <a:ext uri="{FF2B5EF4-FFF2-40B4-BE49-F238E27FC236}">
                <a16:creationId xmlns:a16="http://schemas.microsoft.com/office/drawing/2014/main" id="{6EAB8212-ED3C-7149-A487-5D956061B37C}"/>
              </a:ext>
            </a:extLst>
          </p:cNvPr>
          <p:cNvSpPr txBox="1">
            <a:spLocks noGrp="1" noChangeArrowheads="1"/>
          </p:cNvSpPr>
          <p:nvPr>
            <p:ph type="body" idx="1"/>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p>
            <a:pPr lvl="0"/>
            <a:endParaRPr lang="en-US" altLang="en-US">
              <a:sym typeface="Arial" panose="020B0604020202020204" pitchFamily="34" charset="0"/>
            </a:endParaRPr>
          </a:p>
        </p:txBody>
      </p:sp>
      <p:sp>
        <p:nvSpPr>
          <p:cNvPr id="4102" name="Google Shape;7;n">
            <a:extLst>
              <a:ext uri="{FF2B5EF4-FFF2-40B4-BE49-F238E27FC236}">
                <a16:creationId xmlns:a16="http://schemas.microsoft.com/office/drawing/2014/main" id="{BD57C879-B677-EE4D-A66F-F02F917D410E}"/>
              </a:ext>
            </a:extLst>
          </p:cNvPr>
          <p:cNvSpPr txBox="1">
            <a:spLocks noGrp="1" noChangeArrowheads="1"/>
          </p:cNvSpPr>
          <p:nvPr>
            <p:ph type="ftr" idx="11"/>
          </p:nvPr>
        </p:nvSpPr>
        <p:spPr bwMode="auto">
          <a:xfrm>
            <a:off x="0"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eaLnBrk="1" hangingPunct="1">
              <a:buClr>
                <a:srgbClr val="000000"/>
              </a:buClr>
              <a:buSzPts val="1400"/>
              <a:buFont typeface="Arial" panose="020B0604020202020204" pitchFamily="34" charset="0"/>
              <a:buNone/>
              <a:defRPr sz="1200">
                <a:latin typeface="Calibri" panose="020F0502020204030204" pitchFamily="34" charset="0"/>
                <a:sym typeface="Calibri" panose="020F0502020204030204" pitchFamily="34" charset="0"/>
              </a:defRPr>
            </a:lvl1pPr>
          </a:lstStyle>
          <a:p>
            <a:endParaRPr lang="en-US" altLang="en-US" dirty="0"/>
          </a:p>
        </p:txBody>
      </p:sp>
      <p:sp>
        <p:nvSpPr>
          <p:cNvPr id="4103" name="Google Shape;8;n">
            <a:extLst>
              <a:ext uri="{FF2B5EF4-FFF2-40B4-BE49-F238E27FC236}">
                <a16:creationId xmlns:a16="http://schemas.microsoft.com/office/drawing/2014/main" id="{1EDC35E3-8C98-A143-A8DF-1E0AF454E42B}"/>
              </a:ext>
            </a:extLst>
          </p:cNvPr>
          <p:cNvSpPr txBox="1">
            <a:spLocks noGrp="1" noChangeArrowheads="1"/>
          </p:cNvSpPr>
          <p:nvPr>
            <p:ph type="sldNum" idx="12"/>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b" anchorCtr="0" compatLnSpc="1">
            <a:prstTxWarp prst="textNoShape">
              <a:avLst/>
            </a:prstTxWarp>
          </a:bodyPr>
          <a:lstStyle>
            <a:lvl1pPr algn="r" eaLnBrk="1" hangingPunct="1">
              <a:buClr>
                <a:srgbClr val="000000"/>
              </a:buClr>
              <a:buFont typeface="Arial" panose="020B0604020202020204" pitchFamily="34" charset="0"/>
              <a:buNone/>
              <a:defRPr sz="1200">
                <a:latin typeface="Calibri" panose="020F0502020204030204" pitchFamily="34" charset="0"/>
                <a:sym typeface="Calibri" panose="020F0502020204030204" pitchFamily="34" charset="0"/>
              </a:defRPr>
            </a:lvl1pPr>
          </a:lstStyle>
          <a:p>
            <a:fld id="{F17BB2A9-7734-CA4E-89DB-ECF42F8289A0}" type="slidenum">
              <a:rPr lang="en-US" altLang="en-US"/>
              <a:pPr/>
              <a:t>‹#›</a:t>
            </a:fld>
            <a:endParaRPr lang="en-US" altLang="en-US"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L="457200"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marL="914400" lvl="1"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marL="1371600" lvl="2"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marL="1828800" lvl="3"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marL="2286000" lvl="4" indent="-228600"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Google Shape;88;p1:notes">
            <a:extLst>
              <a:ext uri="{FF2B5EF4-FFF2-40B4-BE49-F238E27FC236}">
                <a16:creationId xmlns:a16="http://schemas.microsoft.com/office/drawing/2014/main" id="{583BC2B8-ACF7-D54E-9E6E-A2798B38F211}"/>
              </a:ext>
            </a:extLst>
          </p:cNvPr>
          <p:cNvSpPr>
            <a:spLocks noGrp="1" noRot="1" noChangeAspect="1" noTextEdit="1"/>
          </p:cNvSpPr>
          <p:nvPr>
            <p:ph type="sldImg" idx="2"/>
          </p:nvPr>
        </p:nvSpPr>
        <p:spPr>
          <a:noFill/>
        </p:spPr>
      </p:sp>
      <p:sp>
        <p:nvSpPr>
          <p:cNvPr id="6147" name="Google Shape;89;p1:notes">
            <a:extLst>
              <a:ext uri="{FF2B5EF4-FFF2-40B4-BE49-F238E27FC236}">
                <a16:creationId xmlns:a16="http://schemas.microsoft.com/office/drawing/2014/main" id="{83176B77-4CFD-5440-B2AD-4110CEFF9087}"/>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Arial" panose="020B0604020202020204" pitchFamily="34" charset="0"/>
              <a:sym typeface="Calibri" panose="020F0502020204030204" pitchFamily="34" charset="0"/>
            </a:endParaRPr>
          </a:p>
        </p:txBody>
      </p:sp>
      <p:sp>
        <p:nvSpPr>
          <p:cNvPr id="6148" name="Google Shape;90;p1:notes">
            <a:extLst>
              <a:ext uri="{FF2B5EF4-FFF2-40B4-BE49-F238E27FC236}">
                <a16:creationId xmlns:a16="http://schemas.microsoft.com/office/drawing/2014/main" id="{A50C710C-C42A-1E46-BF6B-7422DCD35413}"/>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1AB44BA-AE9A-2C45-9A79-E17110987479}" type="slidenum">
              <a:rPr lang="en-US" altLang="en-US"/>
              <a:pPr/>
              <a:t>1</a:t>
            </a:fld>
            <a:endParaRPr lang="en-US" altLang="en-US" dirty="0"/>
          </a:p>
        </p:txBody>
      </p:sp>
    </p:spTree>
    <p:extLst>
      <p:ext uri="{BB962C8B-B14F-4D97-AF65-F5344CB8AC3E}">
        <p14:creationId xmlns:p14="http://schemas.microsoft.com/office/powerpoint/2010/main" val="17311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106;p2:notes">
            <a:extLst>
              <a:ext uri="{FF2B5EF4-FFF2-40B4-BE49-F238E27FC236}">
                <a16:creationId xmlns:a16="http://schemas.microsoft.com/office/drawing/2014/main" id="{0D336031-43DE-0F49-98B6-4D278ED31F57}"/>
              </a:ext>
            </a:extLst>
          </p:cNvPr>
          <p:cNvSpPr>
            <a:spLocks noGrp="1" noRot="1" noChangeAspect="1" noTextEdit="1"/>
          </p:cNvSpPr>
          <p:nvPr>
            <p:ph type="sldImg" idx="2"/>
          </p:nvPr>
        </p:nvSpPr>
        <p:spPr>
          <a:noFill/>
        </p:spPr>
      </p:sp>
      <p:sp>
        <p:nvSpPr>
          <p:cNvPr id="8195" name="Google Shape;107;p2:notes">
            <a:extLst>
              <a:ext uri="{FF2B5EF4-FFF2-40B4-BE49-F238E27FC236}">
                <a16:creationId xmlns:a16="http://schemas.microsoft.com/office/drawing/2014/main" id="{BEE4006C-B193-864F-B25C-89205D369F7B}"/>
              </a:ext>
            </a:extLst>
          </p:cNvPr>
          <p:cNvSpPr txBox="1">
            <a:spLocks noGrp="1" noChangeArrowheads="1"/>
          </p:cNvSpPr>
          <p:nvPr>
            <p:ph type="body" idx="1"/>
          </p:nvPr>
        </p:nvSpPr>
        <p:spPr>
          <a:noFill/>
          <a:ln/>
        </p:spPr>
        <p:txBody>
          <a:bodyPr/>
          <a:lstStyle/>
          <a:p>
            <a:pPr marL="0" indent="0" eaLnBrk="1" hangingPunct="1">
              <a:buSzPts val="1400"/>
            </a:pPr>
            <a:endParaRPr lang="en-US" altLang="en-US" sz="1200" dirty="0">
              <a:latin typeface="Calibri" panose="020F0502020204030204" pitchFamily="34" charset="0"/>
              <a:cs typeface="Arial" panose="020B0604020202020204" pitchFamily="34" charset="0"/>
              <a:sym typeface="Calibri" panose="020F0502020204030204" pitchFamily="34" charset="0"/>
            </a:endParaRPr>
          </a:p>
        </p:txBody>
      </p:sp>
      <p:sp>
        <p:nvSpPr>
          <p:cNvPr id="8196" name="Google Shape;108;p2:notes">
            <a:extLst>
              <a:ext uri="{FF2B5EF4-FFF2-40B4-BE49-F238E27FC236}">
                <a16:creationId xmlns:a16="http://schemas.microsoft.com/office/drawing/2014/main" id="{904549DE-7B51-8F49-920C-1078C3414F00}"/>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3B7F32C-A96E-3141-8156-25C6B00F3296}" type="slidenum">
              <a:rPr lang="en-US" altLang="en-US"/>
              <a:pPr/>
              <a:t>2</a:t>
            </a:fld>
            <a:endParaRPr lang="en-US" altLang="en-US" dirty="0"/>
          </a:p>
        </p:txBody>
      </p:sp>
    </p:spTree>
    <p:extLst>
      <p:ext uri="{BB962C8B-B14F-4D97-AF65-F5344CB8AC3E}">
        <p14:creationId xmlns:p14="http://schemas.microsoft.com/office/powerpoint/2010/main" val="3164248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FAQ Flyer pg 1" userDrawn="1">
  <p:cSld name="FAQ Flyer pg 1">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40987683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AQ Flyer pg 2" userDrawn="1">
  <p:cSld name="FAQ Flyer pg 2">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84147838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3" r:id="rId1"/>
    <p:sldLayoutId id="2147483654" r:id="rId2"/>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E917-5464-77E4-92AC-4678E38AAC4E}"/>
              </a:ext>
            </a:extLst>
          </p:cNvPr>
          <p:cNvSpPr/>
          <p:nvPr/>
        </p:nvSpPr>
        <p:spPr>
          <a:xfrm>
            <a:off x="2486526" y="1220013"/>
            <a:ext cx="5294376" cy="2194560"/>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5CF47A-7B8F-4748-38BB-339571E2A8B2}"/>
              </a:ext>
            </a:extLst>
          </p:cNvPr>
          <p:cNvSpPr/>
          <p:nvPr/>
        </p:nvSpPr>
        <p:spPr>
          <a:xfrm>
            <a:off x="2217971" y="4528949"/>
            <a:ext cx="5085281" cy="57173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5816AC0-5DF4-FCAA-948A-52BC3F8D7428}"/>
              </a:ext>
            </a:extLst>
          </p:cNvPr>
          <p:cNvSpPr/>
          <p:nvPr/>
        </p:nvSpPr>
        <p:spPr>
          <a:xfrm>
            <a:off x="457200" y="4528949"/>
            <a:ext cx="1676400" cy="571738"/>
          </a:xfrm>
          <a:prstGeom prst="rect">
            <a:avLst/>
          </a:prstGeom>
          <a:solidFill>
            <a:srgbClr val="0061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0DA"/>
              </a:solidFill>
            </a:endParaRPr>
          </a:p>
        </p:txBody>
      </p:sp>
      <p:sp>
        <p:nvSpPr>
          <p:cNvPr id="5125" name="Google Shape;97;p1">
            <a:extLst>
              <a:ext uri="{FF2B5EF4-FFF2-40B4-BE49-F238E27FC236}">
                <a16:creationId xmlns:a16="http://schemas.microsoft.com/office/drawing/2014/main" id="{EF9B71E1-4645-B74C-8E46-9D5B8FB13FA1}"/>
              </a:ext>
            </a:extLst>
          </p:cNvPr>
          <p:cNvSpPr txBox="1">
            <a:spLocks noGrp="1" noChangeArrowheads="1"/>
          </p:cNvSpPr>
          <p:nvPr>
            <p:ph type="body" idx="4294967295"/>
          </p:nvPr>
        </p:nvSpPr>
        <p:spPr>
          <a:xfrm>
            <a:off x="671852" y="4566531"/>
            <a:ext cx="1339515" cy="317641"/>
          </a:xfrm>
          <a:prstGeom prst="rect">
            <a:avLst/>
          </a:prstGeom>
        </p:spPr>
        <p:txBody>
          <a:bodyPr lIns="0"/>
          <a:lstStyle/>
          <a:p>
            <a:pPr marL="0" indent="0" eaLnBrk="1" hangingPunct="1">
              <a:spcBef>
                <a:spcPct val="0"/>
              </a:spcBef>
              <a:spcAft>
                <a:spcPct val="0"/>
              </a:spcAft>
              <a:buClr>
                <a:srgbClr val="000000"/>
              </a:buClr>
              <a:buFont typeface="Arial" panose="020B0604020202020204" pitchFamily="34" charset="0"/>
              <a:buNone/>
            </a:pPr>
            <a:r>
              <a:rPr lang="en-US" altLang="en-US" sz="1100" b="1" dirty="0">
                <a:solidFill>
                  <a:schemeClr val="bg1"/>
                </a:solidFill>
                <a:latin typeface="Arial" panose="020B0604020202020204" pitchFamily="34" charset="0"/>
                <a:cs typeface="Arial" panose="020B0604020202020204" pitchFamily="34" charset="0"/>
              </a:rPr>
              <a:t>You asked. </a:t>
            </a:r>
            <a:br>
              <a:rPr lang="en-US" altLang="en-US" sz="1100" b="1" dirty="0">
                <a:solidFill>
                  <a:schemeClr val="bg1"/>
                </a:solidFill>
                <a:latin typeface="Arial" panose="020B0604020202020204" pitchFamily="34" charset="0"/>
                <a:cs typeface="Arial" panose="020B0604020202020204" pitchFamily="34" charset="0"/>
              </a:rPr>
            </a:br>
            <a:r>
              <a:rPr lang="en-US" altLang="en-US" sz="1100" b="1" dirty="0">
                <a:solidFill>
                  <a:schemeClr val="bg1"/>
                </a:solidFill>
                <a:latin typeface="Arial" panose="020B0604020202020204" pitchFamily="34" charset="0"/>
                <a:cs typeface="Arial" panose="020B0604020202020204" pitchFamily="34" charset="0"/>
              </a:rPr>
              <a:t>We answered</a:t>
            </a:r>
            <a:r>
              <a:rPr lang="en-US" altLang="en-US" sz="1300" b="1" dirty="0">
                <a:solidFill>
                  <a:schemeClr val="bg1"/>
                </a:solidFill>
                <a:latin typeface="Arial" panose="020B0604020202020204" pitchFamily="34" charset="0"/>
                <a:cs typeface="Arial" panose="020B0604020202020204" pitchFamily="34" charset="0"/>
              </a:rPr>
              <a:t>.</a:t>
            </a:r>
          </a:p>
        </p:txBody>
      </p:sp>
      <p:sp>
        <p:nvSpPr>
          <p:cNvPr id="5128" name="Google Shape;97;p1">
            <a:extLst>
              <a:ext uri="{FF2B5EF4-FFF2-40B4-BE49-F238E27FC236}">
                <a16:creationId xmlns:a16="http://schemas.microsoft.com/office/drawing/2014/main" id="{3EA28235-2A84-7143-87D2-3BE36CFF9B64}"/>
              </a:ext>
            </a:extLst>
          </p:cNvPr>
          <p:cNvSpPr txBox="1">
            <a:spLocks noChangeArrowheads="1"/>
          </p:cNvSpPr>
          <p:nvPr/>
        </p:nvSpPr>
        <p:spPr bwMode="auto">
          <a:xfrm>
            <a:off x="2316852" y="4622820"/>
            <a:ext cx="4015260" cy="29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sz="1100" b="1" dirty="0"/>
              <a:t>Why sign up for Critical Illness insurance? </a:t>
            </a:r>
            <a:br>
              <a:rPr lang="en-US" sz="1100" b="1" dirty="0"/>
            </a:br>
            <a:r>
              <a:rPr lang="en-US" sz="1100" b="1" dirty="0"/>
              <a:t>Find out with some FAQs</a:t>
            </a:r>
            <a:endParaRPr lang="en-US" altLang="en-US" sz="1100" b="1" dirty="0">
              <a:solidFill>
                <a:schemeClr val="tx1"/>
              </a:solidFill>
            </a:endParaRPr>
          </a:p>
        </p:txBody>
      </p:sp>
      <p:sp>
        <p:nvSpPr>
          <p:cNvPr id="5" name="Google Shape;57;p1">
            <a:extLst>
              <a:ext uri="{FF2B5EF4-FFF2-40B4-BE49-F238E27FC236}">
                <a16:creationId xmlns:a16="http://schemas.microsoft.com/office/drawing/2014/main" id="{DF59CC53-D2C7-594E-86EA-1332ADF495A7}"/>
              </a:ext>
            </a:extLst>
          </p:cNvPr>
          <p:cNvSpPr txBox="1">
            <a:spLocks noGrp="1"/>
          </p:cNvSpPr>
          <p:nvPr/>
        </p:nvSpPr>
        <p:spPr>
          <a:xfrm>
            <a:off x="457199" y="3527445"/>
            <a:ext cx="6709611" cy="914400"/>
          </a:xfrm>
          <a:prstGeom prst="rect">
            <a:avLst/>
          </a:prstGeom>
          <a:noFill/>
          <a:ln>
            <a:noFill/>
          </a:ln>
        </p:spPr>
        <p:txBody>
          <a:bodyPr spcFirstLastPara="1" lIns="0" tIns="0" rIns="0" bIns="0" anchor="t"/>
          <a:lstStyle>
            <a:defPPr marR="0" lvl="0" algn="l" rtl="0">
              <a:lnSpc>
                <a:spcPct val="100000"/>
              </a:lnSpc>
              <a:spcBef>
                <a:spcPts val="0"/>
              </a:spcBef>
              <a:spcAft>
                <a:spcPts val="0"/>
              </a:spcAft>
            </a:defPPr>
            <a:lvl1pPr marL="457200" marR="0" lvl="0" indent="-228600" algn="l" rtl="0">
              <a:lnSpc>
                <a:spcPct val="100000"/>
              </a:lnSpc>
              <a:spcBef>
                <a:spcPts val="0"/>
              </a:spcBef>
              <a:spcAft>
                <a:spcPts val="0"/>
              </a:spcAft>
              <a:buClr>
                <a:schemeClr val="dk1"/>
              </a:buClr>
              <a:buSzPts val="1800"/>
              <a:buFont typeface="Arial"/>
              <a:buNone/>
              <a:defRPr sz="1000" b="0" i="0" u="none" strike="noStrike" cap="none">
                <a:solidFill>
                  <a:schemeClr val="dk1"/>
                </a:solidFill>
                <a:latin typeface="Arial"/>
                <a:ea typeface="Arial"/>
                <a:cs typeface="Arial"/>
                <a:sym typeface="Arial"/>
              </a:defRPr>
            </a:lvl1pPr>
            <a:lvl2pPr marL="914400" marR="0" lvl="1" indent="-342900" algn="l" rtl="0">
              <a:lnSpc>
                <a:spcPct val="100000"/>
              </a:lnSpc>
              <a:spcBef>
                <a:spcPts val="6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0" indent="0" eaLnBrk="1" fontAlgn="auto" hangingPunct="1">
              <a:lnSpc>
                <a:spcPts val="1420"/>
              </a:lnSpc>
              <a:defRPr/>
            </a:pPr>
            <a:r>
              <a:rPr lang="en-US" b="1" kern="0" dirty="0">
                <a:extLst>
                  <a:ext uri="http://customooxmlschemas.google.com/"/>
                </a:extLst>
              </a:rPr>
              <a:t>What is Critical Illness Insurance?</a:t>
            </a:r>
          </a:p>
          <a:p>
            <a:pPr marL="0" indent="0" eaLnBrk="1" fontAlgn="auto" hangingPunct="1">
              <a:lnSpc>
                <a:spcPts val="1420"/>
              </a:lnSpc>
              <a:defRPr/>
            </a:pPr>
            <a:r>
              <a:rPr lang="en-US" b="1" kern="0" dirty="0">
                <a:extLst>
                  <a:ext uri="http://customooxmlschemas.google.com/"/>
                </a:extLst>
              </a:rPr>
              <a:t>It is coverage that helps provide financial support when you or a loved one becomes seriously ill. </a:t>
            </a:r>
            <a:r>
              <a:rPr lang="en-US" kern="0" dirty="0">
                <a:extLst>
                  <a:ext uri="http://customooxmlschemas.google.com/"/>
                </a:extLst>
              </a:rPr>
              <a:t>It works to supplement your medical coverage — and pays in addition to what your medical plan may or may not cover. Upon verified diagnosis, it provides you with a lump-sum payment of </a:t>
            </a:r>
            <a:r>
              <a:rPr lang="en-US" b="1" kern="0" dirty="0">
                <a:extLst>
                  <a:ext uri="http://customooxmlschemas.google.com/"/>
                </a:extLst>
              </a:rPr>
              <a:t>$10,000, $20,000 or $30,000 </a:t>
            </a:r>
            <a:r>
              <a:rPr lang="en-US" kern="0" dirty="0">
                <a:extLst>
                  <a:ext uri="http://customooxmlschemas.google.com/"/>
                </a:extLst>
              </a:rPr>
              <a:t>in initial benefits. The payment you receive is yours to spend however you like.</a:t>
            </a:r>
          </a:p>
        </p:txBody>
      </p:sp>
      <p:pic>
        <p:nvPicPr>
          <p:cNvPr id="15" name="Google Shape;64;p1">
            <a:extLst>
              <a:ext uri="{FF2B5EF4-FFF2-40B4-BE49-F238E27FC236}">
                <a16:creationId xmlns:a16="http://schemas.microsoft.com/office/drawing/2014/main" id="{81A7CC7B-567B-82AE-E17B-1D3A14C5EDCC}"/>
              </a:ext>
            </a:extLst>
          </p:cNvPr>
          <p:cNvPicPr preferRelativeResize="0">
            <a:picLocks noChangeAspect="1" noChangeArrowheads="1"/>
          </p:cNvPicPr>
          <p:nvPr/>
        </p:nvPicPr>
        <p:blipFill>
          <a:blip r:embed="rId3"/>
          <a:srcRect/>
          <a:stretch/>
        </p:blipFill>
        <p:spPr bwMode="auto">
          <a:xfrm>
            <a:off x="6161806" y="115096"/>
            <a:ext cx="1141446" cy="90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3">
            <a:extLst>
              <a:ext uri="{FF2B5EF4-FFF2-40B4-BE49-F238E27FC236}">
                <a16:creationId xmlns:a16="http://schemas.microsoft.com/office/drawing/2014/main" id="{D7F0BF17-1096-A0F8-D7A2-9932194B4C9C}"/>
              </a:ext>
            </a:extLst>
          </p:cNvPr>
          <p:cNvSpPr txBox="1">
            <a:spLocks/>
          </p:cNvSpPr>
          <p:nvPr/>
        </p:nvSpPr>
        <p:spPr>
          <a:xfrm>
            <a:off x="3219783" y="2608707"/>
            <a:ext cx="3329407" cy="407010"/>
          </a:xfrm>
          <a:prstGeom prst="rect">
            <a:avLst/>
          </a:prstGeom>
        </p:spPr>
        <p:txBody>
          <a:bodyPr lIns="0" rIns="0" rtlCol="0">
            <a:noAutofit/>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Bef>
                <a:spcPts val="0"/>
              </a:spcBef>
              <a:defRPr/>
            </a:pPr>
            <a:r>
              <a:rPr lang="en-US" kern="0" dirty="0">
                <a:solidFill>
                  <a:schemeClr val="bg1"/>
                </a:solidFill>
              </a:rPr>
              <a:t>Receive benefit payments directly </a:t>
            </a:r>
            <a:br>
              <a:rPr lang="en-US" kern="0" dirty="0">
                <a:solidFill>
                  <a:schemeClr val="bg1"/>
                </a:solidFill>
              </a:rPr>
            </a:br>
            <a:r>
              <a:rPr lang="en-US" kern="0" dirty="0">
                <a:solidFill>
                  <a:schemeClr val="bg1"/>
                </a:solidFill>
              </a:rPr>
              <a:t>and use the funds however you wish.</a:t>
            </a:r>
          </a:p>
        </p:txBody>
      </p:sp>
      <p:sp>
        <p:nvSpPr>
          <p:cNvPr id="7" name="Title 2">
            <a:extLst>
              <a:ext uri="{FF2B5EF4-FFF2-40B4-BE49-F238E27FC236}">
                <a16:creationId xmlns:a16="http://schemas.microsoft.com/office/drawing/2014/main" id="{A5775CD9-74CA-9447-A3EA-55666C49B851}"/>
              </a:ext>
            </a:extLst>
          </p:cNvPr>
          <p:cNvSpPr txBox="1">
            <a:spLocks/>
          </p:cNvSpPr>
          <p:nvPr/>
        </p:nvSpPr>
        <p:spPr>
          <a:xfrm>
            <a:off x="3219783" y="1575882"/>
            <a:ext cx="3329407" cy="911342"/>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777240" eaLnBrk="1" fontAlgn="auto" hangingPunct="1">
              <a:spcAft>
                <a:spcPts val="0"/>
              </a:spcAft>
              <a:defRPr/>
            </a:pPr>
            <a:r>
              <a:rPr lang="en-US" sz="2000" kern="0" dirty="0">
                <a:solidFill>
                  <a:schemeClr val="bg1"/>
                </a:solidFill>
                <a:latin typeface="Georgia" panose="02040502050405020303" pitchFamily="18" charset="0"/>
              </a:rPr>
              <a:t>Help supplement your healthcare coverage with Critical Illness Insurance.</a:t>
            </a:r>
          </a:p>
        </p:txBody>
      </p:sp>
      <p:pic>
        <p:nvPicPr>
          <p:cNvPr id="3" name="Picture 2">
            <a:extLst>
              <a:ext uri="{FF2B5EF4-FFF2-40B4-BE49-F238E27FC236}">
                <a16:creationId xmlns:a16="http://schemas.microsoft.com/office/drawing/2014/main" id="{53117C6C-B960-1B1F-B1B1-6D449E7E7BC3}"/>
              </a:ext>
            </a:extLst>
          </p:cNvPr>
          <p:cNvPicPr>
            <a:picLocks noChangeAspect="1"/>
          </p:cNvPicPr>
          <p:nvPr/>
        </p:nvPicPr>
        <p:blipFill rotWithShape="1">
          <a:blip r:embed="rId4"/>
          <a:srcRect l="1" t="37609" r="49729" b="40707"/>
          <a:stretch/>
        </p:blipFill>
        <p:spPr>
          <a:xfrm>
            <a:off x="140607" y="333160"/>
            <a:ext cx="1920240" cy="640080"/>
          </a:xfrm>
          <a:prstGeom prst="rect">
            <a:avLst/>
          </a:prstGeom>
        </p:spPr>
      </p:pic>
      <p:pic>
        <p:nvPicPr>
          <p:cNvPr id="12" name="Picture 11">
            <a:extLst>
              <a:ext uri="{FF2B5EF4-FFF2-40B4-BE49-F238E27FC236}">
                <a16:creationId xmlns:a16="http://schemas.microsoft.com/office/drawing/2014/main" id="{7B10A606-704A-C6D2-51CC-935270199290}"/>
              </a:ext>
            </a:extLst>
          </p:cNvPr>
          <p:cNvPicPr>
            <a:picLocks noChangeAspect="1"/>
          </p:cNvPicPr>
          <p:nvPr/>
        </p:nvPicPr>
        <p:blipFill rotWithShape="1">
          <a:blip r:embed="rId5"/>
          <a:srcRect l="16701" r="51"/>
          <a:stretch/>
        </p:blipFill>
        <p:spPr>
          <a:xfrm>
            <a:off x="-1417" y="1220013"/>
            <a:ext cx="2740408" cy="2194560"/>
          </a:xfrm>
          <a:prstGeom prst="rect">
            <a:avLst/>
          </a:prstGeom>
        </p:spPr>
      </p:pic>
      <p:sp>
        <p:nvSpPr>
          <p:cNvPr id="2" name="Google Shape;95;p1">
            <a:extLst>
              <a:ext uri="{FF2B5EF4-FFF2-40B4-BE49-F238E27FC236}">
                <a16:creationId xmlns:a16="http://schemas.microsoft.com/office/drawing/2014/main" id="{855A0F21-59AB-4617-1859-64203A2F4FE7}"/>
              </a:ext>
            </a:extLst>
          </p:cNvPr>
          <p:cNvSpPr txBox="1">
            <a:spLocks/>
          </p:cNvSpPr>
          <p:nvPr/>
        </p:nvSpPr>
        <p:spPr>
          <a:xfrm>
            <a:off x="455989" y="8232897"/>
            <a:ext cx="3110755" cy="1497124"/>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938" indent="-7938" eaLnBrk="1" fontAlgn="auto" hangingPunct="1">
              <a:spcBef>
                <a:spcPts val="400"/>
              </a:spcBef>
              <a:buClr>
                <a:srgbClr val="0061A0"/>
              </a:buClr>
              <a:buSzPts val="800"/>
              <a:buFont typeface="Arial"/>
              <a:buNone/>
              <a:defRPr/>
            </a:pPr>
            <a:r>
              <a:rPr lang="en-US" sz="1000" b="1" kern="0" dirty="0">
                <a:solidFill>
                  <a:srgbClr val="0090DA"/>
                </a:solidFill>
                <a:sym typeface="Arial"/>
              </a:rPr>
              <a:t>What happens if I get sick again (have a recurrence)?</a:t>
            </a:r>
          </a:p>
          <a:p>
            <a:pPr marL="179388" indent="-179388" eaLnBrk="1" fontAlgn="auto" hangingPunct="1">
              <a:spcBef>
                <a:spcPts val="400"/>
              </a:spcBef>
              <a:buClr>
                <a:srgbClr val="0061A0"/>
              </a:buClr>
              <a:buSzPts val="800"/>
              <a:buFont typeface="Arial"/>
              <a:buNone/>
              <a:defRPr/>
            </a:pPr>
            <a:r>
              <a:rPr lang="en-US" sz="900" b="1" kern="0" dirty="0">
                <a:solidFill>
                  <a:schemeClr val="tx1"/>
                </a:solidFill>
                <a:sym typeface="Arial"/>
              </a:rPr>
              <a:t>A. Your plan pays an additional benefit (Recurrence Benefit) if a medical condition reoccurs for certain conditions such as: </a:t>
            </a:r>
            <a:r>
              <a:rPr lang="en-US" sz="900" kern="0" dirty="0">
                <a:solidFill>
                  <a:schemeClr val="tx1"/>
                </a:solidFill>
                <a:sym typeface="Arial"/>
              </a:rPr>
              <a:t>heart attack, stroke, or many others. Please see your Plan Summary for details. A recurrence benefit is only available if the initial benefit has already been paid for the covered condition.6 And there is a benefit suspension period (or waiting period) between recurrences.</a:t>
            </a:r>
            <a:r>
              <a:rPr lang="en-US" sz="900" kern="0" baseline="30000" dirty="0">
                <a:solidFill>
                  <a:schemeClr val="tx1"/>
                </a:solidFill>
                <a:sym typeface="Arial"/>
              </a:rPr>
              <a:t>6</a:t>
            </a:r>
            <a:r>
              <a:rPr lang="en-US" sz="900" kern="0" dirty="0">
                <a:solidFill>
                  <a:schemeClr val="tx1"/>
                </a:solidFill>
                <a:sym typeface="Arial"/>
              </a:rPr>
              <a:t> Also, a treatment-free period applies to Cancer [and Benign Tumor conditions].</a:t>
            </a:r>
          </a:p>
        </p:txBody>
      </p:sp>
      <p:sp>
        <p:nvSpPr>
          <p:cNvPr id="8" name="Google Shape;95;p1">
            <a:extLst>
              <a:ext uri="{FF2B5EF4-FFF2-40B4-BE49-F238E27FC236}">
                <a16:creationId xmlns:a16="http://schemas.microsoft.com/office/drawing/2014/main" id="{23ACD6FE-DE7F-3DF7-6287-412619FAD2B4}"/>
              </a:ext>
            </a:extLst>
          </p:cNvPr>
          <p:cNvSpPr txBox="1">
            <a:spLocks/>
          </p:cNvSpPr>
          <p:nvPr/>
        </p:nvSpPr>
        <p:spPr>
          <a:xfrm>
            <a:off x="417187" y="5143003"/>
            <a:ext cx="3110755" cy="1372711"/>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7938" indent="-7938" eaLnBrk="1" fontAlgn="auto" hangingPunct="1">
              <a:spcBef>
                <a:spcPts val="400"/>
              </a:spcBef>
              <a:buClr>
                <a:srgbClr val="0061A0"/>
              </a:buClr>
              <a:buSzPts val="800"/>
              <a:buFont typeface="Arial"/>
              <a:buNone/>
              <a:defRPr/>
            </a:pPr>
            <a:r>
              <a:rPr lang="en-US" sz="1000" b="1" kern="0" dirty="0">
                <a:solidFill>
                  <a:srgbClr val="0090DA"/>
                </a:solidFill>
                <a:sym typeface="Arial"/>
              </a:rPr>
              <a:t>What’s covered under this plan?</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If you meet the group policy and certificate requirements, </a:t>
            </a:r>
            <a:r>
              <a:rPr lang="en-US" sz="900" kern="0" dirty="0">
                <a:solidFill>
                  <a:schemeClr val="tx1"/>
                </a:solidFill>
                <a:sym typeface="Arial"/>
              </a:rPr>
              <a:t>Critical Illness Insurance provides you with a lump-sum payment upon a verified diagnosis of these conditions:</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Cancer</a:t>
            </a:r>
            <a:r>
              <a:rPr lang="en-US" sz="900" baseline="30000" dirty="0">
                <a:solidFill>
                  <a:schemeClr val="tx1"/>
                </a:solidFill>
                <a:sym typeface="Arial"/>
              </a:rPr>
              <a:t>1</a:t>
            </a:r>
            <a:endParaRPr lang="en-US" sz="900" dirty="0">
              <a:solidFill>
                <a:schemeClr val="accent6"/>
              </a:solidFill>
              <a:sym typeface="Arial"/>
            </a:endParaRP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Heart Attack</a:t>
            </a:r>
            <a:r>
              <a:rPr lang="en-US" sz="900" baseline="30000" dirty="0">
                <a:solidFill>
                  <a:schemeClr val="tx1"/>
                </a:solidFill>
                <a:sym typeface="Arial"/>
              </a:rPr>
              <a:t>2</a:t>
            </a:r>
            <a:endParaRPr lang="en-US" sz="900" dirty="0">
              <a:solidFill>
                <a:schemeClr val="accent6"/>
              </a:solidFill>
              <a:sym typeface="Arial"/>
            </a:endParaRP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Stroke</a:t>
            </a:r>
            <a:r>
              <a:rPr lang="en-US" sz="900" baseline="30000" dirty="0">
                <a:solidFill>
                  <a:schemeClr val="tx1"/>
                </a:solidFill>
                <a:sym typeface="Arial"/>
              </a:rPr>
              <a:t>3</a:t>
            </a:r>
            <a:endParaRPr lang="en-US" sz="900" dirty="0">
              <a:solidFill>
                <a:schemeClr val="accent6"/>
              </a:solidFill>
              <a:sym typeface="Arial"/>
            </a:endParaRP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Major Organ Transplant</a:t>
            </a:r>
            <a:r>
              <a:rPr lang="en-US" sz="900" baseline="30000" dirty="0">
                <a:solidFill>
                  <a:schemeClr val="tx1"/>
                </a:solidFill>
                <a:sym typeface="Arial"/>
              </a:rPr>
              <a:t>4</a:t>
            </a:r>
            <a:endParaRPr lang="en-US" sz="900" dirty="0">
              <a:solidFill>
                <a:schemeClr val="accent6"/>
              </a:solidFill>
              <a:sym typeface="Arial"/>
            </a:endParaRP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Coronary Artery Bypass Graft</a:t>
            </a:r>
            <a:r>
              <a:rPr lang="en-US" sz="900" baseline="30000" dirty="0">
                <a:solidFill>
                  <a:schemeClr val="tx1"/>
                </a:solidFill>
                <a:sym typeface="Arial"/>
              </a:rPr>
              <a:t>5</a:t>
            </a:r>
            <a:endParaRPr lang="en-US" sz="900" dirty="0">
              <a:solidFill>
                <a:schemeClr val="accent6"/>
              </a:solidFill>
              <a:sym typeface="Arial"/>
            </a:endParaRP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Kidney Failure</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Sudden Cardiac Arrest</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7 Childhood Diseases</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11 Infectious Diseases</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11Progressive Diseases</a:t>
            </a:r>
          </a:p>
          <a:p>
            <a:pPr marL="344488" indent="-111125" eaLnBrk="1" fontAlgn="auto" hangingPunct="1">
              <a:spcBef>
                <a:spcPts val="400"/>
              </a:spcBef>
              <a:buClr>
                <a:schemeClr val="tx1"/>
              </a:buClr>
              <a:buSzPct val="100000"/>
              <a:buFont typeface="Arial" panose="020B0604020202020204" pitchFamily="34" charset="0"/>
              <a:buChar char="•"/>
              <a:defRPr/>
            </a:pPr>
            <a:r>
              <a:rPr lang="en-US" sz="900" dirty="0">
                <a:solidFill>
                  <a:schemeClr val="tx1"/>
                </a:solidFill>
                <a:sym typeface="Arial"/>
              </a:rPr>
              <a:t>And more. To see all covered conditions, review your Plan Summary</a:t>
            </a:r>
            <a:r>
              <a:rPr lang="en-US" sz="1100" dirty="0">
                <a:solidFill>
                  <a:schemeClr val="tx1"/>
                </a:solidFill>
                <a:sym typeface="Arial"/>
              </a:rPr>
              <a:t>.</a:t>
            </a:r>
          </a:p>
          <a:p>
            <a:pPr marL="296863" indent="-68263" eaLnBrk="1" fontAlgn="auto" hangingPunct="1">
              <a:spcBef>
                <a:spcPts val="400"/>
              </a:spcBef>
              <a:buClr>
                <a:srgbClr val="0061A0"/>
              </a:buClr>
              <a:buSzPts val="800"/>
              <a:buFont typeface="Arial"/>
              <a:buNone/>
              <a:defRPr/>
            </a:pPr>
            <a:endParaRPr lang="en-US" sz="1050" dirty="0">
              <a:solidFill>
                <a:schemeClr val="tx1"/>
              </a:solidFill>
              <a:sym typeface="Arial"/>
            </a:endParaRPr>
          </a:p>
          <a:p>
            <a:pPr marL="296863" indent="-68263" eaLnBrk="1" fontAlgn="auto" hangingPunct="1">
              <a:spcBef>
                <a:spcPts val="400"/>
              </a:spcBef>
              <a:buClr>
                <a:srgbClr val="0061A0"/>
              </a:buClr>
              <a:buSzPts val="800"/>
              <a:buFont typeface="Arial"/>
              <a:buNone/>
              <a:defRPr/>
            </a:pPr>
            <a:endParaRPr lang="en-US" sz="1050" dirty="0">
              <a:solidFill>
                <a:schemeClr val="tx1"/>
              </a:solidFill>
              <a:sym typeface="Arial"/>
            </a:endParaRPr>
          </a:p>
          <a:p>
            <a:pPr marL="296863" indent="-68263" eaLnBrk="1" fontAlgn="auto" hangingPunct="1">
              <a:spcBef>
                <a:spcPts val="400"/>
              </a:spcBef>
              <a:buClr>
                <a:srgbClr val="0061A0"/>
              </a:buClr>
              <a:buSzPts val="800"/>
              <a:buFont typeface="Arial"/>
              <a:buNone/>
              <a:defRPr/>
            </a:pPr>
            <a:endParaRPr lang="en-US" sz="1050" dirty="0">
              <a:solidFill>
                <a:schemeClr val="tx1"/>
              </a:solidFill>
              <a:sym typeface="Arial"/>
            </a:endParaRPr>
          </a:p>
          <a:p>
            <a:pPr marL="296863" indent="-68263" eaLnBrk="1" fontAlgn="auto" hangingPunct="1">
              <a:spcBef>
                <a:spcPts val="400"/>
              </a:spcBef>
              <a:buClr>
                <a:srgbClr val="0061A0"/>
              </a:buClr>
              <a:buSzPts val="800"/>
              <a:buFont typeface="Arial"/>
              <a:buNone/>
              <a:defRPr/>
            </a:pPr>
            <a:endParaRPr lang="en-US" sz="1050" dirty="0">
              <a:solidFill>
                <a:schemeClr val="tx1"/>
              </a:solidFill>
              <a:sym typeface="Arial"/>
            </a:endParaRPr>
          </a:p>
          <a:p>
            <a:pPr marL="228600" indent="-228600" eaLnBrk="1" fontAlgn="auto" hangingPunct="1">
              <a:spcBef>
                <a:spcPts val="400"/>
              </a:spcBef>
              <a:buClr>
                <a:srgbClr val="0061A0"/>
              </a:buClr>
              <a:buSzPts val="800"/>
              <a:buFont typeface="Arial"/>
              <a:buNone/>
              <a:defRPr/>
            </a:pPr>
            <a:endParaRPr lang="en-US" sz="1050" kern="0" dirty="0">
              <a:solidFill>
                <a:schemeClr val="tx1"/>
              </a:solidFill>
              <a:sym typeface="Arial"/>
            </a:endParaRPr>
          </a:p>
          <a:p>
            <a:pPr marL="228600" indent="-228600" eaLnBrk="1" fontAlgn="auto" hangingPunct="1">
              <a:spcBef>
                <a:spcPts val="400"/>
              </a:spcBef>
              <a:buClr>
                <a:srgbClr val="0061A0"/>
              </a:buClr>
              <a:buSzPts val="800"/>
              <a:buFont typeface="Arial"/>
              <a:buNone/>
              <a:defRPr/>
            </a:pPr>
            <a:endParaRPr lang="en-US" sz="1100" kern="0" dirty="0">
              <a:solidFill>
                <a:schemeClr val="tx1"/>
              </a:solidFill>
              <a:sym typeface="Arial"/>
            </a:endParaRPr>
          </a:p>
        </p:txBody>
      </p:sp>
      <p:sp>
        <p:nvSpPr>
          <p:cNvPr id="17" name="Google Shape;95;p1">
            <a:extLst>
              <a:ext uri="{FF2B5EF4-FFF2-40B4-BE49-F238E27FC236}">
                <a16:creationId xmlns:a16="http://schemas.microsoft.com/office/drawing/2014/main" id="{B1477CF1-E159-75BE-6FBE-5E75EF924E9E}"/>
              </a:ext>
            </a:extLst>
          </p:cNvPr>
          <p:cNvSpPr txBox="1">
            <a:spLocks/>
          </p:cNvSpPr>
          <p:nvPr/>
        </p:nvSpPr>
        <p:spPr>
          <a:xfrm>
            <a:off x="4093921" y="5180543"/>
            <a:ext cx="3110755" cy="774730"/>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26695" indent="-226695" eaLnBrk="1" fontAlgn="auto" hangingPunct="1">
              <a:spcBef>
                <a:spcPts val="400"/>
              </a:spcBef>
              <a:buClr>
                <a:srgbClr val="0061A0"/>
              </a:buClr>
              <a:buSzPts val="800"/>
              <a:defRPr/>
            </a:pPr>
            <a:r>
              <a:rPr lang="en-US" sz="1000" b="1" kern="0" dirty="0">
                <a:solidFill>
                  <a:srgbClr val="0090DA"/>
                </a:solidFill>
                <a:sym typeface="Arial"/>
              </a:rPr>
              <a:t>Am I eligible to enroll for this coverage?</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Yes, you can enroll yourself and your eligible family members.</a:t>
            </a:r>
            <a:r>
              <a:rPr lang="en-US" sz="900" b="1" kern="0" baseline="30000" dirty="0">
                <a:solidFill>
                  <a:schemeClr val="tx1"/>
                </a:solidFill>
                <a:sym typeface="Arial"/>
              </a:rPr>
              <a:t>7</a:t>
            </a:r>
            <a:r>
              <a:rPr lang="en-US" sz="900" b="1" kern="0" dirty="0">
                <a:solidFill>
                  <a:schemeClr val="tx1"/>
                </a:solidFill>
                <a:sym typeface="Arial"/>
              </a:rPr>
              <a:t> </a:t>
            </a:r>
            <a:r>
              <a:rPr lang="en-US" sz="900" kern="0" dirty="0">
                <a:solidFill>
                  <a:schemeClr val="tx1"/>
                </a:solidFill>
                <a:sym typeface="Arial"/>
              </a:rPr>
              <a:t>All you need to do is enroll during the enrollment period and be actively at work.</a:t>
            </a:r>
            <a:endParaRPr lang="en-US" sz="900" kern="0" baseline="30000" dirty="0">
              <a:solidFill>
                <a:schemeClr val="tx1"/>
              </a:solidFill>
              <a:sym typeface="Arial"/>
            </a:endParaRPr>
          </a:p>
        </p:txBody>
      </p:sp>
      <p:sp>
        <p:nvSpPr>
          <p:cNvPr id="26" name="Google Shape;88;p1">
            <a:extLst>
              <a:ext uri="{FF2B5EF4-FFF2-40B4-BE49-F238E27FC236}">
                <a16:creationId xmlns:a16="http://schemas.microsoft.com/office/drawing/2014/main" id="{481DC159-0406-4991-F7F8-545A0E338E3E}"/>
              </a:ext>
            </a:extLst>
          </p:cNvPr>
          <p:cNvSpPr txBox="1">
            <a:spLocks noChangeArrowheads="1"/>
          </p:cNvSpPr>
          <p:nvPr/>
        </p:nvSpPr>
        <p:spPr bwMode="auto">
          <a:xfrm>
            <a:off x="2222488" y="431251"/>
            <a:ext cx="3327424" cy="550744"/>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5000"/>
              </a:lnSpc>
              <a:buClr>
                <a:schemeClr val="accent1"/>
              </a:buClr>
              <a:buSzPts val="1900"/>
              <a:defRPr/>
            </a:pPr>
            <a:r>
              <a:rPr lang="en-US" altLang="en-US" sz="1600" dirty="0">
                <a:solidFill>
                  <a:srgbClr val="0090DA"/>
                </a:solidFill>
                <a:latin typeface="+mj-lt"/>
                <a:cs typeface="Arial"/>
              </a:rPr>
              <a:t>Critical Illness Insurance</a:t>
            </a:r>
          </a:p>
        </p:txBody>
      </p:sp>
      <p:pic>
        <p:nvPicPr>
          <p:cNvPr id="13" name="Picture 12" descr="A picture containing window, person, indoor&#10;&#10;Description automatically generated">
            <a:extLst>
              <a:ext uri="{FF2B5EF4-FFF2-40B4-BE49-F238E27FC236}">
                <a16:creationId xmlns:a16="http://schemas.microsoft.com/office/drawing/2014/main" id="{0E9EC75A-85F2-6E18-CEA9-0C05C193F150}"/>
              </a:ext>
            </a:extLst>
          </p:cNvPr>
          <p:cNvPicPr>
            <a:picLocks noChangeAspect="1"/>
          </p:cNvPicPr>
          <p:nvPr/>
        </p:nvPicPr>
        <p:blipFill rotWithShape="1">
          <a:blip r:embed="rId6"/>
          <a:srcRect l="16605" t="706" r="14862" b="16475"/>
          <a:stretch/>
        </p:blipFill>
        <p:spPr>
          <a:xfrm>
            <a:off x="1" y="1215539"/>
            <a:ext cx="2728740" cy="2199034"/>
          </a:xfrm>
          <a:prstGeom prst="rect">
            <a:avLst/>
          </a:prstGeom>
        </p:spPr>
      </p:pic>
      <p:sp>
        <p:nvSpPr>
          <p:cNvPr id="11" name="Google Shape;95;p1">
            <a:extLst>
              <a:ext uri="{FF2B5EF4-FFF2-40B4-BE49-F238E27FC236}">
                <a16:creationId xmlns:a16="http://schemas.microsoft.com/office/drawing/2014/main" id="{7D0ECB97-1C48-B278-C9B5-C154AFAABED8}"/>
              </a:ext>
            </a:extLst>
          </p:cNvPr>
          <p:cNvSpPr txBox="1">
            <a:spLocks/>
          </p:cNvSpPr>
          <p:nvPr/>
        </p:nvSpPr>
        <p:spPr>
          <a:xfrm>
            <a:off x="4093921" y="5872685"/>
            <a:ext cx="3110755" cy="1153603"/>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defRPr/>
            </a:pPr>
            <a:r>
              <a:rPr lang="en-US" sz="1000" b="1" kern="0" dirty="0">
                <a:solidFill>
                  <a:srgbClr val="0090DA"/>
                </a:solidFill>
                <a:sym typeface="Arial"/>
              </a:rPr>
              <a:t>Can I enroll for this insurance without having a medical exam?</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Yes. Your critical illness coverage is guaranteed,</a:t>
            </a:r>
            <a:r>
              <a:rPr lang="en-US" sz="900" b="1" kern="0" baseline="30000" dirty="0">
                <a:solidFill>
                  <a:schemeClr val="tx1"/>
                </a:solidFill>
                <a:sym typeface="Arial"/>
              </a:rPr>
              <a:t>8</a:t>
            </a:r>
            <a:r>
              <a:rPr lang="en-US" sz="900" b="1" kern="0" dirty="0">
                <a:solidFill>
                  <a:schemeClr val="tx1"/>
                </a:solidFill>
                <a:sym typeface="Arial"/>
              </a:rPr>
              <a:t> regardless of your health. </a:t>
            </a:r>
            <a:br>
              <a:rPr lang="en-US" sz="900" b="1" kern="0" dirty="0">
                <a:solidFill>
                  <a:schemeClr val="tx1"/>
                </a:solidFill>
                <a:sym typeface="Arial"/>
              </a:rPr>
            </a:br>
            <a:r>
              <a:rPr lang="en-US" sz="900" kern="0" dirty="0">
                <a:solidFill>
                  <a:schemeClr val="tx1"/>
                </a:solidFill>
                <a:sym typeface="Arial"/>
              </a:rPr>
              <a:t>You need to be actively at work to be covered. There are no medical exams to take and no health questions to answer, so the whole process might be easier than you think.</a:t>
            </a:r>
          </a:p>
          <a:p>
            <a:pPr marL="226695" indent="-226695" eaLnBrk="1" fontAlgn="auto" hangingPunct="1">
              <a:spcBef>
                <a:spcPts val="400"/>
              </a:spcBef>
              <a:buClr>
                <a:srgbClr val="0061A0"/>
              </a:buClr>
              <a:buSzPts val="800"/>
              <a:buFont typeface="Arial"/>
              <a:buNone/>
              <a:defRPr/>
            </a:pPr>
            <a:endParaRPr lang="en-US" sz="1100" b="1" kern="0" dirty="0">
              <a:solidFill>
                <a:schemeClr val="tx1"/>
              </a:solidFill>
              <a:sym typeface="Arial"/>
            </a:endParaRPr>
          </a:p>
          <a:p>
            <a:pPr marL="226695" indent="-226695" eaLnBrk="1" fontAlgn="auto" hangingPunct="1">
              <a:spcBef>
                <a:spcPts val="400"/>
              </a:spcBef>
              <a:buClr>
                <a:srgbClr val="0061A0"/>
              </a:buClr>
              <a:buSzPts val="800"/>
              <a:buFont typeface="Arial"/>
              <a:buNone/>
              <a:defRPr/>
            </a:pPr>
            <a:r>
              <a:rPr lang="en-US" sz="1100" kern="0" dirty="0">
                <a:solidFill>
                  <a:schemeClr val="tx1"/>
                </a:solidFill>
                <a:sym typeface="Arial"/>
              </a:rPr>
              <a:t>.</a:t>
            </a:r>
            <a:endParaRPr lang="en-US" sz="1100" kern="0" baseline="30000" dirty="0">
              <a:solidFill>
                <a:schemeClr val="tx1"/>
              </a:solidFill>
              <a:sym typeface="Arial"/>
            </a:endParaRPr>
          </a:p>
        </p:txBody>
      </p:sp>
      <p:sp>
        <p:nvSpPr>
          <p:cNvPr id="16" name="Google Shape;95;p1">
            <a:extLst>
              <a:ext uri="{FF2B5EF4-FFF2-40B4-BE49-F238E27FC236}">
                <a16:creationId xmlns:a16="http://schemas.microsoft.com/office/drawing/2014/main" id="{B6892D9A-5DD9-26C9-3214-5A314BB0EC1D}"/>
              </a:ext>
            </a:extLst>
          </p:cNvPr>
          <p:cNvSpPr txBox="1">
            <a:spLocks/>
          </p:cNvSpPr>
          <p:nvPr/>
        </p:nvSpPr>
        <p:spPr>
          <a:xfrm>
            <a:off x="4093921" y="7141343"/>
            <a:ext cx="3110754" cy="2108183"/>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I have a medical plan at work, so why do I need critical illness insurance?</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a:t>
            </a:r>
            <a:r>
              <a:rPr lang="en-US" sz="900" kern="0" dirty="0">
                <a:solidFill>
                  <a:schemeClr val="tx1"/>
                </a:solidFill>
                <a:sym typeface="Arial"/>
              </a:rPr>
              <a:t>One of the hardest parts of managing illnesses like cancer, a heart attack, or a stroke is providing the support and comfort your family needs beyond the cost of care. Even the best medical and disability income plans can leave you with extra expenses like medical plan deductibles and co-pays or extra costs for out-of-network care. And if you’re out of work because of a disability, it might be that only a portion of your pre-disability income is being paid to you. Many people aren’t prepared to handle the extra costs that can come with a critical illness, so having this extra cash lump-sum payment may mean less worry for you and your family.</a:t>
            </a:r>
          </a:p>
        </p:txBody>
      </p:sp>
    </p:spTree>
    <p:extLst>
      <p:ext uri="{BB962C8B-B14F-4D97-AF65-F5344CB8AC3E}">
        <p14:creationId xmlns:p14="http://schemas.microsoft.com/office/powerpoint/2010/main" val="409286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6;p2">
            <a:extLst>
              <a:ext uri="{FF2B5EF4-FFF2-40B4-BE49-F238E27FC236}">
                <a16:creationId xmlns:a16="http://schemas.microsoft.com/office/drawing/2014/main" id="{327526CE-C300-6D45-4F61-C2F154A40FEA}"/>
              </a:ext>
            </a:extLst>
          </p:cNvPr>
          <p:cNvSpPr txBox="1">
            <a:spLocks/>
          </p:cNvSpPr>
          <p:nvPr/>
        </p:nvSpPr>
        <p:spPr>
          <a:xfrm>
            <a:off x="3425825" y="9604350"/>
            <a:ext cx="3889375" cy="274638"/>
          </a:xfrm>
          <a:prstGeom prst="rect">
            <a:avLst/>
          </a:prstGeom>
          <a:noFill/>
          <a:ln>
            <a:noFill/>
          </a:ln>
        </p:spPr>
        <p:txBody>
          <a:bodyPr spcFirstLastPara="1" lIns="0" tIns="0" rIns="0" bIns="0"/>
          <a:lstStyle>
            <a:defPPr marR="0" lvl="0" algn="l" rtl="0">
              <a:lnSpc>
                <a:spcPct val="100000"/>
              </a:lnSpc>
              <a:spcBef>
                <a:spcPts val="0"/>
              </a:spcBef>
              <a:spcAft>
                <a:spcPts val="0"/>
              </a:spcAft>
            </a:defPPr>
            <a:lvl1pPr marL="457200" marR="0" lvl="0" indent="-228600" algn="r" rtl="0">
              <a:lnSpc>
                <a:spcPct val="100000"/>
              </a:lnSpc>
              <a:spcBef>
                <a:spcPts val="0"/>
              </a:spcBef>
              <a:spcAft>
                <a:spcPts val="0"/>
              </a:spcAft>
              <a:buClr>
                <a:srgbClr val="7C7D80"/>
              </a:buClr>
              <a:buSzPts val="650"/>
              <a:buFont typeface="Arial"/>
              <a:buNone/>
              <a:defRPr sz="650" b="0" i="0" u="none" strike="noStrike" cap="none">
                <a:solidFill>
                  <a:srgbClr val="7C7D80"/>
                </a:solidFill>
                <a:latin typeface="Arial"/>
                <a:ea typeface="Arial"/>
                <a:cs typeface="Arial"/>
                <a:sym typeface="Arial"/>
              </a:defRPr>
            </a:lvl1pPr>
            <a:lvl2pPr marL="914400" marR="0" lvl="1" indent="-342900" algn="l" rtl="0">
              <a:lnSpc>
                <a:spcPct val="100000"/>
              </a:lnSpc>
              <a:spcBef>
                <a:spcPts val="3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r>
              <a:rPr lang="nb-NO" dirty="0"/>
              <a:t>L0123028257[exp0125][All States][DC,GU,MP,PR,VI] </a:t>
            </a:r>
            <a:r>
              <a:rPr lang="en-US" dirty="0"/>
              <a:t>© 2022 MetLife Services and Solutions, LLC</a:t>
            </a:r>
          </a:p>
          <a:p>
            <a:pPr marL="0" indent="0" eaLnBrk="1" fontAlgn="auto" hangingPunct="1">
              <a:buSzPts val="600"/>
              <a:defRPr/>
            </a:pPr>
            <a:endParaRPr lang="en-US" kern="0" dirty="0"/>
          </a:p>
        </p:txBody>
      </p:sp>
      <p:sp>
        <p:nvSpPr>
          <p:cNvPr id="4" name="Google Shape;99;p2">
            <a:extLst>
              <a:ext uri="{FF2B5EF4-FFF2-40B4-BE49-F238E27FC236}">
                <a16:creationId xmlns:a16="http://schemas.microsoft.com/office/drawing/2014/main" id="{1BF7B507-174A-AC49-5DAD-DE465D5E5475}"/>
              </a:ext>
            </a:extLst>
          </p:cNvPr>
          <p:cNvSpPr txBox="1">
            <a:spLocks noChangeArrowheads="1"/>
          </p:cNvSpPr>
          <p:nvPr/>
        </p:nvSpPr>
        <p:spPr bwMode="auto">
          <a:xfrm>
            <a:off x="2565400" y="9469413"/>
            <a:ext cx="4749800" cy="13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r" eaLnBrk="1" hangingPunct="1">
              <a:buClr>
                <a:srgbClr val="7C7D80"/>
              </a:buClr>
              <a:buSzPts val="800"/>
            </a:pPr>
            <a:r>
              <a:rPr lang="en-US" altLang="en-US" sz="800" b="1" dirty="0">
                <a:solidFill>
                  <a:srgbClr val="7C7D80"/>
                </a:solidFill>
              </a:rPr>
              <a:t>Metropolitan Life Insurance Company  |  200 Park Avenue  |  New York, NY 10166</a:t>
            </a:r>
          </a:p>
        </p:txBody>
      </p:sp>
      <p:sp>
        <p:nvSpPr>
          <p:cNvPr id="11" name="Google Shape;95;p1">
            <a:extLst>
              <a:ext uri="{FF2B5EF4-FFF2-40B4-BE49-F238E27FC236}">
                <a16:creationId xmlns:a16="http://schemas.microsoft.com/office/drawing/2014/main" id="{3A696105-D305-B850-67E9-4B1ACAF06860}"/>
              </a:ext>
            </a:extLst>
          </p:cNvPr>
          <p:cNvSpPr txBox="1">
            <a:spLocks/>
          </p:cNvSpPr>
          <p:nvPr/>
        </p:nvSpPr>
        <p:spPr>
          <a:xfrm>
            <a:off x="497883" y="2944172"/>
            <a:ext cx="3228208" cy="1133317"/>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How do I pay for my coverage and how much </a:t>
            </a:r>
            <a:br>
              <a:rPr lang="en-US" sz="1000" b="1" kern="0" dirty="0">
                <a:solidFill>
                  <a:srgbClr val="0090DA"/>
                </a:solidFill>
                <a:sym typeface="Arial"/>
              </a:rPr>
            </a:br>
            <a:r>
              <a:rPr lang="en-US" sz="1000" b="1" kern="0" dirty="0">
                <a:solidFill>
                  <a:srgbClr val="0090DA"/>
                </a:solidFill>
                <a:sym typeface="Arial"/>
              </a:rPr>
              <a:t>will it cost?</a:t>
            </a:r>
          </a:p>
          <a:p>
            <a:pPr marL="226695" indent="-226695" eaLnBrk="1" fontAlgn="auto" hangingPunct="1">
              <a:spcBef>
                <a:spcPts val="400"/>
              </a:spcBef>
              <a:buClr>
                <a:srgbClr val="0061A0"/>
              </a:buClr>
              <a:buSzPts val="800"/>
              <a:defRPr/>
            </a:pPr>
            <a:r>
              <a:rPr lang="en-US" sz="900" b="1" kern="0" dirty="0">
                <a:solidFill>
                  <a:schemeClr val="tx1"/>
                </a:solidFill>
                <a:sym typeface="Arial"/>
              </a:rPr>
              <a:t>A. You pay premiums through payroll deductions, </a:t>
            </a:r>
            <a:r>
              <a:rPr lang="en-US" sz="900" kern="0" dirty="0">
                <a:solidFill>
                  <a:schemeClr val="tx1"/>
                </a:solidFill>
                <a:sym typeface="Arial"/>
              </a:rPr>
              <a:t>so you don’t have to worry about writing any checks or missing payments. </a:t>
            </a:r>
            <a:r>
              <a:rPr lang="en-US" sz="900" b="1" kern="0" dirty="0">
                <a:solidFill>
                  <a:schemeClr val="tx1"/>
                </a:solidFill>
                <a:sym typeface="Arial"/>
              </a:rPr>
              <a:t>Critical illness insurance may cost less than you think</a:t>
            </a:r>
            <a:r>
              <a:rPr lang="en-US" sz="900" kern="0" dirty="0">
                <a:solidFill>
                  <a:schemeClr val="tx1"/>
                </a:solidFill>
                <a:sym typeface="Arial"/>
              </a:rPr>
              <a:t>. It’s designed to be a way to supplement your health care and disability plans. Exact rates can be found in the enrollment materials provided by your employer.</a:t>
            </a:r>
          </a:p>
          <a:p>
            <a:pPr marL="226695" indent="-226695" eaLnBrk="1" fontAlgn="auto" hangingPunct="1">
              <a:spcBef>
                <a:spcPts val="400"/>
              </a:spcBef>
              <a:buClr>
                <a:srgbClr val="0061A0"/>
              </a:buClr>
              <a:buSzPts val="800"/>
              <a:defRPr/>
            </a:pPr>
            <a:endParaRPr lang="en-US" sz="800" dirty="0">
              <a:solidFill>
                <a:schemeClr val="tx1"/>
              </a:solidFill>
              <a:sym typeface="Arial"/>
            </a:endParaRPr>
          </a:p>
          <a:p>
            <a:pPr marL="226695" indent="-226695" eaLnBrk="1" fontAlgn="auto" hangingPunct="1">
              <a:spcBef>
                <a:spcPts val="400"/>
              </a:spcBef>
              <a:buClr>
                <a:srgbClr val="0061A0"/>
              </a:buClr>
              <a:buSzPts val="800"/>
              <a:defRPr/>
            </a:pPr>
            <a:endParaRPr lang="en-US" sz="800" dirty="0">
              <a:solidFill>
                <a:schemeClr val="tx1"/>
              </a:solidFill>
              <a:sym typeface="Arial"/>
            </a:endParaRPr>
          </a:p>
        </p:txBody>
      </p:sp>
      <p:sp>
        <p:nvSpPr>
          <p:cNvPr id="12" name="Google Shape;95;p1">
            <a:extLst>
              <a:ext uri="{FF2B5EF4-FFF2-40B4-BE49-F238E27FC236}">
                <a16:creationId xmlns:a16="http://schemas.microsoft.com/office/drawing/2014/main" id="{DF53BBB7-F192-5032-D8B8-A699D5901A2B}"/>
              </a:ext>
            </a:extLst>
          </p:cNvPr>
          <p:cNvSpPr txBox="1">
            <a:spLocks/>
          </p:cNvSpPr>
          <p:nvPr/>
        </p:nvSpPr>
        <p:spPr>
          <a:xfrm>
            <a:off x="3951332" y="841935"/>
            <a:ext cx="3228208" cy="975277"/>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Are benefits paid directly to me or my healthcare provider?</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Benefits will be paid directly to you, </a:t>
            </a:r>
            <a:r>
              <a:rPr lang="en-US" sz="900" kern="0" dirty="0">
                <a:solidFill>
                  <a:schemeClr val="tx1"/>
                </a:solidFill>
                <a:sym typeface="Arial"/>
              </a:rPr>
              <a:t>not to the doctors, to the hospitals, or to any other healthcare providers. There’s no need to coordinate with any other insurance you may have. Benefits are paid no matter what your other insurance plans may cover or pay.</a:t>
            </a:r>
            <a:endParaRPr lang="en-US" sz="900" kern="0" baseline="30000" dirty="0">
              <a:solidFill>
                <a:schemeClr val="tx1"/>
              </a:solidFill>
              <a:sym typeface="Arial"/>
            </a:endParaRPr>
          </a:p>
        </p:txBody>
      </p:sp>
      <p:pic>
        <p:nvPicPr>
          <p:cNvPr id="13" name="Picture 12">
            <a:extLst>
              <a:ext uri="{FF2B5EF4-FFF2-40B4-BE49-F238E27FC236}">
                <a16:creationId xmlns:a16="http://schemas.microsoft.com/office/drawing/2014/main" id="{6AADB698-F1D8-760F-5BB6-ACA7360A7CFB}"/>
              </a:ext>
            </a:extLst>
          </p:cNvPr>
          <p:cNvPicPr>
            <a:picLocks noChangeAspect="1"/>
          </p:cNvPicPr>
          <p:nvPr/>
        </p:nvPicPr>
        <p:blipFill rotWithShape="1">
          <a:blip r:embed="rId3"/>
          <a:srcRect l="1" t="37609" r="53079" b="40707"/>
          <a:stretch/>
        </p:blipFill>
        <p:spPr>
          <a:xfrm>
            <a:off x="324078" y="9263056"/>
            <a:ext cx="1280160" cy="457200"/>
          </a:xfrm>
          <a:prstGeom prst="rect">
            <a:avLst/>
          </a:prstGeom>
        </p:spPr>
      </p:pic>
      <p:sp>
        <p:nvSpPr>
          <p:cNvPr id="6" name="Google Shape;95;p1">
            <a:extLst>
              <a:ext uri="{FF2B5EF4-FFF2-40B4-BE49-F238E27FC236}">
                <a16:creationId xmlns:a16="http://schemas.microsoft.com/office/drawing/2014/main" id="{50C81CC2-C8A0-8F7B-22B3-00101B38949D}"/>
              </a:ext>
            </a:extLst>
          </p:cNvPr>
          <p:cNvSpPr txBox="1">
            <a:spLocks/>
          </p:cNvSpPr>
          <p:nvPr/>
        </p:nvSpPr>
        <p:spPr>
          <a:xfrm>
            <a:off x="3951332" y="1967767"/>
            <a:ext cx="3228208" cy="929571"/>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If my employment status changes, can I take my coverage with me?</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Yes, This coverage is portable, meaning you can take it wherever you go</a:t>
            </a:r>
            <a:r>
              <a:rPr lang="en-US" sz="900" kern="0" dirty="0">
                <a:solidFill>
                  <a:schemeClr val="tx1"/>
                </a:solidFill>
                <a:sym typeface="Arial"/>
              </a:rPr>
              <a:t>. Your coverage will only end if you stop paying your premium or if your employer offers you similar coverage with a different insurance carrier.</a:t>
            </a:r>
            <a:r>
              <a:rPr lang="en-US" sz="900" kern="0" baseline="30000" dirty="0">
                <a:solidFill>
                  <a:schemeClr val="tx1"/>
                </a:solidFill>
                <a:sym typeface="Arial"/>
              </a:rPr>
              <a:t>9</a:t>
            </a:r>
            <a:br>
              <a:rPr lang="en-US" sz="1100" kern="0" baseline="30000" dirty="0">
                <a:solidFill>
                  <a:schemeClr val="tx1"/>
                </a:solidFill>
                <a:sym typeface="Arial"/>
              </a:rPr>
            </a:br>
            <a:endParaRPr lang="en-US" sz="1100" kern="0" baseline="30000" dirty="0">
              <a:solidFill>
                <a:schemeClr val="tx1"/>
              </a:solidFill>
              <a:sym typeface="Arial"/>
            </a:endParaRPr>
          </a:p>
        </p:txBody>
      </p:sp>
      <p:sp>
        <p:nvSpPr>
          <p:cNvPr id="9" name="Google Shape;95;p1">
            <a:extLst>
              <a:ext uri="{FF2B5EF4-FFF2-40B4-BE49-F238E27FC236}">
                <a16:creationId xmlns:a16="http://schemas.microsoft.com/office/drawing/2014/main" id="{CDE8F6DF-8CF9-9377-2EFA-3AD848B2CBDD}"/>
              </a:ext>
            </a:extLst>
          </p:cNvPr>
          <p:cNvSpPr txBox="1">
            <a:spLocks/>
          </p:cNvSpPr>
          <p:nvPr/>
        </p:nvSpPr>
        <p:spPr>
          <a:xfrm>
            <a:off x="446399" y="844717"/>
            <a:ext cx="3228208" cy="2044179"/>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I have a medical plan at work, so why do I need critical illness insurance?</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a:t>
            </a:r>
            <a:r>
              <a:rPr lang="en-US" sz="900" kern="0" dirty="0">
                <a:solidFill>
                  <a:schemeClr val="tx1"/>
                </a:solidFill>
                <a:sym typeface="Arial"/>
              </a:rPr>
              <a:t>One of the hardest parts of managing illnesses like cancer, </a:t>
            </a:r>
            <a:br>
              <a:rPr lang="en-US" sz="900" kern="0" dirty="0">
                <a:solidFill>
                  <a:schemeClr val="tx1"/>
                </a:solidFill>
                <a:sym typeface="Arial"/>
              </a:rPr>
            </a:br>
            <a:r>
              <a:rPr lang="en-US" sz="900" kern="0" dirty="0">
                <a:solidFill>
                  <a:schemeClr val="tx1"/>
                </a:solidFill>
                <a:sym typeface="Arial"/>
              </a:rPr>
              <a:t>a heart attack, or a stroke is providing the support and comfort your family needs beyond the cost of care. Even the best medical and disability income plans can leave you with extra expenses like medical plan deductibles and </a:t>
            </a:r>
            <a:br>
              <a:rPr lang="en-US" sz="900" kern="0" dirty="0">
                <a:solidFill>
                  <a:schemeClr val="tx1"/>
                </a:solidFill>
                <a:sym typeface="Arial"/>
              </a:rPr>
            </a:br>
            <a:r>
              <a:rPr lang="en-US" sz="900" kern="0" dirty="0">
                <a:solidFill>
                  <a:schemeClr val="tx1"/>
                </a:solidFill>
                <a:sym typeface="Arial"/>
              </a:rPr>
              <a:t>co-pays or extra costs for out-of-network care. And if you’re out of work because of a disability, it might be that only </a:t>
            </a:r>
            <a:br>
              <a:rPr lang="en-US" sz="900" kern="0" dirty="0">
                <a:solidFill>
                  <a:schemeClr val="tx1"/>
                </a:solidFill>
                <a:sym typeface="Arial"/>
              </a:rPr>
            </a:br>
            <a:r>
              <a:rPr lang="en-US" sz="900" kern="0" dirty="0">
                <a:solidFill>
                  <a:schemeClr val="tx1"/>
                </a:solidFill>
                <a:sym typeface="Arial"/>
              </a:rPr>
              <a:t>a portion of your pre-disability income is being paid to you. Many people aren’t prepared to handle the extra costs that can come with a critical illness, so having this extra cash lump-sum payment may mean less worry for you and your family.</a:t>
            </a:r>
          </a:p>
        </p:txBody>
      </p:sp>
      <p:sp>
        <p:nvSpPr>
          <p:cNvPr id="16" name="Google Shape;88;p1">
            <a:extLst>
              <a:ext uri="{FF2B5EF4-FFF2-40B4-BE49-F238E27FC236}">
                <a16:creationId xmlns:a16="http://schemas.microsoft.com/office/drawing/2014/main" id="{104E2D41-AD39-E34C-F8EC-48C93DB98806}"/>
              </a:ext>
            </a:extLst>
          </p:cNvPr>
          <p:cNvSpPr txBox="1">
            <a:spLocks noChangeArrowheads="1"/>
          </p:cNvSpPr>
          <p:nvPr/>
        </p:nvSpPr>
        <p:spPr bwMode="auto">
          <a:xfrm>
            <a:off x="5580178" y="283912"/>
            <a:ext cx="1803697" cy="550744"/>
          </a:xfrm>
          <a:prstGeom prst="rect">
            <a:avLst/>
          </a:prstGeom>
          <a:noFill/>
          <a:ln>
            <a:noFill/>
          </a:ln>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lnSpc>
                <a:spcPct val="95000"/>
              </a:lnSpc>
              <a:buClr>
                <a:schemeClr val="accent1"/>
              </a:buClr>
              <a:buSzPts val="1900"/>
              <a:defRPr/>
            </a:pPr>
            <a:r>
              <a:rPr lang="en-US" altLang="en-US" sz="1200" dirty="0">
                <a:solidFill>
                  <a:srgbClr val="0090DA"/>
                </a:solidFill>
                <a:latin typeface="+mj-lt"/>
                <a:cs typeface="Arial"/>
              </a:rPr>
              <a:t>Critical Illness Insurance</a:t>
            </a:r>
          </a:p>
        </p:txBody>
      </p:sp>
      <p:sp>
        <p:nvSpPr>
          <p:cNvPr id="7" name="Google Shape;95;p1">
            <a:extLst>
              <a:ext uri="{FF2B5EF4-FFF2-40B4-BE49-F238E27FC236}">
                <a16:creationId xmlns:a16="http://schemas.microsoft.com/office/drawing/2014/main" id="{14BA4F85-F150-4B38-7F38-D848D0298A94}"/>
              </a:ext>
            </a:extLst>
          </p:cNvPr>
          <p:cNvSpPr txBox="1">
            <a:spLocks/>
          </p:cNvSpPr>
          <p:nvPr/>
        </p:nvSpPr>
        <p:spPr>
          <a:xfrm>
            <a:off x="3951332" y="3047894"/>
            <a:ext cx="3228208" cy="1087144"/>
          </a:xfrm>
          <a:prstGeom prst="rect">
            <a:avLst/>
          </a:prstGeom>
        </p:spPr>
        <p:txBody>
          <a:bodyPr lIns="0" rIns="0"/>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indent="-226695" eaLnBrk="1" fontAlgn="auto" hangingPunct="1">
              <a:spcBef>
                <a:spcPts val="400"/>
              </a:spcBef>
              <a:buClr>
                <a:srgbClr val="0061A0"/>
              </a:buClr>
              <a:buSzPts val="800"/>
              <a:buFont typeface="Arial"/>
              <a:buNone/>
              <a:defRPr/>
            </a:pPr>
            <a:r>
              <a:rPr lang="en-US" sz="1000" b="1" kern="0" dirty="0">
                <a:solidFill>
                  <a:srgbClr val="0090DA"/>
                </a:solidFill>
                <a:sym typeface="Arial"/>
              </a:rPr>
              <a:t>Is there a Wellness Benefit included in this Critical Illness insurance plan?</a:t>
            </a:r>
          </a:p>
          <a:p>
            <a:pPr marL="226695" indent="-226695" eaLnBrk="1" fontAlgn="auto" hangingPunct="1">
              <a:spcBef>
                <a:spcPts val="400"/>
              </a:spcBef>
              <a:buClr>
                <a:srgbClr val="0061A0"/>
              </a:buClr>
              <a:buSzPts val="800"/>
              <a:buFont typeface="Arial"/>
              <a:buNone/>
              <a:defRPr/>
            </a:pPr>
            <a:r>
              <a:rPr lang="en-US" sz="900" b="1" kern="0" dirty="0">
                <a:solidFill>
                  <a:schemeClr val="tx1"/>
                </a:solidFill>
                <a:sym typeface="Arial"/>
              </a:rPr>
              <a:t>A. Yes. MetLife’s Health Screening Benefit can provide early detection of a serious illness. </a:t>
            </a:r>
            <a:r>
              <a:rPr lang="en-US" sz="900" kern="0" dirty="0">
                <a:solidFill>
                  <a:schemeClr val="tx1"/>
                </a:solidFill>
                <a:sym typeface="Arial"/>
              </a:rPr>
              <a:t>This benefit provides an extra </a:t>
            </a:r>
            <a:r>
              <a:rPr lang="en-US" sz="900" b="1" kern="0" dirty="0">
                <a:solidFill>
                  <a:schemeClr val="tx1"/>
                </a:solidFill>
                <a:sym typeface="Arial"/>
              </a:rPr>
              <a:t>$75 </a:t>
            </a:r>
            <a:r>
              <a:rPr lang="en-US" sz="900" kern="0" dirty="0">
                <a:solidFill>
                  <a:schemeClr val="tx1"/>
                </a:solidFill>
                <a:sym typeface="Arial"/>
              </a:rPr>
              <a:t>annual benefit per calendar year when you see your physician for eligible health screenings or prevention measures.</a:t>
            </a:r>
            <a:r>
              <a:rPr lang="en-US" sz="900" kern="0" baseline="30000" dirty="0">
                <a:solidFill>
                  <a:schemeClr val="tx1"/>
                </a:solidFill>
                <a:sym typeface="Arial"/>
              </a:rPr>
              <a:t>10</a:t>
            </a:r>
            <a:br>
              <a:rPr lang="en-US" sz="900" kern="0" baseline="30000" dirty="0">
                <a:solidFill>
                  <a:schemeClr val="tx1"/>
                </a:solidFill>
                <a:sym typeface="Arial"/>
              </a:rPr>
            </a:br>
            <a:endParaRPr lang="en-US" sz="900" kern="0" baseline="30000" dirty="0">
              <a:solidFill>
                <a:schemeClr val="tx1"/>
              </a:solidFill>
              <a:sym typeface="Arial"/>
            </a:endParaRPr>
          </a:p>
        </p:txBody>
      </p:sp>
      <p:sp>
        <p:nvSpPr>
          <p:cNvPr id="10" name="Google Shape;118;p2">
            <a:extLst>
              <a:ext uri="{FF2B5EF4-FFF2-40B4-BE49-F238E27FC236}">
                <a16:creationId xmlns:a16="http://schemas.microsoft.com/office/drawing/2014/main" id="{F09DE5B5-AB9E-EC50-C811-AB848ED5078E}"/>
              </a:ext>
            </a:extLst>
          </p:cNvPr>
          <p:cNvSpPr txBox="1">
            <a:spLocks/>
          </p:cNvSpPr>
          <p:nvPr/>
        </p:nvSpPr>
        <p:spPr>
          <a:xfrm>
            <a:off x="497883" y="5054178"/>
            <a:ext cx="6805370" cy="4225688"/>
          </a:xfrm>
          <a:prstGeom prst="rect">
            <a:avLst/>
          </a:prstGeom>
          <a:noFill/>
          <a:ln>
            <a:noFill/>
          </a:ln>
        </p:spPr>
        <p:txBody>
          <a:bodyPr spcFirstLastPara="1" lIns="0" tIns="0" rIns="0" bIns="0" anchor="b" anchorCtr="0"/>
          <a:lstStyle>
            <a:defPPr marR="0" lvl="0" algn="l" rtl="0">
              <a:lnSpc>
                <a:spcPct val="100000"/>
              </a:lnSpc>
              <a:spcBef>
                <a:spcPts val="0"/>
              </a:spcBef>
              <a:spcAft>
                <a:spcPts val="0"/>
              </a:spcAft>
            </a:defPPr>
            <a:lvl1pPr marL="457200" marR="0" lvl="0" indent="-269875" algn="l" rtl="0">
              <a:lnSpc>
                <a:spcPct val="100000"/>
              </a:lnSpc>
              <a:spcBef>
                <a:spcPts val="0"/>
              </a:spcBef>
              <a:spcAft>
                <a:spcPts val="0"/>
              </a:spcAft>
              <a:buClr>
                <a:srgbClr val="7C7D80"/>
              </a:buClr>
              <a:buSzPts val="650"/>
              <a:buFont typeface="Arial"/>
              <a:buAutoNum type="arabicPeriod"/>
              <a:defRPr sz="650" b="0" i="0" u="none" strike="noStrike" cap="none">
                <a:solidFill>
                  <a:srgbClr val="7C7D80"/>
                </a:solidFill>
                <a:latin typeface="Arial"/>
                <a:ea typeface="Arial"/>
                <a:cs typeface="Arial"/>
                <a:sym typeface="Arial"/>
              </a:defRPr>
            </a:lvl1pPr>
            <a:lvl2pPr marL="914400" marR="0" lvl="1" indent="-228600" algn="l" rtl="0">
              <a:lnSpc>
                <a:spcPct val="100000"/>
              </a:lnSpc>
              <a:spcBef>
                <a:spcPts val="6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2pPr>
            <a:lvl3pPr marL="1371600" marR="0" lvl="2"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3pPr>
            <a:lvl4pPr marL="1828800" marR="0" lvl="3"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4pPr>
            <a:lvl5pPr marL="2286000" marR="0" lvl="4" indent="-342900" algn="l" rtl="0">
              <a:lnSpc>
                <a:spcPct val="100000"/>
              </a:lnSpc>
              <a:spcBef>
                <a:spcPts val="200"/>
              </a:spcBef>
              <a:spcAft>
                <a:spcPts val="0"/>
              </a:spcAft>
              <a:buClr>
                <a:schemeClr val="dk1"/>
              </a:buClr>
              <a:buSzPts val="1800"/>
              <a:buFont typeface="Arial"/>
              <a:buChar char="–"/>
              <a:defRPr sz="1000" b="0" i="0" u="none" strike="noStrike" cap="none">
                <a:solidFill>
                  <a:schemeClr val="dk1"/>
                </a:solidFill>
                <a:latin typeface="Arial"/>
                <a:ea typeface="Arial"/>
                <a:cs typeface="Arial"/>
                <a:sym typeface="Arial"/>
              </a:defRPr>
            </a:lvl5pPr>
            <a:lvl6pPr marL="2743200" marR="0" lvl="5"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6pPr>
            <a:lvl7pPr marL="3200400" marR="0" lvl="6"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7pPr>
            <a:lvl8pPr marL="3657600" marR="0" lvl="7"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8pPr>
            <a:lvl9pPr marL="4114800" marR="0" lvl="8" indent="-342900" algn="l" rtl="0">
              <a:lnSpc>
                <a:spcPct val="90000"/>
              </a:lnSpc>
              <a:spcBef>
                <a:spcPts val="425"/>
              </a:spcBef>
              <a:spcAft>
                <a:spcPts val="0"/>
              </a:spcAft>
              <a:buClr>
                <a:schemeClr val="dk1"/>
              </a:buClr>
              <a:buSzPts val="1800"/>
              <a:buFont typeface="Arial"/>
              <a:buChar char="•"/>
              <a:defRPr sz="1530" b="0" i="0" u="none" strike="noStrike" cap="none">
                <a:solidFill>
                  <a:schemeClr val="dk1"/>
                </a:solidFill>
                <a:latin typeface="Arial"/>
                <a:ea typeface="Arial"/>
                <a:cs typeface="Arial"/>
                <a:sym typeface="Arial"/>
              </a:defRPr>
            </a:lvl9pPr>
          </a:lstStyle>
          <a:p>
            <a:pPr marL="137160" indent="-137160">
              <a:buClr>
                <a:srgbClr val="7C7E81"/>
              </a:buClr>
            </a:pPr>
            <a:r>
              <a:rPr lang="en-US" sz="750" dirty="0">
                <a:solidFill>
                  <a:srgbClr val="7C7E81"/>
                </a:solidFill>
              </a:rPr>
              <a:t>Please review the certificate for specific information about cancer benefits. In most states, not all types of cancer are covered.</a:t>
            </a:r>
            <a:endParaRPr lang="en-US" sz="750" dirty="0">
              <a:solidFill>
                <a:schemeClr val="accent6"/>
              </a:solidFill>
            </a:endParaRPr>
          </a:p>
          <a:p>
            <a:pPr marL="137160" indent="-137160">
              <a:buClr>
                <a:srgbClr val="7C7E81"/>
              </a:buClr>
            </a:pPr>
            <a:r>
              <a:rPr lang="en-US" sz="750" dirty="0">
                <a:solidFill>
                  <a:srgbClr val="7C7E81"/>
                </a:solidFill>
              </a:rPr>
              <a:t>The Heart Attack Covered Condition pays a benefit for the occurrence of a myocardial infarction, subject to the terms of the certificate. A myocardial infarction does not include sudden cardiac arrest.</a:t>
            </a:r>
            <a:endParaRPr lang="en-US" sz="750" dirty="0">
              <a:solidFill>
                <a:schemeClr val="accent6"/>
              </a:solidFill>
            </a:endParaRPr>
          </a:p>
          <a:p>
            <a:pPr marL="137160" indent="-137160">
              <a:buClr>
                <a:srgbClr val="7C7E81"/>
              </a:buClr>
            </a:pPr>
            <a:r>
              <a:rPr lang="en-US" sz="750" dirty="0">
                <a:solidFill>
                  <a:srgbClr val="7C7E81"/>
                </a:solidFill>
              </a:rPr>
              <a:t>In certain states, the Covered Condition is Severe Stroke.</a:t>
            </a:r>
            <a:endParaRPr lang="en-US" sz="750" dirty="0">
              <a:solidFill>
                <a:schemeClr val="accent6"/>
              </a:solidFill>
            </a:endParaRPr>
          </a:p>
          <a:p>
            <a:pPr marL="137160" indent="-137160">
              <a:buClr>
                <a:srgbClr val="7C7E81"/>
              </a:buClr>
            </a:pPr>
            <a:r>
              <a:rPr lang="en-US" sz="750" dirty="0">
                <a:solidFill>
                  <a:srgbClr val="7C7E81"/>
                </a:solidFill>
              </a:rPr>
              <a:t>In most states, we will not pay a Major Organ Transplant benefit if a covered person is placed on the organ transplant list prior to coverage taking effect and subsequently undergoes a transplant procedure for the same organ while coverage is in effect. Refer to the Certificate for which organs are covered. In some states, the condition is Major Organ Failure.</a:t>
            </a:r>
            <a:endParaRPr lang="en-US" sz="750" dirty="0">
              <a:solidFill>
                <a:schemeClr val="accent6"/>
              </a:solidFill>
            </a:endParaRPr>
          </a:p>
          <a:p>
            <a:pPr marL="137160" indent="-137160">
              <a:buClr>
                <a:srgbClr val="7C7E81"/>
              </a:buClr>
            </a:pPr>
            <a:r>
              <a:rPr lang="en-US" sz="750" dirty="0">
                <a:solidFill>
                  <a:srgbClr val="7C7E81"/>
                </a:solidFill>
              </a:rPr>
              <a:t>In certain states, the Covered Condition is Coronary Artery Disease.</a:t>
            </a:r>
            <a:endParaRPr lang="en-US" sz="750" dirty="0">
              <a:solidFill>
                <a:schemeClr val="accent6"/>
              </a:solidFill>
            </a:endParaRPr>
          </a:p>
          <a:p>
            <a:pPr marL="137160" indent="-137160"/>
            <a:r>
              <a:rPr lang="en-US" sz="750" dirty="0"/>
              <a:t>Please review the Disclosure Statement or Outline of Coverage/Disclosure Document for information on which Covered Conditions are eligible for a Recurrence Benefit. There may be a Benefit Suspension Period between recurrences of the same Covered Condition, as well as occurrences of different Covered Conditions. We will not pay a benefit for a Covered Condition that is subject to the Benefit Suspension Period. We will not pay a Recurrence Benefit for either Invasive Cancer or Non-Invasive Cancer unless the Covered Person has not had symptoms of or been treated for the Invasive Cancer or Non-Invasive Cancer for which we paid a benefit during the Treatment Free Period.</a:t>
            </a:r>
          </a:p>
          <a:p>
            <a:pPr marL="137160" indent="-137160"/>
            <a:r>
              <a:rPr lang="en-US" sz="750" dirty="0"/>
              <a:t>Eligible Family Members means all persons eligible for coverage as defined in the Certificate.</a:t>
            </a:r>
          </a:p>
          <a:p>
            <a:pPr marL="137160" indent="-137160"/>
            <a:r>
              <a:rPr lang="en-US" sz="750" dirty="0">
                <a:solidFill>
                  <a:srgbClr val="7C7E81"/>
                </a:solidFill>
              </a:rPr>
              <a:t>Coverage is guaranteed provided (1) the employee is actively at work and (2) dependents to be covered are not subject to medical restrictions as set forth on the enrollment form and in the Certificate. Some states require the insured to have </a:t>
            </a:r>
            <a:br>
              <a:rPr lang="en-US" sz="750" dirty="0">
                <a:solidFill>
                  <a:srgbClr val="7C7E81"/>
                </a:solidFill>
              </a:rPr>
            </a:br>
            <a:r>
              <a:rPr lang="en-US" sz="750" dirty="0">
                <a:solidFill>
                  <a:srgbClr val="7C7E81"/>
                </a:solidFill>
              </a:rPr>
              <a:t>medical coverage.</a:t>
            </a:r>
            <a:endParaRPr lang="en-US" sz="750" dirty="0">
              <a:solidFill>
                <a:schemeClr val="accent6"/>
              </a:solidFill>
            </a:endParaRPr>
          </a:p>
          <a:p>
            <a:pPr marL="137160" indent="-137160"/>
            <a:r>
              <a:rPr lang="en-US" sz="750" dirty="0"/>
              <a:t>Eligibility for portability through the Continuation of Insurance with Premium Payment provision may be subject to certain eligibility requirements and limitations. For more information, contact your MetLife representative.</a:t>
            </a:r>
            <a:endParaRPr lang="en-US" sz="750" dirty="0">
              <a:solidFill>
                <a:schemeClr val="accent6"/>
              </a:solidFill>
            </a:endParaRPr>
          </a:p>
          <a:p>
            <a:pPr marL="137160" indent="-137160">
              <a:buClr>
                <a:srgbClr val="7C7E81"/>
              </a:buClr>
            </a:pPr>
            <a:r>
              <a:rPr lang="en-US" sz="750" dirty="0">
                <a:solidFill>
                  <a:srgbClr val="7C7E81"/>
                </a:solidFill>
              </a:rPr>
              <a:t>The Health Screening Benefit is not available in certain states. In some states, there is a separate mammogram benefit. Please review your Disclosure Statement or Outline of Coverage/Disclosure Document for specific state variations and exclusions around this benefit.</a:t>
            </a:r>
            <a:endParaRPr lang="en-US" sz="750" dirty="0">
              <a:solidFill>
                <a:schemeClr val="accent6"/>
              </a:solidFill>
            </a:endParaRPr>
          </a:p>
          <a:p>
            <a:pPr marL="0" indent="0">
              <a:buNone/>
            </a:pPr>
            <a:r>
              <a:rPr lang="en-US" sz="750" dirty="0"/>
              <a:t>METLIFE CRITICAL ILLNESS INSURANCE (CII) IS A LIMITED BENEFIT GROUP INSURANCE POLICY. Like most group accident and health insurance policies, MetLife's CII policies contain certain exclusions, limitations and terms for keeping them in force. Product features and availability vary by state. There may be a preexisting condition exclusion. There may be a Benefit Reduction Due to Age provision. There may be a Benefit Suspension Period between recurrences of the same Covered Condition or occurrences of different Covered Conditions. MetLife offers CII on both an Attained Age basis, where rates will increase when a Covered Person reaches a new age band, and an Issue Age basis, where rates will not increase due to age. Rates are subject to change. MetLife reserves the right to raise premium rates for Issue Age CII on a class-wide basis. A more detailed description of the benefits, limitations, and exclusions applicable to MetLife’s CII product can be found in the applicable Disclosure Statement or Outline of Coverage/Disclosure Document available at time of enrollment. For complete details of coverage and availability, please refer to the group policy form GPNP07-CI, GPNP09-CI, GPNP10-CI, GPNP14-CI, GPNP19-CI or contact MetLife for more information. Please contact MetLife for more information. Benefits are underwritten by Metropolitan Life Insurance Company, New York, New York.</a:t>
            </a:r>
            <a:endParaRPr lang="en-US" sz="750" dirty="0">
              <a:cs typeface="Arial"/>
            </a:endParaRPr>
          </a:p>
          <a:p>
            <a:pPr marL="0" indent="0">
              <a:buNone/>
            </a:pPr>
            <a:r>
              <a:rPr lang="en-US" sz="750" dirty="0"/>
              <a:t>MetLife's Critical Illness Insurance is not intended to be a substitute for Medical Coverage providing benefits for medical treatment, including hospital, surgical and medical expenses. MetLife's Critical Illness Insurance does not provide reimbursement for such expenses.</a:t>
            </a:r>
          </a:p>
        </p:txBody>
      </p:sp>
      <p:sp>
        <p:nvSpPr>
          <p:cNvPr id="14" name="Rectangle 13">
            <a:extLst>
              <a:ext uri="{FF2B5EF4-FFF2-40B4-BE49-F238E27FC236}">
                <a16:creationId xmlns:a16="http://schemas.microsoft.com/office/drawing/2014/main" id="{67492EE1-62A8-C852-2A46-3A4C21412E83}"/>
              </a:ext>
            </a:extLst>
          </p:cNvPr>
          <p:cNvSpPr/>
          <p:nvPr/>
        </p:nvSpPr>
        <p:spPr>
          <a:xfrm>
            <a:off x="478128" y="4291598"/>
            <a:ext cx="6837072" cy="86376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B1A26B-45DD-478A-F6E0-D89EE7C0AE22}"/>
              </a:ext>
            </a:extLst>
          </p:cNvPr>
          <p:cNvPicPr>
            <a:picLocks/>
          </p:cNvPicPr>
          <p:nvPr/>
        </p:nvPicPr>
        <p:blipFill>
          <a:blip r:embed="rId4"/>
          <a:stretch>
            <a:fillRect/>
          </a:stretch>
        </p:blipFill>
        <p:spPr>
          <a:xfrm>
            <a:off x="478127" y="4271415"/>
            <a:ext cx="6837051" cy="70212"/>
          </a:xfrm>
          <a:prstGeom prst="rect">
            <a:avLst/>
          </a:prstGeom>
        </p:spPr>
      </p:pic>
      <p:sp>
        <p:nvSpPr>
          <p:cNvPr id="2" name="Google Shape;67;p1">
            <a:extLst>
              <a:ext uri="{FF2B5EF4-FFF2-40B4-BE49-F238E27FC236}">
                <a16:creationId xmlns:a16="http://schemas.microsoft.com/office/drawing/2014/main" id="{876FD6AF-F361-7ACE-C776-3252069428CB}"/>
              </a:ext>
            </a:extLst>
          </p:cNvPr>
          <p:cNvSpPr txBox="1">
            <a:spLocks noChangeArrowheads="1"/>
          </p:cNvSpPr>
          <p:nvPr/>
        </p:nvSpPr>
        <p:spPr bwMode="auto">
          <a:xfrm>
            <a:off x="616305" y="4505737"/>
            <a:ext cx="3503733" cy="58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300" b="1" dirty="0">
                <a:solidFill>
                  <a:schemeClr val="accent1"/>
                </a:solidFill>
                <a:latin typeface="Arial"/>
                <a:cs typeface="Arial"/>
              </a:rPr>
              <a:t>Enroll at </a:t>
            </a:r>
            <a:r>
              <a:rPr lang="en-US" altLang="en-US" sz="1200" b="1" dirty="0">
                <a:solidFill>
                  <a:schemeClr val="tx1"/>
                </a:solidFill>
                <a:latin typeface="Arial"/>
                <a:cs typeface="Arial"/>
              </a:rPr>
              <a:t>www.ybr.com/benefits/ppl</a:t>
            </a:r>
            <a:br>
              <a:rPr lang="en-US" altLang="en-US" sz="1200" b="1" dirty="0"/>
            </a:br>
            <a:r>
              <a:rPr lang="en-US" altLang="en-US" sz="1200" dirty="0">
                <a:latin typeface="Arial"/>
                <a:cs typeface="Arial"/>
              </a:rPr>
              <a:t>or contact your HR representative to </a:t>
            </a:r>
            <a:r>
              <a:rPr lang="en-US" altLang="en-US" sz="1200" b="1" dirty="0">
                <a:solidFill>
                  <a:schemeClr val="accent1"/>
                </a:solidFill>
                <a:latin typeface="Arial"/>
                <a:cs typeface="Arial"/>
              </a:rPr>
              <a:t>learn more</a:t>
            </a:r>
            <a:r>
              <a:rPr lang="en-US" altLang="en-US" sz="1200" dirty="0">
                <a:solidFill>
                  <a:schemeClr val="tx1"/>
                </a:solidFill>
                <a:latin typeface="Arial"/>
                <a:cs typeface="Arial"/>
              </a:rPr>
              <a:t>.</a:t>
            </a:r>
            <a:endParaRPr lang="en-US" altLang="en-US" sz="1300" dirty="0">
              <a:solidFill>
                <a:srgbClr val="FF00FF"/>
              </a:solidFill>
            </a:endParaRPr>
          </a:p>
        </p:txBody>
      </p:sp>
      <p:sp>
        <p:nvSpPr>
          <p:cNvPr id="5" name="Google Shape;67;p1">
            <a:extLst>
              <a:ext uri="{FF2B5EF4-FFF2-40B4-BE49-F238E27FC236}">
                <a16:creationId xmlns:a16="http://schemas.microsoft.com/office/drawing/2014/main" id="{65956441-BDC4-900D-EA40-FDE6A9141FA2}"/>
              </a:ext>
            </a:extLst>
          </p:cNvPr>
          <p:cNvSpPr txBox="1">
            <a:spLocks noChangeArrowheads="1"/>
          </p:cNvSpPr>
          <p:nvPr/>
        </p:nvSpPr>
        <p:spPr bwMode="auto">
          <a:xfrm>
            <a:off x="4588575" y="4440310"/>
            <a:ext cx="2590965" cy="62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914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3716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8288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286000" indent="-3429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7432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32004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6576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4114800" indent="-3429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300" b="1" dirty="0">
                <a:latin typeface="Arial"/>
                <a:cs typeface="Arial"/>
              </a:rPr>
              <a:t>Questions? Call MetLife Customer Service.</a:t>
            </a:r>
            <a:br>
              <a:rPr lang="en-US" altLang="en-US" sz="1300" b="1" dirty="0">
                <a:latin typeface="Arial"/>
                <a:cs typeface="Arial"/>
              </a:rPr>
            </a:br>
            <a:r>
              <a:rPr lang="en-US" altLang="en-US" sz="1200" dirty="0">
                <a:solidFill>
                  <a:schemeClr val="tx1"/>
                </a:solidFill>
                <a:latin typeface="Arial"/>
                <a:cs typeface="Arial"/>
              </a:rPr>
              <a:t>1 800 GET-MET8 (1 800 438-6388)</a:t>
            </a:r>
          </a:p>
          <a:p>
            <a:pPr eaLnBrk="1" hangingPunct="1">
              <a:buSzPts val="1200"/>
            </a:pPr>
            <a:endParaRPr lang="en-US" altLang="en-US" sz="1300" dirty="0">
              <a:solidFill>
                <a:srgbClr val="FF00FF"/>
              </a:solidFill>
            </a:endParaRPr>
          </a:p>
        </p:txBody>
      </p:sp>
    </p:spTree>
    <p:extLst>
      <p:ext uri="{BB962C8B-B14F-4D97-AF65-F5344CB8AC3E}">
        <p14:creationId xmlns:p14="http://schemas.microsoft.com/office/powerpoint/2010/main" val="1119493655"/>
      </p:ext>
    </p:extLst>
  </p:cSld>
  <p:clrMapOvr>
    <a:masterClrMapping/>
  </p:clrMapOvr>
</p:sld>
</file>

<file path=ppt/theme/theme1.xml><?xml version="1.0" encoding="utf-8"?>
<a:theme xmlns:a="http://schemas.openxmlformats.org/drawingml/2006/main" name="FAQ Flyer">
  <a:themeElements>
    <a:clrScheme name="ML 2021">
      <a:dk1>
        <a:srgbClr val="000000"/>
      </a:dk1>
      <a:lt1>
        <a:srgbClr val="FFFFFF"/>
      </a:lt1>
      <a:dk2>
        <a:srgbClr val="A7A8AA"/>
      </a:dk2>
      <a:lt2>
        <a:srgbClr val="D9D9D6"/>
      </a:lt2>
      <a:accent1>
        <a:srgbClr val="0090DA"/>
      </a:accent1>
      <a:accent2>
        <a:srgbClr val="A4CE4E"/>
      </a:accent2>
      <a:accent3>
        <a:srgbClr val="00ACA0"/>
      </a:accent3>
      <a:accent4>
        <a:srgbClr val="0061A0"/>
      </a:accent4>
      <a:accent5>
        <a:srgbClr val="5F259F"/>
      </a:accent5>
      <a:accent6>
        <a:srgbClr val="DB0A5B"/>
      </a:accent6>
      <a:hlink>
        <a:srgbClr val="0061A0"/>
      </a:hlink>
      <a:folHlink>
        <a:srgbClr val="A7A8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1FD400B042C484AAE59CED6CA0D2828" ma:contentTypeVersion="15" ma:contentTypeDescription="Create a new document." ma:contentTypeScope="" ma:versionID="5ba80ffe2721c21a944e73ebf6027c42">
  <xsd:schema xmlns:xsd="http://www.w3.org/2001/XMLSchema" xmlns:xs="http://www.w3.org/2001/XMLSchema" xmlns:p="http://schemas.microsoft.com/office/2006/metadata/properties" xmlns:ns2="52b899bb-61be-46f6-b3da-4738aecc4a2c" xmlns:ns3="d16cd803-aa81-4d8e-9784-62a0925efa55" xmlns:ns4="d2a93d74-f6e3-48a0-863c-b69df431d8ab" targetNamespace="http://schemas.microsoft.com/office/2006/metadata/properties" ma:root="true" ma:fieldsID="4c152b8538ce2c035bd33fe4a0d789f9" ns2:_="" ns3:_="" ns4:_="">
    <xsd:import namespace="52b899bb-61be-46f6-b3da-4738aecc4a2c"/>
    <xsd:import namespace="d16cd803-aa81-4d8e-9784-62a0925efa55"/>
    <xsd:import namespace="d2a93d74-f6e3-48a0-863c-b69df431d8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b899bb-61be-46f6-b3da-4738aecc4a2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f2fb0f5-e63c-4e8e-9ea5-5963d22110f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16cd803-aa81-4d8e-9784-62a0925efa5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2a93d74-f6e3-48a0-863c-b69df431d8ab"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f1399ba6-d309-4e85-863b-b7c54a2daf65}" ma:internalName="TaxCatchAll" ma:showField="CatchAllData" ma:web="d16cd803-aa81-4d8e-9784-62a0925efa5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2a93d74-f6e3-48a0-863c-b69df431d8ab" xsi:nil="true"/>
    <lcf76f155ced4ddcb4097134ff3c332f xmlns="52b899bb-61be-46f6-b3da-4738aecc4a2c">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8785636-C7F8-4AFD-A8B3-71969492CF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b899bb-61be-46f6-b3da-4738aecc4a2c"/>
    <ds:schemaRef ds:uri="d16cd803-aa81-4d8e-9784-62a0925efa55"/>
    <ds:schemaRef ds:uri="d2a93d74-f6e3-48a0-863c-b69df431d8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815B68-632F-4459-B45F-C5FC18C35E4B}">
  <ds:schemaRefs>
    <ds:schemaRef ds:uri="http://schemas.microsoft.com/sharepoint/v3/contenttype/forms"/>
  </ds:schemaRefs>
</ds:datastoreItem>
</file>

<file path=customXml/itemProps3.xml><?xml version="1.0" encoding="utf-8"?>
<ds:datastoreItem xmlns:ds="http://schemas.openxmlformats.org/officeDocument/2006/customXml" ds:itemID="{1FB0B907-64BF-4BE5-87E9-F0C454D49BBE}">
  <ds:schemaRefs>
    <ds:schemaRef ds:uri="http://schemas.microsoft.com/office/2006/metadata/properties"/>
    <ds:schemaRef ds:uri="http://schemas.microsoft.com/office/infopath/2007/PartnerControls"/>
    <ds:schemaRef ds:uri="d2a93d74-f6e3-48a0-863c-b69df431d8ab"/>
    <ds:schemaRef ds:uri="52b899bb-61be-46f6-b3da-4738aecc4a2c"/>
  </ds:schemaRefs>
</ds:datastoreItem>
</file>

<file path=docProps/app.xml><?xml version="1.0" encoding="utf-8"?>
<Properties xmlns="http://schemas.openxmlformats.org/officeDocument/2006/extended-properties" xmlns:vt="http://schemas.openxmlformats.org/officeDocument/2006/docPropsVTypes">
  <TotalTime>1555</TotalTime>
  <Words>1717</Words>
  <Application>Microsoft Office PowerPoint</Application>
  <PresentationFormat>Custom</PresentationFormat>
  <Paragraphs>63</Paragraphs>
  <Slides>2</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vt:i4>
      </vt:variant>
    </vt:vector>
  </HeadingPairs>
  <TitlesOfParts>
    <vt:vector size="6" baseType="lpstr">
      <vt:lpstr>Arial</vt:lpstr>
      <vt:lpstr>Calibri</vt:lpstr>
      <vt:lpstr>Georgia</vt:lpstr>
      <vt:lpstr>FAQ Flyer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Lynn Butler Bradford</dc:creator>
  <cp:lastModifiedBy>McAndrews, Elizabeth</cp:lastModifiedBy>
  <cp:revision>221</cp:revision>
  <cp:lastPrinted>2022-05-25T18:15:52Z</cp:lastPrinted>
  <dcterms:created xsi:type="dcterms:W3CDTF">2021-03-15T20:34:38Z</dcterms:created>
  <dcterms:modified xsi:type="dcterms:W3CDTF">2023-12-06T19:32:02Z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B2562677-76A6-4BB6-AA93-B7AAE1DB77A4</vt:lpwstr>
  </property>
  <property fmtid="{D5CDD505-2E9C-101B-9397-08002B2CF9AE}" pid="3" name="ArticulatePath">
    <vt:lpwstr>Presentation1</vt:lpwstr>
  </property>
  <property fmtid="{D5CDD505-2E9C-101B-9397-08002B2CF9AE}" pid="4" name="ContentTypeId">
    <vt:lpwstr>0x010100E1FD400B042C484AAE59CED6CA0D2828</vt:lpwstr>
  </property>
</Properties>
</file>