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81" r:id="rId5"/>
    <p:sldMasterId id="2147483714" r:id="rId6"/>
  </p:sldMasterIdLst>
  <p:notesMasterIdLst>
    <p:notesMasterId r:id="rId28"/>
  </p:notesMasterIdLst>
  <p:sldIdLst>
    <p:sldId id="1448943353" r:id="rId7"/>
    <p:sldId id="2147375186" r:id="rId8"/>
    <p:sldId id="2147375162" r:id="rId9"/>
    <p:sldId id="6136" r:id="rId10"/>
    <p:sldId id="2147375160" r:id="rId11"/>
    <p:sldId id="1448943346" r:id="rId12"/>
    <p:sldId id="2147375164" r:id="rId13"/>
    <p:sldId id="1448943360" r:id="rId14"/>
    <p:sldId id="2147375182" r:id="rId15"/>
    <p:sldId id="2147375181" r:id="rId16"/>
    <p:sldId id="1448943355" r:id="rId17"/>
    <p:sldId id="2147375158" r:id="rId18"/>
    <p:sldId id="2147375166" r:id="rId19"/>
    <p:sldId id="2147375185" r:id="rId20"/>
    <p:sldId id="2147375168" r:id="rId21"/>
    <p:sldId id="1448943349" r:id="rId22"/>
    <p:sldId id="2147375163" r:id="rId23"/>
    <p:sldId id="2147375157" r:id="rId24"/>
    <p:sldId id="2147375183" r:id="rId25"/>
    <p:sldId id="1448943356" r:id="rId26"/>
    <p:sldId id="144894335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Ko-Baek, Cynthia" initials="KC" lastIdx="23" clrIdx="6">
    <p:extLst>
      <p:ext uri="{19B8F6BF-5375-455C-9EA6-DF929625EA0E}">
        <p15:presenceInfo xmlns:p15="http://schemas.microsoft.com/office/powerpoint/2012/main" userId="S::ckobaek_metlife.com#ext#@prophet.com::0407d306-2531-405d-8e23-c0d8f2b36ef7" providerId="AD"/>
      </p:ext>
    </p:extLst>
  </p:cmAuthor>
  <p:cmAuthor id="1" name="Tanvi Kulkarni" initials="TK" lastIdx="104" clrIdx="0">
    <p:extLst>
      <p:ext uri="{19B8F6BF-5375-455C-9EA6-DF929625EA0E}">
        <p15:presenceInfo xmlns:p15="http://schemas.microsoft.com/office/powerpoint/2012/main" userId="S::tkulkarni@prophet.com::5361a107-1277-4034-8764-90462abec14d" providerId="AD"/>
      </p:ext>
    </p:extLst>
  </p:cmAuthor>
  <p:cmAuthor id="8" name="DosSantos, Shawn" initials="DS" lastIdx="3" clrIdx="7">
    <p:extLst>
      <p:ext uri="{19B8F6BF-5375-455C-9EA6-DF929625EA0E}">
        <p15:presenceInfo xmlns:p15="http://schemas.microsoft.com/office/powerpoint/2012/main" userId="S::shawn.dossantos_metlife.com#ext#@prophet.com::d104a69c-1763-4ef5-ae97-bc6dc3220e4b" providerId="AD"/>
      </p:ext>
    </p:extLst>
  </p:cmAuthor>
  <p:cmAuthor id="2" name="Alex Moseman" initials="AM" lastIdx="9" clrIdx="1">
    <p:extLst>
      <p:ext uri="{19B8F6BF-5375-455C-9EA6-DF929625EA0E}">
        <p15:presenceInfo xmlns:p15="http://schemas.microsoft.com/office/powerpoint/2012/main" userId="S::amoseman@prophet.com::49b316ea-82f5-4907-80ca-b2c1c3c15385" providerId="AD"/>
      </p:ext>
    </p:extLst>
  </p:cmAuthor>
  <p:cmAuthor id="9" name="Dhar, Shyamal" initials="DS" lastIdx="2" clrIdx="8">
    <p:extLst>
      <p:ext uri="{19B8F6BF-5375-455C-9EA6-DF929625EA0E}">
        <p15:presenceInfo xmlns:p15="http://schemas.microsoft.com/office/powerpoint/2012/main" userId="S::shyamal.c.dhar_metlife.com#ext#@prophet.com::a466f1b0-fce8-4afa-9c91-cc9597d0e015" providerId="AD"/>
      </p:ext>
    </p:extLst>
  </p:cmAuthor>
  <p:cmAuthor id="3" name="Mate, Caroline" initials="MC" lastIdx="3" clrIdx="2">
    <p:extLst>
      <p:ext uri="{19B8F6BF-5375-455C-9EA6-DF929625EA0E}">
        <p15:presenceInfo xmlns:p15="http://schemas.microsoft.com/office/powerpoint/2012/main" userId="S::caroline.mate@metlife.com::13fbc2e7-364b-472b-b1e9-7e68931a42ef" providerId="AD"/>
      </p:ext>
    </p:extLst>
  </p:cmAuthor>
  <p:cmAuthor id="4" name="Ko-Baek, Cynthia" initials="KBC" lastIdx="11" clrIdx="3">
    <p:extLst>
      <p:ext uri="{19B8F6BF-5375-455C-9EA6-DF929625EA0E}">
        <p15:presenceInfo xmlns:p15="http://schemas.microsoft.com/office/powerpoint/2012/main" userId="S::ckobaek@metlife.com::3cfb2af4-5bc7-481b-a343-a7d4245942b0" providerId="AD"/>
      </p:ext>
    </p:extLst>
  </p:cmAuthor>
  <p:cmAuthor id="5" name="Knapp, Roxanne" initials="KR" lastIdx="19" clrIdx="4">
    <p:extLst>
      <p:ext uri="{19B8F6BF-5375-455C-9EA6-DF929625EA0E}">
        <p15:presenceInfo xmlns:p15="http://schemas.microsoft.com/office/powerpoint/2012/main" userId="S::roxanne.knapp_metlife.com#ext#@prophet.com::add0ffb6-b564-4fb1-a3d8-5b92a08224ae" providerId="AD"/>
      </p:ext>
    </p:extLst>
  </p:cmAuthor>
  <p:cmAuthor id="6" name="Mate, Caroline" initials="MC [2]" lastIdx="26" clrIdx="5">
    <p:extLst>
      <p:ext uri="{19B8F6BF-5375-455C-9EA6-DF929625EA0E}">
        <p15:presenceInfo xmlns:p15="http://schemas.microsoft.com/office/powerpoint/2012/main" userId="S::caroline.mate_metlife.com#ext#@prophet.com::314f1a3f-5481-4856-8cbf-0720d53c4f8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A0"/>
    <a:srgbClr val="0061A0"/>
    <a:srgbClr val="A4CE4E"/>
    <a:srgbClr val="007A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98B785-08D6-7D35-0E46-795AB8E55B64}" v="4" dt="2022-05-31T15:55:48.174"/>
    <p1510:client id="{FC49A8C8-366D-5742-9CE7-8F7152EDFB12}" v="4" dt="2022-05-18T18:16:57.8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3" autoAdjust="0"/>
    <p:restoredTop sz="94718"/>
  </p:normalViewPr>
  <p:slideViewPr>
    <p:cSldViewPr snapToGrid="0">
      <p:cViewPr varScale="1">
        <p:scale>
          <a:sx n="117" d="100"/>
          <a:sy n="117" d="100"/>
        </p:scale>
        <p:origin x="3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Relationship Id="rId8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EF2D5-232D-4EA8-98E9-EC90200791C3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FCE0D-27EF-475F-9211-53A360FC2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0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733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BBB689-3E0F-4241-AE49-BB02816D0918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7332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6053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017" y="3510151"/>
            <a:ext cx="10861521" cy="774216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4" y="729567"/>
            <a:ext cx="2934117" cy="693519"/>
          </a:xfrm>
          <a:prstGeom prst="rect">
            <a:avLst/>
          </a:prstGeom>
        </p:spPr>
      </p:pic>
      <p:pic>
        <p:nvPicPr>
          <p:cNvPr id="4" name="Picture 3"/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91129" y="1093979"/>
            <a:ext cx="2314415" cy="21245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4" y="729567"/>
            <a:ext cx="2934117" cy="693519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>
            <a:off x="0" y="6320141"/>
            <a:ext cx="7927259" cy="5604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7927258" y="6320141"/>
            <a:ext cx="1224117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 userDrawn="1"/>
        </p:nvSpPr>
        <p:spPr>
          <a:xfrm>
            <a:off x="9151373" y="6320141"/>
            <a:ext cx="2470544" cy="5604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 userDrawn="1"/>
        </p:nvSpPr>
        <p:spPr>
          <a:xfrm>
            <a:off x="11621916" y="6320141"/>
            <a:ext cx="570083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4017" y="4494064"/>
            <a:ext cx="6315584" cy="433536"/>
          </a:xfrm>
        </p:spPr>
        <p:txBody>
          <a:bodyPr tIns="0" bIns="0" anchor="ctr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 i="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67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0" hasCustomPrompt="1"/>
          </p:nvPr>
        </p:nvSpPr>
        <p:spPr>
          <a:xfrm>
            <a:off x="644017" y="4995335"/>
            <a:ext cx="6315584" cy="397933"/>
          </a:xfrm>
        </p:spPr>
        <p:txBody>
          <a:bodyPr tIns="0" bIns="0" anchor="ctr" anchorCtr="0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/>
              <a:t>Department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1" hasCustomPrompt="1"/>
          </p:nvPr>
        </p:nvSpPr>
        <p:spPr>
          <a:xfrm>
            <a:off x="644016" y="5477925"/>
            <a:ext cx="6315584" cy="389475"/>
          </a:xfrm>
        </p:spPr>
        <p:txBody>
          <a:bodyPr tIns="0" bIns="0" anchor="ctr" anchorCtr="0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871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, 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7"/>
            <a:ext cx="9259257" cy="1237937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427480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219752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Naviga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76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371122" y="1032008"/>
            <a:ext cx="1825903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1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2578921" y="1032008"/>
            <a:ext cx="1830177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2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7024012" y="1032008"/>
            <a:ext cx="1809232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4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9215142" y="1032008"/>
            <a:ext cx="1830177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5</a:t>
            </a:r>
          </a:p>
        </p:txBody>
      </p:sp>
      <p:sp>
        <p:nvSpPr>
          <p:cNvPr id="16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366848" y="1434899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2578921" y="1434899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4790994" y="1433851"/>
            <a:ext cx="1830177" cy="609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7003067" y="1434899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9215142" y="1434899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8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4790994" y="1032008"/>
            <a:ext cx="1830177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="1" baseline="0"/>
            </a:lvl1pPr>
          </a:lstStyle>
          <a:p>
            <a:pPr lvl="0"/>
            <a:r>
              <a:rPr lang="en-US"/>
              <a:t>Item 3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356418" y="1696284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1002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Naviga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292056" y="1020719"/>
            <a:ext cx="1859461" cy="414180"/>
          </a:xfrm>
          <a:prstGeom prst="rect">
            <a:avLst/>
          </a:prstGeom>
          <a:solidFill>
            <a:schemeClr val="accent1"/>
          </a:solidFill>
          <a:ln w="25400" cap="rnd" cmpd="sng">
            <a:solidFill>
              <a:schemeClr val="accent1"/>
            </a:solidFill>
            <a:prstDash val="sysDot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76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359834" y="1032008"/>
            <a:ext cx="1856045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1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2324236" y="1032008"/>
            <a:ext cx="1859461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2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4284951" y="1032008"/>
            <a:ext cx="1859461" cy="402891"/>
          </a:xfrm>
        </p:spPr>
        <p:txBody>
          <a:bodyPr tIns="36576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3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6259876" y="1032008"/>
            <a:ext cx="1859461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4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8227695" y="1032008"/>
            <a:ext cx="1859461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933"/>
              </a:lnSpc>
              <a:spcBef>
                <a:spcPts val="0"/>
              </a:spcBef>
              <a:defRPr sz="1467" baseline="0"/>
            </a:lvl1pPr>
          </a:lstStyle>
          <a:p>
            <a:pPr lvl="0"/>
            <a:r>
              <a:rPr lang="en-US"/>
              <a:t>Item 5</a:t>
            </a:r>
          </a:p>
        </p:txBody>
      </p:sp>
      <p:sp>
        <p:nvSpPr>
          <p:cNvPr id="16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56418" y="1696284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8261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875" y="1452245"/>
            <a:ext cx="5181600" cy="4351339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2875" y="1452245"/>
            <a:ext cx="5181600" cy="4351339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1FEAB9C-6544-4F1F-AA76-3D4F86467466}"/>
              </a:ext>
            </a:extLst>
          </p:cNvPr>
          <p:cNvSpPr txBox="1">
            <a:spLocks/>
          </p:cNvSpPr>
          <p:nvPr userDrawn="1"/>
        </p:nvSpPr>
        <p:spPr>
          <a:xfrm>
            <a:off x="11294803" y="65886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424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76" y="1845870"/>
            <a:ext cx="3591648" cy="829604"/>
          </a:xfrm>
        </p:spPr>
        <p:txBody>
          <a:bodyPr tIns="0" bIns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667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11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4193495" y="1845870"/>
            <a:ext cx="3591648" cy="829604"/>
          </a:xfrm>
        </p:spPr>
        <p:txBody>
          <a:bodyPr tIns="0" bIns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667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8"/>
          </p:nvPr>
        </p:nvSpPr>
        <p:spPr>
          <a:xfrm>
            <a:off x="8007637" y="1845870"/>
            <a:ext cx="3591648" cy="829604"/>
          </a:xfrm>
        </p:spPr>
        <p:txBody>
          <a:bodyPr tIns="0" bIns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667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362678" y="2845514"/>
            <a:ext cx="3592449" cy="3272367"/>
          </a:xfrm>
        </p:spPr>
        <p:txBody>
          <a:bodyPr>
            <a:noAutofit/>
          </a:bodyPr>
          <a:lstStyle>
            <a:lvl1pPr>
              <a:lnSpc>
                <a:spcPts val="2933"/>
              </a:lnSpc>
              <a:defRPr sz="2400"/>
            </a:lvl1pPr>
            <a:lvl2pPr>
              <a:lnSpc>
                <a:spcPts val="2933"/>
              </a:lnSpc>
              <a:defRPr sz="2400"/>
            </a:lvl2pPr>
            <a:lvl3pPr>
              <a:lnSpc>
                <a:spcPts val="2933"/>
              </a:lnSpc>
              <a:defRPr sz="2400"/>
            </a:lvl3pPr>
            <a:lvl4pPr>
              <a:lnSpc>
                <a:spcPts val="2933"/>
              </a:lnSpc>
              <a:defRPr sz="2400"/>
            </a:lvl4pPr>
            <a:lvl5pPr>
              <a:lnSpc>
                <a:spcPts val="2933"/>
              </a:lnSpc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4194310" y="2845514"/>
            <a:ext cx="3592449" cy="3272367"/>
          </a:xfrm>
        </p:spPr>
        <p:txBody>
          <a:bodyPr>
            <a:noAutofit/>
          </a:bodyPr>
          <a:lstStyle>
            <a:lvl1pPr>
              <a:lnSpc>
                <a:spcPts val="2933"/>
              </a:lnSpc>
              <a:defRPr sz="2400"/>
            </a:lvl1pPr>
            <a:lvl2pPr>
              <a:lnSpc>
                <a:spcPts val="2933"/>
              </a:lnSpc>
              <a:defRPr sz="2400"/>
            </a:lvl2pPr>
            <a:lvl3pPr>
              <a:lnSpc>
                <a:spcPts val="2933"/>
              </a:lnSpc>
              <a:defRPr sz="2400"/>
            </a:lvl3pPr>
            <a:lvl4pPr>
              <a:lnSpc>
                <a:spcPts val="2933"/>
              </a:lnSpc>
              <a:defRPr sz="2400"/>
            </a:lvl4pPr>
            <a:lvl5pPr>
              <a:lnSpc>
                <a:spcPts val="2933"/>
              </a:lnSpc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8006884" y="2845514"/>
            <a:ext cx="3592449" cy="3272367"/>
          </a:xfrm>
        </p:spPr>
        <p:txBody>
          <a:bodyPr>
            <a:noAutofit/>
          </a:bodyPr>
          <a:lstStyle>
            <a:lvl1pPr>
              <a:lnSpc>
                <a:spcPts val="2933"/>
              </a:lnSpc>
              <a:defRPr sz="2400"/>
            </a:lvl1pPr>
            <a:lvl2pPr>
              <a:lnSpc>
                <a:spcPts val="2933"/>
              </a:lnSpc>
              <a:defRPr sz="2400"/>
            </a:lvl2pPr>
            <a:lvl3pPr>
              <a:lnSpc>
                <a:spcPts val="2933"/>
              </a:lnSpc>
              <a:defRPr sz="2400"/>
            </a:lvl3pPr>
            <a:lvl4pPr>
              <a:lnSpc>
                <a:spcPts val="2933"/>
              </a:lnSpc>
              <a:defRPr sz="2400"/>
            </a:lvl4pPr>
            <a:lvl5pPr>
              <a:lnSpc>
                <a:spcPts val="2933"/>
              </a:lnSpc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0430503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8" y="1922909"/>
            <a:ext cx="3590081" cy="766952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2667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356418" y="3344463"/>
            <a:ext cx="3590081" cy="766952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2667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356418" y="4798501"/>
            <a:ext cx="3590081" cy="766952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2667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3886935" y="1838241"/>
            <a:ext cx="7255468" cy="1150620"/>
          </a:xfrm>
        </p:spPr>
        <p:txBody>
          <a:bodyPr tIns="0" bIns="0" anchor="t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8"/>
          </p:nvPr>
        </p:nvSpPr>
        <p:spPr>
          <a:xfrm>
            <a:off x="3886935" y="3270084"/>
            <a:ext cx="7255468" cy="1172816"/>
          </a:xfrm>
        </p:spPr>
        <p:txBody>
          <a:bodyPr tIns="0" bIns="0" anchor="t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9"/>
          </p:nvPr>
        </p:nvSpPr>
        <p:spPr>
          <a:xfrm>
            <a:off x="3886935" y="4713833"/>
            <a:ext cx="7255468" cy="1393455"/>
          </a:xfrm>
        </p:spPr>
        <p:txBody>
          <a:bodyPr tIns="0" bIns="0" anchor="t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362504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Rows /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95457" y="4122420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000" b="1"/>
            </a:lvl1pPr>
            <a:lvl2pPr marL="6351" indent="0" algn="ctr">
              <a:lnSpc>
                <a:spcPct val="100000"/>
              </a:lnSpc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3241121" y="4122420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000" b="1"/>
            </a:lvl1pPr>
            <a:lvl2pPr marL="6351" indent="0" algn="ctr">
              <a:lnSpc>
                <a:spcPct val="100000"/>
              </a:lnSpc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6186784" y="4122420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000" b="1"/>
            </a:lvl1pPr>
            <a:lvl2pPr marL="6351" indent="0" algn="ctr">
              <a:lnSpc>
                <a:spcPct val="100000"/>
              </a:lnSpc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7"/>
          </p:nvPr>
        </p:nvSpPr>
        <p:spPr>
          <a:xfrm>
            <a:off x="9132445" y="4122420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000" b="1"/>
            </a:lvl1pPr>
            <a:lvl2pPr marL="6351" indent="0" algn="ctr">
              <a:lnSpc>
                <a:spcPct val="100000"/>
              </a:lnSpc>
              <a:buNone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7"/>
            <a:ext cx="9259257" cy="1237937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427480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135787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3871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375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4526D8-AE7C-4B77-BD6C-E014B8E20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6C16FCB-A6E1-48D3-BE81-1533BD0337A6}"/>
              </a:ext>
            </a:extLst>
          </p:cNvPr>
          <p:cNvSpPr txBox="1">
            <a:spLocks/>
          </p:cNvSpPr>
          <p:nvPr userDrawn="1"/>
        </p:nvSpPr>
        <p:spPr>
          <a:xfrm>
            <a:off x="11294803" y="65886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19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360036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3" y="5345291"/>
            <a:ext cx="5195145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0360036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0818581" y="0"/>
            <a:ext cx="1373419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54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012" y="2761637"/>
            <a:ext cx="11247907" cy="700548"/>
          </a:xfrm>
        </p:spPr>
        <p:txBody>
          <a:bodyPr anchor="t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70065" y="3474381"/>
            <a:ext cx="11251852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"/>
            <a:ext cx="7927259" cy="5604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7927258" y="1"/>
            <a:ext cx="1224117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9151375" y="1"/>
            <a:ext cx="2470544" cy="5604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11621917" y="1"/>
            <a:ext cx="570083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069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Rever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" y="0"/>
            <a:ext cx="1219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30D243D2-BC3C-A440-8E6C-A5ED6CDC7D64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7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2128D92-AA66-A049-A528-5B202C14A7D1}"/>
              </a:ext>
            </a:extLst>
          </p:cNvPr>
          <p:cNvSpPr txBox="1">
            <a:spLocks/>
          </p:cNvSpPr>
          <p:nvPr userDrawn="1"/>
        </p:nvSpPr>
        <p:spPr>
          <a:xfrm>
            <a:off x="8924074" y="6418627"/>
            <a:ext cx="253343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Confidential Proprietary Information</a:t>
            </a:r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A6CA77-4A88-D242-9E7A-7B4965431C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8AC0D03F-F761-764B-8C25-975C1CFF96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DE42373-4557-BB4F-9297-F9E4DB7183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3" y="5345291"/>
            <a:ext cx="5195145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39815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" y="0"/>
            <a:ext cx="10365900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6796963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10362008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0818581" y="0"/>
            <a:ext cx="1373419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17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chemeClr val="accent1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6796963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chemeClr val="accent1"/>
                </a:solidFill>
                <a:latin typeface="+mn-lt"/>
                <a:cs typeface="Arial" charset="0"/>
              </a:defRPr>
            </a:lvl1pPr>
            <a:lvl2pPr marL="4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309576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360036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3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8D7CB4-AC62-9F48-A705-796142F13742}"/>
              </a:ext>
            </a:extLst>
          </p:cNvPr>
          <p:cNvSpPr/>
          <p:nvPr userDrawn="1"/>
        </p:nvSpPr>
        <p:spPr>
          <a:xfrm>
            <a:off x="10360036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499CCF-DB5D-1147-8D19-56CAAB4805CA}"/>
              </a:ext>
            </a:extLst>
          </p:cNvPr>
          <p:cNvSpPr/>
          <p:nvPr userDrawn="1"/>
        </p:nvSpPr>
        <p:spPr>
          <a:xfrm>
            <a:off x="10818581" y="0"/>
            <a:ext cx="137341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F36BB4-A476-D544-9439-C5AAFC82782F}"/>
              </a:ext>
            </a:extLst>
          </p:cNvPr>
          <p:cNvSpPr/>
          <p:nvPr userDrawn="1"/>
        </p:nvSpPr>
        <p:spPr>
          <a:xfrm>
            <a:off x="5971575" y="3244335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/>
              <a:t> 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9EF3B69-9B8A-0B4A-BB91-E099E939B8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7" y="6407356"/>
            <a:ext cx="1634775" cy="450645"/>
          </a:xfrm>
        </p:spPr>
        <p:txBody>
          <a:bodyPr/>
          <a:lstStyle>
            <a:lvl1pPr marL="342891" indent="-342891">
              <a:buSzPct val="200000"/>
              <a:buFontTx/>
              <a:buBlip>
                <a:blip r:embed="rId2"/>
              </a:buBlip>
              <a:defRPr sz="3751"/>
            </a:lvl1pPr>
            <a:lvl2pPr marL="200020" indent="-200020">
              <a:buFontTx/>
              <a:buBlip>
                <a:blip r:embed="rId3"/>
              </a:buBlip>
              <a:defRPr sz="5000"/>
            </a:lvl2pPr>
            <a:lvl3pPr marL="398453" indent="-200020">
              <a:buFontTx/>
              <a:buBlip>
                <a:blip r:embed="rId3"/>
              </a:buBlip>
              <a:defRPr sz="5000"/>
            </a:lvl3pPr>
            <a:lvl4pPr marL="622284" indent="-200020">
              <a:buFontTx/>
              <a:buBlip>
                <a:blip r:embed="rId3"/>
              </a:buBlip>
              <a:defRPr sz="5000"/>
            </a:lvl4pPr>
            <a:lvl5pPr marL="806431" indent="-182558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780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ol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0"/>
            <a:ext cx="103659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4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3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491139-12A7-9F41-8CE7-769D7C7A2BF2}"/>
              </a:ext>
            </a:extLst>
          </p:cNvPr>
          <p:cNvSpPr/>
          <p:nvPr userDrawn="1"/>
        </p:nvSpPr>
        <p:spPr>
          <a:xfrm>
            <a:off x="10362008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C7A479-FD3A-2145-B820-2CC43370800E}"/>
              </a:ext>
            </a:extLst>
          </p:cNvPr>
          <p:cNvSpPr/>
          <p:nvPr userDrawn="1"/>
        </p:nvSpPr>
        <p:spPr>
          <a:xfrm>
            <a:off x="10818581" y="0"/>
            <a:ext cx="137341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8243B6-6B24-414C-B87D-99E50D922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10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" y="0"/>
            <a:ext cx="1219199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320" y="455613"/>
            <a:ext cx="11277489" cy="5943600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B3BE98BB-9677-8E43-BD1A-7B7F4818F9BE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7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D0D8946D-F449-5F4C-804E-200176634BDF}"/>
              </a:ext>
            </a:extLst>
          </p:cNvPr>
          <p:cNvSpPr txBox="1">
            <a:spLocks/>
          </p:cNvSpPr>
          <p:nvPr userDrawn="1"/>
        </p:nvSpPr>
        <p:spPr>
          <a:xfrm>
            <a:off x="8924074" y="6418627"/>
            <a:ext cx="253343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Confidential Proprietary Information</a:t>
            </a:r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36FBB9-070C-164B-B11C-3D098B0AA7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88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| Bulle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1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1"/>
            <a:ext cx="9452849" cy="4838700"/>
          </a:xfrm>
        </p:spPr>
        <p:txBody>
          <a:bodyPr/>
          <a:lstStyle>
            <a:lvl1pPr marL="201163" indent="-201163"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02326">
              <a:buClr>
                <a:schemeClr val="bg2"/>
              </a:buClr>
              <a:defRPr sz="1800">
                <a:solidFill>
                  <a:schemeClr val="bg2"/>
                </a:solidFill>
              </a:defRPr>
            </a:lvl2pPr>
            <a:lvl3pPr marL="603489">
              <a:buClr>
                <a:schemeClr val="bg2"/>
              </a:buCl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065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|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1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1"/>
            <a:ext cx="9452849" cy="4838700"/>
          </a:xfrm>
        </p:spPr>
        <p:txBody>
          <a:bodyPr/>
          <a:lstStyle>
            <a:lvl1pPr marL="347463" indent="-347463">
              <a:buClr>
                <a:schemeClr val="tx2"/>
              </a:buClr>
              <a:buFont typeface="+mj-lt"/>
              <a:buAutoNum type="arabicPeriod"/>
              <a:defRPr sz="2000">
                <a:solidFill>
                  <a:schemeClr val="bg2"/>
                </a:solidFill>
              </a:defRPr>
            </a:lvl1pPr>
            <a:lvl2pPr marL="545197" indent="-342891">
              <a:buClr>
                <a:schemeClr val="tx2"/>
              </a:buClr>
              <a:buFont typeface="+mj-lt"/>
              <a:buAutoNum type="arabicPeriod"/>
              <a:defRPr sz="1800">
                <a:solidFill>
                  <a:schemeClr val="bg2"/>
                </a:solidFill>
              </a:defRPr>
            </a:lvl2pPr>
            <a:lvl3pPr marL="746360" indent="-342891">
              <a:buClr>
                <a:schemeClr val="tx2"/>
              </a:buClr>
              <a:buFont typeface="+mj-lt"/>
              <a:buAutoNum type="arabicPeriod"/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0"/>
            <a:r>
              <a:rPr lang="en-US"/>
              <a:t>Second Level</a:t>
            </a:r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br>
              <a:rPr lang="en-US"/>
            </a:br>
            <a:endParaRPr lang="en-US"/>
          </a:p>
          <a:p>
            <a:pPr lvl="0"/>
            <a:endParaRPr lang="en-US"/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7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1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1"/>
            <a:ext cx="9452849" cy="4838700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6248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Header |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1"/>
            <a:ext cx="9444909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/>
            </a:lvl2pPr>
            <a:lvl3pPr marL="200020" indent="-200020">
              <a:spcBef>
                <a:spcPts val="600"/>
              </a:spcBef>
              <a:buFont typeface="Arial"/>
              <a:buChar char="•"/>
              <a:defRPr sz="1800"/>
            </a:lvl3pPr>
            <a:lvl4pPr marL="398453" indent="-200020">
              <a:buFont typeface="Lucida Grande"/>
              <a:buChar char="-"/>
              <a:defRPr sz="1600"/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4641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Agenda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59833" y="1869018"/>
            <a:ext cx="9258300" cy="4226983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2933" baseline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1.</a:t>
            </a:r>
          </a:p>
          <a:p>
            <a:pPr lvl="0"/>
            <a:r>
              <a:rPr lang="en-US"/>
              <a:t>2.</a:t>
            </a:r>
          </a:p>
          <a:p>
            <a:pPr lvl="0"/>
            <a:r>
              <a:rPr lang="en-US"/>
              <a:t>3.</a:t>
            </a:r>
          </a:p>
          <a:p>
            <a:pPr lvl="0"/>
            <a:r>
              <a:rPr lang="en-US"/>
              <a:t>4.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486561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Text | Imag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4" y="1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1"/>
            <a:ext cx="5396365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7154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| Header | Text | Imag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1"/>
            <a:ext cx="5396365" cy="4838700"/>
          </a:xfrm>
        </p:spPr>
        <p:txBody>
          <a:bodyPr/>
          <a:lstStyle>
            <a:lvl1pPr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0" indent="-200020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53" indent="-200020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4" y="1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6731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943D5-ACF5-524F-A947-026C2A03CB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7" y="6407356"/>
            <a:ext cx="1634775" cy="450645"/>
          </a:xfrm>
        </p:spPr>
        <p:txBody>
          <a:bodyPr/>
          <a:lstStyle>
            <a:lvl1pPr marL="342891" indent="-342891">
              <a:buSzPct val="200000"/>
              <a:buFontTx/>
              <a:buBlip>
                <a:blip r:embed="rId2"/>
              </a:buBlip>
              <a:defRPr sz="3751"/>
            </a:lvl1pPr>
            <a:lvl2pPr marL="200020" indent="-200020">
              <a:buFontTx/>
              <a:buBlip>
                <a:blip r:embed="rId3"/>
              </a:buBlip>
              <a:defRPr sz="5000"/>
            </a:lvl2pPr>
            <a:lvl3pPr marL="398453" indent="-200020">
              <a:buFontTx/>
              <a:buBlip>
                <a:blip r:embed="rId3"/>
              </a:buBlip>
              <a:defRPr sz="5000"/>
            </a:lvl3pPr>
            <a:lvl4pPr marL="622284" indent="-200020">
              <a:buFontTx/>
              <a:buBlip>
                <a:blip r:embed="rId3"/>
              </a:buBlip>
              <a:defRPr sz="5000"/>
            </a:lvl4pPr>
            <a:lvl5pPr marL="806431" indent="-182558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1178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posing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2BDFCA7F-4CD9-714D-B4D7-E854E65D8D8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55" y="1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A0AB7ECF-AF35-0B4F-985B-CE959695719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9314" y="1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8B1E5BF-5D5C-434B-94A2-654E744B8DC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89775" y="1504121"/>
            <a:ext cx="2911267" cy="3657600"/>
          </a:xfrm>
          <a:solidFill>
            <a:schemeClr val="tx2"/>
          </a:solidFill>
        </p:spPr>
        <p:txBody>
          <a:bodyPr lIns="182880" rIns="182880" anchor="ctr"/>
          <a:lstStyle>
            <a:lvl1pPr algn="r">
              <a:lnSpc>
                <a:spcPct val="90000"/>
              </a:lnSpc>
              <a:defRPr sz="2000" b="1" i="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/>
              <a:t>Opposing ideas </a:t>
            </a:r>
            <a:br>
              <a:rPr lang="en-US"/>
            </a:br>
            <a:r>
              <a:rPr lang="en-US"/>
              <a:t>with statements supported by graphics/images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38E9121-D362-254E-BBF5-2F509A16DF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9314" y="1504121"/>
            <a:ext cx="2908549" cy="3657600"/>
          </a:xfrm>
          <a:solidFill>
            <a:schemeClr val="accent4"/>
          </a:solidFill>
        </p:spPr>
        <p:txBody>
          <a:bodyPr lIns="182880" rIns="182880" anchor="ctr"/>
          <a:lstStyle>
            <a:lvl1pPr algn="l">
              <a:lnSpc>
                <a:spcPct val="90000"/>
              </a:lnSpc>
              <a:defRPr sz="2000" b="1" i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2pPr>
            <a:lvl3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3pPr>
            <a:lvl4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4pPr>
            <a:lvl5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5pPr>
          </a:lstStyle>
          <a:p>
            <a:pPr algn="l"/>
            <a:r>
              <a:rPr lang="en-US">
                <a:solidFill>
                  <a:schemeClr val="tx1"/>
                </a:solidFill>
              </a:rPr>
              <a:t>Opposing ideas 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with statements supported by graphics/images</a:t>
            </a:r>
          </a:p>
        </p:txBody>
      </p:sp>
    </p:spTree>
    <p:extLst>
      <p:ext uri="{BB962C8B-B14F-4D97-AF65-F5344CB8AC3E}">
        <p14:creationId xmlns:p14="http://schemas.microsoft.com/office/powerpoint/2010/main" val="393124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 | Title |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1" y="1371601"/>
            <a:ext cx="3885929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6484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 | Title | Header |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1"/>
            <a:ext cx="3887212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0" indent="-200020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53" indent="-200020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6977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664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|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E3D4699-D2FE-B745-9E79-959D810C1D11}"/>
              </a:ext>
            </a:extLst>
          </p:cNvPr>
          <p:cNvSpPr/>
          <p:nvPr userDrawn="1"/>
        </p:nvSpPr>
        <p:spPr>
          <a:xfrm>
            <a:off x="0" y="0"/>
            <a:ext cx="6094344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  <a:cs typeface="Arial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4C1DF0D-FF9A-7B4F-8D13-A4E9D520B3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319" y="455613"/>
            <a:ext cx="5375157" cy="5428352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 with Image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8A375DD5-750A-5848-BA73-53FB6274D8F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87075" y="0"/>
            <a:ext cx="6104925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126870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4 Col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7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0" i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21" y="457200"/>
            <a:ext cx="8409481" cy="731520"/>
          </a:xfrm>
        </p:spPr>
        <p:txBody>
          <a:bodyPr anchor="t"/>
          <a:lstStyle>
            <a:lvl1pPr>
              <a:defRPr sz="2800" b="1" i="0">
                <a:solidFill>
                  <a:schemeClr val="accent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7" y="1371601"/>
            <a:ext cx="8411531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1590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4 Col Right |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7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 b="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21" y="457200"/>
            <a:ext cx="8409481" cy="731520"/>
          </a:xfrm>
        </p:spPr>
        <p:txBody>
          <a:bodyPr anchor="t"/>
          <a:lstStyle>
            <a:lvl1pPr>
              <a:defRPr sz="2800" b="1" i="0">
                <a:solidFill>
                  <a:schemeClr val="accent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1" y="1371601"/>
            <a:ext cx="8414671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0" indent="-200020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53" indent="-200020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5202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or Divider - 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43950" y="998116"/>
            <a:ext cx="7862324" cy="3401253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spcAft>
                <a:spcPts val="0"/>
              </a:spcAft>
              <a:defRPr sz="3733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Use as a Divider slide, or place a quote or fact here. Use on it’s own or to introduce a new section of the presentation. (Georgia 28 </a:t>
            </a:r>
            <a:r>
              <a:rPr lang="en-US" err="1"/>
              <a:t>pt</a:t>
            </a:r>
            <a:r>
              <a:rPr lang="en-US"/>
              <a:t> Bold)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4975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962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" y="6260354"/>
            <a:ext cx="12191999" cy="59764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i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59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Lines -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7"/>
            <a:ext cx="9259257" cy="1237937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427480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56418" y="1977230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23033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9" y="2119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1" name="think-cell Slide" r:id="rId4" imgW="473" imgH="470" progId="TCLayout.ActiveDocument.1">
                  <p:embed/>
                </p:oleObj>
              </mc:Choice>
              <mc:Fallback>
                <p:oleObj name="think-cell Slide" r:id="rId4" imgW="473" imgH="4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9" y="2119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9" y="1696286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2"/>
            </a:lvl1pPr>
            <a:lvl2pPr>
              <a:lnSpc>
                <a:spcPct val="140000"/>
              </a:lnSpc>
              <a:defRPr sz="2932"/>
            </a:lvl2pPr>
            <a:lvl3pPr>
              <a:lnSpc>
                <a:spcPct val="140000"/>
              </a:lnSpc>
              <a:defRPr sz="2932"/>
            </a:lvl3pPr>
            <a:lvl4pPr>
              <a:lnSpc>
                <a:spcPct val="140000"/>
              </a:lnSpc>
              <a:defRPr sz="2932"/>
            </a:lvl4pPr>
            <a:lvl5pPr>
              <a:lnSpc>
                <a:spcPct val="140000"/>
              </a:lnSpc>
              <a:defRPr sz="2932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8" y="100696"/>
            <a:ext cx="3726013" cy="208269"/>
          </a:xfrm>
          <a:prstGeom prst="rect">
            <a:avLst/>
          </a:prstGeom>
        </p:spPr>
        <p:txBody>
          <a:bodyPr vert="horz" lIns="121888" tIns="0" rIns="121888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91437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1067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1067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7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pPr defTabSz="914080">
              <a:defRPr/>
            </a:pPr>
            <a:endParaRPr lang="en-US">
              <a:solidFill>
                <a:srgbClr val="0061A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8" y="204832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3" y="882765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399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17163938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017" y="3510151"/>
            <a:ext cx="10861521" cy="774216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4" y="729567"/>
            <a:ext cx="2934117" cy="693519"/>
          </a:xfrm>
          <a:prstGeom prst="rect">
            <a:avLst/>
          </a:prstGeom>
        </p:spPr>
      </p:pic>
      <p:pic>
        <p:nvPicPr>
          <p:cNvPr id="4" name="Picture 3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91129" y="1093979"/>
            <a:ext cx="2314415" cy="21245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4" y="729567"/>
            <a:ext cx="2934117" cy="693519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>
            <a:off x="0" y="6320141"/>
            <a:ext cx="7927259" cy="5604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27" name="Rectangle 26"/>
          <p:cNvSpPr/>
          <p:nvPr userDrawn="1"/>
        </p:nvSpPr>
        <p:spPr>
          <a:xfrm>
            <a:off x="7927258" y="6320141"/>
            <a:ext cx="1224117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28" name="Rectangle 27"/>
          <p:cNvSpPr/>
          <p:nvPr userDrawn="1"/>
        </p:nvSpPr>
        <p:spPr>
          <a:xfrm>
            <a:off x="9151373" y="6320141"/>
            <a:ext cx="2470544" cy="5604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29" name="Rectangle 28"/>
          <p:cNvSpPr/>
          <p:nvPr userDrawn="1"/>
        </p:nvSpPr>
        <p:spPr>
          <a:xfrm>
            <a:off x="11621916" y="6320141"/>
            <a:ext cx="570083" cy="5604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4017" y="4494064"/>
            <a:ext cx="6315584" cy="433536"/>
          </a:xfrm>
        </p:spPr>
        <p:txBody>
          <a:bodyPr tIns="0" bIns="0" anchor="ctr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 i="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67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0" hasCustomPrompt="1"/>
          </p:nvPr>
        </p:nvSpPr>
        <p:spPr>
          <a:xfrm>
            <a:off x="644017" y="4995335"/>
            <a:ext cx="6315584" cy="397933"/>
          </a:xfrm>
        </p:spPr>
        <p:txBody>
          <a:bodyPr tIns="0" bIns="0" anchor="ctr" anchorCtr="0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/>
              <a:t>Department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1" hasCustomPrompt="1"/>
          </p:nvPr>
        </p:nvSpPr>
        <p:spPr>
          <a:xfrm>
            <a:off x="644016" y="5477925"/>
            <a:ext cx="6315584" cy="389475"/>
          </a:xfrm>
        </p:spPr>
        <p:txBody>
          <a:bodyPr tIns="0" bIns="0" anchor="ctr" anchorCtr="0"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6195468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4526D8-AE7C-4B77-BD6C-E014B8E201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6C16FCB-A6E1-48D3-BE81-1533BD0337A6}"/>
              </a:ext>
            </a:extLst>
          </p:cNvPr>
          <p:cNvSpPr txBox="1">
            <a:spLocks/>
          </p:cNvSpPr>
          <p:nvPr userDrawn="1"/>
        </p:nvSpPr>
        <p:spPr>
          <a:xfrm>
            <a:off x="11294803" y="65886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20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Page - Film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03658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4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2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491139-12A7-9F41-8CE7-769D7C7A2BF2}"/>
              </a:ext>
            </a:extLst>
          </p:cNvPr>
          <p:cNvSpPr/>
          <p:nvPr userDrawn="1"/>
        </p:nvSpPr>
        <p:spPr>
          <a:xfrm>
            <a:off x="10362008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C7A479-FD3A-2145-B820-2CC43370800E}"/>
              </a:ext>
            </a:extLst>
          </p:cNvPr>
          <p:cNvSpPr/>
          <p:nvPr userDrawn="1"/>
        </p:nvSpPr>
        <p:spPr>
          <a:xfrm>
            <a:off x="10818582" y="0"/>
            <a:ext cx="137341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8243B6-6B24-414C-B87D-99E50D922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81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imple Layout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/>
          <a:lstStyle>
            <a:lvl1pPr>
              <a:defRPr sz="1999">
                <a:solidFill>
                  <a:schemeClr val="bg2"/>
                </a:solidFill>
              </a:defRPr>
            </a:lvl1pPr>
            <a:lvl2pPr>
              <a:defRPr sz="1799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799"/>
            </a:lvl4pPr>
            <a:lvl5pPr>
              <a:defRPr sz="1799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4364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09815" y="1828800"/>
            <a:ext cx="10972800" cy="4114800"/>
          </a:xfrm>
        </p:spPr>
        <p:txBody>
          <a:bodyPr t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98234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6" y="204829"/>
            <a:ext cx="11481995" cy="419403"/>
          </a:xfrm>
        </p:spPr>
        <p:txBody>
          <a:bodyPr anchor="t">
            <a:noAutofit/>
          </a:bodyPr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US"/>
              <a:t>To edit go to: Insert &gt; Header and Footer  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3" y="6415343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2E96-09D4-684C-BDED-6024B7F42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1" y="669849"/>
            <a:ext cx="11489119" cy="31526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64863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or Divider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43950" y="998116"/>
            <a:ext cx="7862324" cy="3401253"/>
          </a:xfrm>
        </p:spPr>
        <p:txBody>
          <a:bodyPr anchor="t">
            <a:noAutofit/>
          </a:bodyPr>
          <a:lstStyle>
            <a:lvl1pPr algn="l">
              <a:defRPr sz="3733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Use as a Divider slide, or place a quote or fact here. Use on it’s own or to introduce a new section of the presentation. (Georgia 28 </a:t>
            </a:r>
            <a:r>
              <a:rPr lang="en-US" err="1"/>
              <a:t>pt</a:t>
            </a:r>
            <a:r>
              <a:rPr lang="en-US"/>
              <a:t> Bold)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0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79276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US"/>
              <a:t>To edit go to: Insert &gt; Header and Footer  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3" y="6415343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2E96-09D4-684C-BDED-6024B7F42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5AF218-2D7D-428E-8440-F35FA6E28D5C}"/>
              </a:ext>
            </a:extLst>
          </p:cNvPr>
          <p:cNvSpPr/>
          <p:nvPr userDrawn="1"/>
        </p:nvSpPr>
        <p:spPr>
          <a:xfrm>
            <a:off x="214579" y="6415343"/>
            <a:ext cx="1410309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85107091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0360036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5195145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0360036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0818582" y="0"/>
            <a:ext cx="1373419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D90EA2B-7FD5-2347-BBDF-C0FF05C887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1153772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 - Rever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30D243D2-BC3C-A440-8E6C-A5ED6CDC7D64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A6CA77-4A88-D242-9E7A-7B4965431C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8AC0D03F-F761-764B-8C25-975C1CFF96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wrap="none"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DE42373-4557-BB4F-9297-F9E4DB7183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5195145" cy="335328"/>
          </a:xfrm>
        </p:spPr>
        <p:txBody>
          <a:bodyPr wrap="none"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28790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- Film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10365899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wrap="none"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1" y="5345291"/>
            <a:ext cx="6796963" cy="335328"/>
          </a:xfrm>
        </p:spPr>
        <p:txBody>
          <a:bodyPr wrap="none"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10362008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0818582" y="0"/>
            <a:ext cx="1373419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2481445-EDB0-C949-B4A1-108C241F43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338757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wrap="none"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chemeClr val="accent1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1" y="5345291"/>
            <a:ext cx="6796963" cy="335328"/>
          </a:xfrm>
        </p:spPr>
        <p:txBody>
          <a:bodyPr wrap="none"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chemeClr val="accent1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4F44E-3B46-2346-B498-C696A0AA74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260216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pag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0360036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2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8D7CB4-AC62-9F48-A705-796142F13742}"/>
              </a:ext>
            </a:extLst>
          </p:cNvPr>
          <p:cNvSpPr/>
          <p:nvPr userDrawn="1"/>
        </p:nvSpPr>
        <p:spPr>
          <a:xfrm>
            <a:off x="10360036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499CCF-DB5D-1147-8D19-56CAAB4805CA}"/>
              </a:ext>
            </a:extLst>
          </p:cNvPr>
          <p:cNvSpPr/>
          <p:nvPr userDrawn="1"/>
        </p:nvSpPr>
        <p:spPr>
          <a:xfrm>
            <a:off x="10818582" y="0"/>
            <a:ext cx="137341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F36BB4-A476-D544-9439-C5AAFC82782F}"/>
              </a:ext>
            </a:extLst>
          </p:cNvPr>
          <p:cNvSpPr/>
          <p:nvPr userDrawn="1"/>
        </p:nvSpPr>
        <p:spPr>
          <a:xfrm>
            <a:off x="5971574" y="3244334"/>
            <a:ext cx="248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9EF3B69-9B8A-0B4A-BB91-E099E939B8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6" y="6407356"/>
            <a:ext cx="1634775" cy="450645"/>
          </a:xfrm>
        </p:spPr>
        <p:txBody>
          <a:bodyPr/>
          <a:lstStyle>
            <a:lvl1pPr marL="342900" indent="-342900">
              <a:buSzPct val="200000"/>
              <a:buFontTx/>
              <a:buBlip>
                <a:blip r:embed="rId2"/>
              </a:buBlip>
              <a:defRPr sz="3750"/>
            </a:lvl1pPr>
            <a:lvl2pPr marL="200025" indent="-200025">
              <a:buFontTx/>
              <a:buBlip>
                <a:blip r:embed="rId3"/>
              </a:buBlip>
              <a:defRPr sz="5000"/>
            </a:lvl2pPr>
            <a:lvl3pPr marL="398463" indent="-200025">
              <a:buFontTx/>
              <a:buBlip>
                <a:blip r:embed="rId3"/>
              </a:buBlip>
              <a:defRPr sz="5000"/>
            </a:lvl3pPr>
            <a:lvl4pPr marL="622300" indent="-200025">
              <a:buFontTx/>
              <a:buBlip>
                <a:blip r:embed="rId3"/>
              </a:buBlip>
              <a:defRPr sz="5000"/>
            </a:lvl4pPr>
            <a:lvl5pPr marL="806450" indent="-182563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755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Page - Film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03658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4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2" y="1935163"/>
            <a:ext cx="8277793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491139-12A7-9F41-8CE7-769D7C7A2BF2}"/>
              </a:ext>
            </a:extLst>
          </p:cNvPr>
          <p:cNvSpPr/>
          <p:nvPr userDrawn="1"/>
        </p:nvSpPr>
        <p:spPr>
          <a:xfrm>
            <a:off x="10362008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C7A479-FD3A-2145-B820-2CC43370800E}"/>
              </a:ext>
            </a:extLst>
          </p:cNvPr>
          <p:cNvSpPr/>
          <p:nvPr userDrawn="1"/>
        </p:nvSpPr>
        <p:spPr>
          <a:xfrm>
            <a:off x="10818582" y="0"/>
            <a:ext cx="137341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8243B6-6B24-414C-B87D-99E50D922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941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-page Statement or Pull-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319" y="455613"/>
            <a:ext cx="11277489" cy="5943600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B3BE98BB-9677-8E43-BD1A-7B7F4818F9BE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36FBB9-070C-164B-B11C-3D098B0AA7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4037" y="6215045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96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0D4BBCD-C94D-D142-B586-78DE00C580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B7F83008-2E35-8243-8E81-AEC51BC5EE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35705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/>
          <a:lstStyle>
            <a:lvl1pPr marL="201168" indent="-201168"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02336" indent="-200025">
              <a:buClr>
                <a:schemeClr val="bg2"/>
              </a:buClr>
              <a:buFont typeface="System Font Regular"/>
              <a:buChar char="–"/>
              <a:defRPr sz="1800">
                <a:solidFill>
                  <a:schemeClr val="bg2"/>
                </a:solidFill>
              </a:defRPr>
            </a:lvl2pPr>
            <a:lvl3pPr marL="603504" indent="-200025"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item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0"/>
            <a:r>
              <a:rPr lang="en-US"/>
              <a:t>Second item</a:t>
            </a:r>
          </a:p>
          <a:p>
            <a:pPr lvl="0"/>
            <a:r>
              <a:rPr lang="en-US"/>
              <a:t>Third item</a:t>
            </a:r>
          </a:p>
          <a:p>
            <a:pPr lvl="0"/>
            <a:r>
              <a:rPr lang="en-US"/>
              <a:t>Fourth item</a:t>
            </a:r>
          </a:p>
          <a:p>
            <a:pPr lvl="0"/>
            <a:r>
              <a:rPr lang="en-US"/>
              <a:t>Fifth Item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D24C745-186F-104A-B6ED-04E32A388D3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5A1096B2-335B-1D41-BC75-5FBAD9330E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664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or Divider -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43950" y="998116"/>
            <a:ext cx="7862324" cy="3401253"/>
          </a:xfrm>
        </p:spPr>
        <p:txBody>
          <a:bodyPr anchor="t">
            <a:noAutofit/>
          </a:bodyPr>
          <a:lstStyle>
            <a:lvl1pPr algn="l">
              <a:defRPr sz="3733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Use as a Divider slide, or place a quote or fact here. Use on it’s own or to introduce a new section of the presentation. (Georgia 28 </a:t>
            </a:r>
            <a:r>
              <a:rPr lang="en-US" err="1"/>
              <a:t>pt</a:t>
            </a:r>
            <a:r>
              <a:rPr lang="en-US"/>
              <a:t> Bold)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" y="973191"/>
            <a:ext cx="850900" cy="34261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2957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/>
          <a:lstStyle>
            <a:lvl1pPr marL="347472" indent="-347472">
              <a:buClr>
                <a:schemeClr val="tx2"/>
              </a:buClr>
              <a:buFont typeface="+mj-lt"/>
              <a:buAutoNum type="arabicPeriod"/>
              <a:defRPr sz="2000">
                <a:solidFill>
                  <a:schemeClr val="bg2"/>
                </a:solidFill>
              </a:defRPr>
            </a:lvl1pPr>
            <a:lvl2pPr marL="548640" indent="-201168"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2pPr>
            <a:lvl3pPr marL="822960" indent="-201168">
              <a:buClr>
                <a:schemeClr val="bg2"/>
              </a:buClr>
              <a:buFont typeface="System Font Regular"/>
              <a:buChar char="–"/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en-US"/>
              <a:t>Section Title One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r>
              <a:rPr lang="en-US"/>
              <a:t>Section Title Two</a:t>
            </a:r>
          </a:p>
          <a:p>
            <a:r>
              <a:rPr lang="en-US"/>
              <a:t>Section Title Three</a:t>
            </a:r>
          </a:p>
          <a:p>
            <a:r>
              <a:rPr lang="en-US"/>
              <a:t>Section Title Four</a:t>
            </a:r>
          </a:p>
          <a:p>
            <a:r>
              <a:rPr lang="en-US"/>
              <a:t>Section Title Five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6953AED-3DCA-2349-9DB3-C3F1E923BD4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2257579B-306E-F442-BBBA-CF9F0AEA51C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1533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507D7FB-EACF-674A-9B8F-AC3AFA372E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2E2AC8-1423-6D47-BA55-E53A67175C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20620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and three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52850" cy="4838700"/>
          </a:xfrm>
        </p:spPr>
        <p:txBody>
          <a:bodyPr numCol="3" spcCol="137160"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507D7FB-EACF-674A-9B8F-AC3AFA372E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2E2AC8-1423-6D47-BA55-E53A67175C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4903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, hea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44910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/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/>
            </a:lvl3pPr>
            <a:lvl4pPr marL="398463" indent="-200025">
              <a:buFont typeface="Lucida Grande"/>
              <a:buChar char="-"/>
              <a:defRPr sz="1600"/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795B4020-BA1B-424F-8B93-3B8A415B57B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42594215-73D0-6E42-BBFD-7FE2B8C87FA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8523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, header, Subheader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B372CB4-BC72-5843-B18C-A6DA70EBB7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A1F2A-2A98-C741-B6CE-2AE83C9DEB2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44910" cy="4838700"/>
          </a:xfrm>
        </p:spPr>
        <p:txBody>
          <a:bodyPr/>
          <a:lstStyle>
            <a:lvl1pPr>
              <a:spcBef>
                <a:spcPts val="1800"/>
              </a:spcBef>
              <a:buFontTx/>
              <a:buNone/>
              <a:defRPr sz="2000" b="1" i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1400" b="0">
                <a:solidFill>
                  <a:schemeClr val="tx1"/>
                </a:solidFill>
              </a:defRPr>
            </a:lvl2pPr>
            <a:lvl3pPr marL="0" indent="0">
              <a:spcBef>
                <a:spcPts val="1200"/>
              </a:spcBef>
              <a:buFontTx/>
              <a:buNone/>
              <a:defRPr sz="2000"/>
            </a:lvl3pPr>
            <a:lvl4pPr marL="201168" indent="-200025">
              <a:spcBef>
                <a:spcPts val="600"/>
              </a:spcBef>
              <a:buFont typeface="Arial" panose="020B0604020202020204" pitchFamily="34" charset="0"/>
              <a:buChar char="•"/>
              <a:defRPr sz="1800"/>
            </a:lvl4pPr>
            <a:lvl5pPr marL="402336" indent="-201168">
              <a:defRPr sz="16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SUBHEADER</a:t>
            </a:r>
          </a:p>
          <a:p>
            <a:pPr lvl="2"/>
            <a:r>
              <a:rPr lang="en-US"/>
              <a:t>First Level </a:t>
            </a:r>
          </a:p>
          <a:p>
            <a:pPr lvl="3"/>
            <a:r>
              <a:rPr lang="en-US"/>
              <a:t>Second Level</a:t>
            </a:r>
          </a:p>
          <a:p>
            <a:pPr lvl="4"/>
            <a:r>
              <a:rPr lang="en-US"/>
              <a:t>Third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DC2CE65-1FD0-BA43-A7EB-393335A154B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FEB393E3-9446-D449-9B0B-979D8F7A01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3442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 Layout - 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4" y="0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5396365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B7189FC-4DF1-9D43-AA9F-1EA46A9FA5E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C4D80BF-5282-7B4E-9AEE-2E1181EDA1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55448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, Title, Header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5396365" cy="4838700"/>
          </a:xfrm>
        </p:spPr>
        <p:txBody>
          <a:bodyPr/>
          <a:lstStyle>
            <a:lvl1pPr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63" indent="-200025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4" y="0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6132B56-6ADC-AE42-9722-86E36E3EB2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4FB1594-DBA0-A342-871D-4BC60EFD909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79027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943D5-ACF5-524F-A947-026C2A03CB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6" y="6407356"/>
            <a:ext cx="1634775" cy="450645"/>
          </a:xfrm>
        </p:spPr>
        <p:txBody>
          <a:bodyPr/>
          <a:lstStyle>
            <a:lvl1pPr marL="342900" indent="-342900">
              <a:buSzPct val="200000"/>
              <a:buFontTx/>
              <a:buBlip>
                <a:blip r:embed="rId2"/>
              </a:buBlip>
              <a:defRPr sz="3750"/>
            </a:lvl1pPr>
            <a:lvl2pPr marL="200025" indent="-200025">
              <a:buFontTx/>
              <a:buBlip>
                <a:blip r:embed="rId3"/>
              </a:buBlip>
              <a:defRPr sz="5000"/>
            </a:lvl2pPr>
            <a:lvl3pPr marL="398463" indent="-200025">
              <a:buFontTx/>
              <a:buBlip>
                <a:blip r:embed="rId3"/>
              </a:buBlip>
              <a:defRPr sz="5000"/>
            </a:lvl3pPr>
            <a:lvl4pPr marL="622300" indent="-200025">
              <a:buFontTx/>
              <a:buBlip>
                <a:blip r:embed="rId3"/>
              </a:buBlip>
              <a:defRPr sz="5000"/>
            </a:lvl4pPr>
            <a:lvl5pPr marL="806450" indent="-182563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5753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posing ideas, with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2BDFCA7F-4CD9-714D-B4D7-E854E65D8D8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54" y="0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A0AB7ECF-AF35-0B4F-985B-CE959695719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9313" y="0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8B1E5BF-5D5C-434B-94A2-654E744B8DC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89775" y="1504121"/>
            <a:ext cx="2911266" cy="3657600"/>
          </a:xfrm>
          <a:solidFill>
            <a:schemeClr val="tx2"/>
          </a:solidFill>
        </p:spPr>
        <p:txBody>
          <a:bodyPr lIns="182880" rIns="182880" anchor="ctr"/>
          <a:lstStyle>
            <a:lvl1pPr algn="r">
              <a:lnSpc>
                <a:spcPct val="90000"/>
              </a:lnSpc>
              <a:defRPr sz="2000" b="1" i="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/>
              <a:t>Opposing ideas </a:t>
            </a:r>
            <a:br>
              <a:rPr lang="en-US"/>
            </a:br>
            <a:r>
              <a:rPr lang="en-US"/>
              <a:t>with statements supported by graphics/images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38E9121-D362-254E-BBF5-2F509A16DF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9314" y="1504121"/>
            <a:ext cx="2908549" cy="3657600"/>
          </a:xfrm>
          <a:solidFill>
            <a:schemeClr val="accent4"/>
          </a:solidFill>
        </p:spPr>
        <p:txBody>
          <a:bodyPr lIns="182880" rIns="182880" anchor="ctr"/>
          <a:lstStyle>
            <a:lvl1pPr algn="l">
              <a:lnSpc>
                <a:spcPct val="90000"/>
              </a:lnSpc>
              <a:defRPr sz="2000" b="1" i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2pPr>
            <a:lvl3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3pPr>
            <a:lvl4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4pPr>
            <a:lvl5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5pPr>
          </a:lstStyle>
          <a:p>
            <a:pPr algn="l"/>
            <a:r>
              <a:rPr lang="en-US">
                <a:solidFill>
                  <a:schemeClr val="tx1"/>
                </a:solidFill>
              </a:rPr>
              <a:t>Opposing ideas 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with statements supported by graphics/images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A604EF4-F41E-B445-A17E-62FBD29DE0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7B1A7E92-0B4E-C145-A23A-1272DFEBA75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32126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umn layout w/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3885930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907EE6CB-CDB5-2D48-8610-759DE5A98C6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477AD0-9793-774E-8C1E-58F75D412B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7379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8" y="1696284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20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C656A002-20D9-423A-A5EE-049997B984AE}"/>
              </a:ext>
            </a:extLst>
          </p:cNvPr>
          <p:cNvSpPr txBox="1">
            <a:spLocks/>
          </p:cNvSpPr>
          <p:nvPr userDrawn="1"/>
        </p:nvSpPr>
        <p:spPr>
          <a:xfrm>
            <a:off x="11457507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Content Placeholder 8">
            <a:extLst>
              <a:ext uri="{FF2B5EF4-FFF2-40B4-BE49-F238E27FC236}">
                <a16:creationId xmlns:a16="http://schemas.microsoft.com/office/drawing/2014/main" id="{BA553E9C-C378-41A6-B263-460A52BC30E7}"/>
              </a:ext>
            </a:extLst>
          </p:cNvPr>
          <p:cNvSpPr txBox="1">
            <a:spLocks/>
          </p:cNvSpPr>
          <p:nvPr userDrawn="1"/>
        </p:nvSpPr>
        <p:spPr>
          <a:xfrm>
            <a:off x="11609907" y="65710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84857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umn layout w/ Title, header, 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3887212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63" indent="-200025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E73ADC8-3144-814C-B020-130A9761194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653885FD-54F1-1740-99A2-BF4D035D0F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43970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 layout w/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E3D4699-D2FE-B745-9E79-959D810C1D11}"/>
              </a:ext>
            </a:extLst>
          </p:cNvPr>
          <p:cNvSpPr/>
          <p:nvPr userDrawn="1"/>
        </p:nvSpPr>
        <p:spPr>
          <a:xfrm>
            <a:off x="0" y="0"/>
            <a:ext cx="6094344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4C1DF0D-FF9A-7B4F-8D13-A4E9D520B3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319" y="455613"/>
            <a:ext cx="5375157" cy="5428352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 with Image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8A375DD5-750A-5848-BA73-53FB6274D8F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87074" y="0"/>
            <a:ext cx="6104926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F4EAF3A-1C47-2549-8829-7421B4DAD1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F4C2EC0-9229-404B-A5C8-2C5B7EDA4F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9731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layout with 1/4 column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8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8409482" cy="731520"/>
          </a:xfrm>
        </p:spPr>
        <p:txBody>
          <a:bodyPr anchor="t"/>
          <a:lstStyle>
            <a:lvl1pPr>
              <a:defRPr sz="2800" b="1" i="0">
                <a:solidFill>
                  <a:schemeClr val="tx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7" y="1371600"/>
            <a:ext cx="8411531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83ECFA4-BF7A-F940-99FB-09DBCE8506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E36B653D-6566-2148-BB67-F9F6AFF76F1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89194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header/text layout with 1/4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8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8409482" cy="731520"/>
          </a:xfrm>
        </p:spPr>
        <p:txBody>
          <a:bodyPr anchor="t"/>
          <a:lstStyle>
            <a:lvl1pPr>
              <a:defRPr sz="2800" b="1" i="0">
                <a:solidFill>
                  <a:schemeClr val="tx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8414671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63" indent="-200025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B5AF605-BA41-0C40-B302-1C5A18F230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93E8A58-3B46-8C44-B1DB-F0A1F88D53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6761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s/Solutions/Resul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8409482" cy="731520"/>
          </a:xfrm>
        </p:spPr>
        <p:txBody>
          <a:bodyPr anchor="t"/>
          <a:lstStyle>
            <a:lvl1pPr>
              <a:defRPr sz="2800" b="1" i="0">
                <a:solidFill>
                  <a:schemeClr val="tx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3" name="Rectangle 7">
            <a:extLst>
              <a:ext uri="{FF2B5EF4-FFF2-40B4-BE49-F238E27FC236}">
                <a16:creationId xmlns:a16="http://schemas.microsoft.com/office/drawing/2014/main" id="{48605227-1789-764B-9FEE-2A07FD1050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5732" y="1376466"/>
            <a:ext cx="11280537" cy="1820549"/>
          </a:xfrm>
          <a:prstGeom prst="rect">
            <a:avLst/>
          </a:prstGeom>
          <a:solidFill>
            <a:schemeClr val="bg2">
              <a:lumMod val="40000"/>
              <a:lumOff val="60000"/>
              <a:alpha val="5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lIns="91424" tIns="45712" rIns="91424" bIns="45712" anchor="ctr"/>
          <a:lstStyle/>
          <a:p>
            <a:endParaRPr lang="en-US" sz="1013">
              <a:solidFill>
                <a:prstClr val="black"/>
              </a:solidFill>
            </a:endParaRPr>
          </a:p>
        </p:txBody>
      </p:sp>
      <p:sp>
        <p:nvSpPr>
          <p:cNvPr id="48" name="Triangle 47">
            <a:extLst>
              <a:ext uri="{FF2B5EF4-FFF2-40B4-BE49-F238E27FC236}">
                <a16:creationId xmlns:a16="http://schemas.microsoft.com/office/drawing/2014/main" id="{28FCFDC2-2E45-BD42-9683-E4A2B0EBF286}"/>
              </a:ext>
            </a:extLst>
          </p:cNvPr>
          <p:cNvSpPr/>
          <p:nvPr userDrawn="1"/>
        </p:nvSpPr>
        <p:spPr>
          <a:xfrm rot="5400000">
            <a:off x="4753388" y="1568424"/>
            <a:ext cx="313604" cy="270418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  <a:cs typeface="Open Sans Bold"/>
            </a:endParaRPr>
          </a:p>
        </p:txBody>
      </p:sp>
      <p:sp>
        <p:nvSpPr>
          <p:cNvPr id="49" name="Rectangle 7">
            <a:extLst>
              <a:ext uri="{FF2B5EF4-FFF2-40B4-BE49-F238E27FC236}">
                <a16:creationId xmlns:a16="http://schemas.microsoft.com/office/drawing/2014/main" id="{8013A9B8-83EF-B141-B588-B5A2EE87771A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57319" y="3500491"/>
            <a:ext cx="11280537" cy="2643327"/>
          </a:xfrm>
          <a:prstGeom prst="rect">
            <a:avLst/>
          </a:prstGeom>
          <a:solidFill>
            <a:schemeClr val="bg2">
              <a:lumMod val="40000"/>
              <a:lumOff val="60000"/>
              <a:alpha val="5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lIns="91424" tIns="45712" rIns="91424" bIns="45712" anchor="ctr"/>
          <a:lstStyle/>
          <a:p>
            <a:endParaRPr lang="en-US" sz="1013">
              <a:solidFill>
                <a:prstClr val="black"/>
              </a:solidFill>
            </a:endParaRPr>
          </a:p>
        </p:txBody>
      </p:sp>
      <p:sp>
        <p:nvSpPr>
          <p:cNvPr id="50" name="Rectangle 9">
            <a:extLst>
              <a:ext uri="{FF2B5EF4-FFF2-40B4-BE49-F238E27FC236}">
                <a16:creationId xmlns:a16="http://schemas.microsoft.com/office/drawing/2014/main" id="{FF210F3A-A481-3E43-BA64-7BCD81E406AE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74762" y="3940839"/>
            <a:ext cx="11046218" cy="2117928"/>
          </a:xfrm>
          <a:prstGeom prst="rect">
            <a:avLst/>
          </a:prstGeom>
          <a:solidFill>
            <a:srgbClr val="FFFFFF"/>
          </a:solidFill>
          <a:ln w="19050" algn="ctr">
            <a:noFill/>
            <a:miter lim="800000"/>
            <a:headEnd/>
            <a:tailEnd/>
          </a:ln>
        </p:spPr>
        <p:txBody>
          <a:bodyPr lIns="91424" tIns="91424" rIns="91424" bIns="91424"/>
          <a:lstStyle/>
          <a:p>
            <a:endParaRPr lang="en-US" sz="1800">
              <a:solidFill>
                <a:schemeClr val="bg2"/>
              </a:solidFill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677A048-0CA7-DD46-972A-A690AB880EEF}"/>
              </a:ext>
            </a:extLst>
          </p:cNvPr>
          <p:cNvCxnSpPr>
            <a:cxnSpLocks/>
          </p:cNvCxnSpPr>
          <p:nvPr userDrawn="1"/>
        </p:nvCxnSpPr>
        <p:spPr>
          <a:xfrm>
            <a:off x="9597809" y="3700845"/>
            <a:ext cx="2328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D9CE326-EB9A-9D47-9472-EB555349AABE}"/>
              </a:ext>
            </a:extLst>
          </p:cNvPr>
          <p:cNvCxnSpPr>
            <a:cxnSpLocks/>
          </p:cNvCxnSpPr>
          <p:nvPr userDrawn="1"/>
        </p:nvCxnSpPr>
        <p:spPr>
          <a:xfrm>
            <a:off x="3368413" y="3962653"/>
            <a:ext cx="0" cy="2096115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E67FEFB-5A20-F243-B732-342FD5EBAFA6}"/>
              </a:ext>
            </a:extLst>
          </p:cNvPr>
          <p:cNvCxnSpPr>
            <a:cxnSpLocks/>
          </p:cNvCxnSpPr>
          <p:nvPr userDrawn="1"/>
        </p:nvCxnSpPr>
        <p:spPr>
          <a:xfrm flipH="1">
            <a:off x="455732" y="5101119"/>
            <a:ext cx="9142077" cy="0"/>
          </a:xfrm>
          <a:prstGeom prst="line">
            <a:avLst/>
          </a:prstGeom>
          <a:ln w="26987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BC7E39F-3FCF-6344-AEC6-307261FBCF54}"/>
              </a:ext>
            </a:extLst>
          </p:cNvPr>
          <p:cNvCxnSpPr>
            <a:cxnSpLocks/>
          </p:cNvCxnSpPr>
          <p:nvPr userDrawn="1"/>
        </p:nvCxnSpPr>
        <p:spPr>
          <a:xfrm>
            <a:off x="5443327" y="3700845"/>
            <a:ext cx="2328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E985912-C1FC-6849-A24F-ABF95C9F66DA}"/>
              </a:ext>
            </a:extLst>
          </p:cNvPr>
          <p:cNvCxnSpPr>
            <a:cxnSpLocks/>
          </p:cNvCxnSpPr>
          <p:nvPr userDrawn="1"/>
        </p:nvCxnSpPr>
        <p:spPr>
          <a:xfrm>
            <a:off x="7520568" y="3700845"/>
            <a:ext cx="2328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1BEA5713-1BC9-AD4B-BC36-B768EAB4A8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2524" y="1480927"/>
            <a:ext cx="4022184" cy="561264"/>
          </a:xfrm>
          <a:solidFill>
            <a:schemeClr val="accent2"/>
          </a:solidFill>
        </p:spPr>
        <p:txBody>
          <a:bodyPr anchor="ctr"/>
          <a:lstStyle>
            <a:lvl1pPr marL="91440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Objectives</a:t>
            </a:r>
          </a:p>
        </p:txBody>
      </p:sp>
      <p:sp>
        <p:nvSpPr>
          <p:cNvPr id="76" name="Text Placeholder 73">
            <a:extLst>
              <a:ext uri="{FF2B5EF4-FFF2-40B4-BE49-F238E27FC236}">
                <a16:creationId xmlns:a16="http://schemas.microsoft.com/office/drawing/2014/main" id="{3C076965-C2B3-344C-92D0-8E25428268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2523" y="2040150"/>
            <a:ext cx="4022183" cy="997259"/>
          </a:xfrm>
          <a:solidFill>
            <a:schemeClr val="bg1"/>
          </a:solidFill>
        </p:spPr>
        <p:txBody>
          <a:bodyPr lIns="91440" tIns="91440" rIns="91440" anchor="t"/>
          <a:lstStyle>
            <a:lvl1pPr marL="0">
              <a:defRPr sz="1700" b="0">
                <a:solidFill>
                  <a:srgbClr val="75787B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Objectives text</a:t>
            </a:r>
          </a:p>
        </p:txBody>
      </p:sp>
      <p:sp>
        <p:nvSpPr>
          <p:cNvPr id="78" name="Text Placeholder 73">
            <a:extLst>
              <a:ext uri="{FF2B5EF4-FFF2-40B4-BE49-F238E27FC236}">
                <a16:creationId xmlns:a16="http://schemas.microsoft.com/office/drawing/2014/main" id="{BAE53185-A1F7-654B-8E7C-390C3D3E8B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25673" y="1480927"/>
            <a:ext cx="6395308" cy="561264"/>
          </a:xfrm>
          <a:solidFill>
            <a:srgbClr val="A4CE4E"/>
          </a:solidFill>
        </p:spPr>
        <p:txBody>
          <a:bodyPr anchor="ctr"/>
          <a:lstStyle>
            <a:lvl1pPr marL="91440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Solutions</a:t>
            </a:r>
          </a:p>
        </p:txBody>
      </p:sp>
      <p:sp>
        <p:nvSpPr>
          <p:cNvPr id="79" name="Text Placeholder 73">
            <a:extLst>
              <a:ext uri="{FF2B5EF4-FFF2-40B4-BE49-F238E27FC236}">
                <a16:creationId xmlns:a16="http://schemas.microsoft.com/office/drawing/2014/main" id="{388B4F71-CFA2-4B4C-AD69-E5B8E0E0F6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25672" y="2040150"/>
            <a:ext cx="6395307" cy="997259"/>
          </a:xfrm>
          <a:solidFill>
            <a:schemeClr val="bg1"/>
          </a:solidFill>
        </p:spPr>
        <p:txBody>
          <a:bodyPr lIns="91440" tIns="91440" rIns="91440" anchor="t"/>
          <a:lstStyle>
            <a:lvl1pPr marL="0">
              <a:defRPr sz="1700" b="0">
                <a:solidFill>
                  <a:srgbClr val="75787B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Solutions text</a:t>
            </a:r>
          </a:p>
        </p:txBody>
      </p:sp>
      <p:sp>
        <p:nvSpPr>
          <p:cNvPr id="80" name="Text Placeholder 73">
            <a:extLst>
              <a:ext uri="{FF2B5EF4-FFF2-40B4-BE49-F238E27FC236}">
                <a16:creationId xmlns:a16="http://schemas.microsoft.com/office/drawing/2014/main" id="{FD81D20F-3202-5544-B44E-A2C42A6C68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2524" y="3626028"/>
            <a:ext cx="11048456" cy="527388"/>
          </a:xfrm>
          <a:solidFill>
            <a:srgbClr val="0162A2"/>
          </a:solidFill>
          <a:ln>
            <a:noFill/>
          </a:ln>
        </p:spPr>
        <p:txBody>
          <a:bodyPr anchor="ctr"/>
          <a:lstStyle>
            <a:lvl1pPr marL="91440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Results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056AB-36C6-2048-A5AE-BB81E6317B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6605" y="4152900"/>
            <a:ext cx="770966" cy="808038"/>
          </a:xfrm>
          <a:solidFill>
            <a:srgbClr val="75787B"/>
          </a:solidFill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Subject</a:t>
            </a:r>
          </a:p>
        </p:txBody>
      </p:sp>
      <p:sp>
        <p:nvSpPr>
          <p:cNvPr id="44" name="Text Placeholder 3">
            <a:extLst>
              <a:ext uri="{FF2B5EF4-FFF2-40B4-BE49-F238E27FC236}">
                <a16:creationId xmlns:a16="http://schemas.microsoft.com/office/drawing/2014/main" id="{DD99D73E-D45E-C24E-AC63-AF93E185D1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6605" y="5230649"/>
            <a:ext cx="770966" cy="828118"/>
          </a:xfrm>
          <a:solidFill>
            <a:srgbClr val="75787B"/>
          </a:solidFill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Subject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2EA12B-6376-5B4B-861C-4F6242ADBB9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48139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89327E59-EDFF-3F48-84BC-D5386AA123D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98999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68" name="Text Placeholder 5">
            <a:extLst>
              <a:ext uri="{FF2B5EF4-FFF2-40B4-BE49-F238E27FC236}">
                <a16:creationId xmlns:a16="http://schemas.microsoft.com/office/drawing/2014/main" id="{B9D75D96-8DC6-2D40-93AF-023146B2BA4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9600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73" name="Text Placeholder 5">
            <a:extLst>
              <a:ext uri="{FF2B5EF4-FFF2-40B4-BE49-F238E27FC236}">
                <a16:creationId xmlns:a16="http://schemas.microsoft.com/office/drawing/2014/main" id="{68E7A3D7-3D55-E14D-9973-52ADD559223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69313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75" name="Text Placeholder 5">
            <a:extLst>
              <a:ext uri="{FF2B5EF4-FFF2-40B4-BE49-F238E27FC236}">
                <a16:creationId xmlns:a16="http://schemas.microsoft.com/office/drawing/2014/main" id="{6CA57B38-0623-1844-BFF2-661FEA97AEF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638136" y="5454365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483472E-2D0A-5943-8F5E-8D63009A895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48139" y="4152900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77" name="Text Placeholder 9">
            <a:extLst>
              <a:ext uri="{FF2B5EF4-FFF2-40B4-BE49-F238E27FC236}">
                <a16:creationId xmlns:a16="http://schemas.microsoft.com/office/drawing/2014/main" id="{6AB1F932-AC71-5146-A865-7A92B37FB64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427852" y="4152900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1" name="Text Placeholder 9">
            <a:extLst>
              <a:ext uri="{FF2B5EF4-FFF2-40B4-BE49-F238E27FC236}">
                <a16:creationId xmlns:a16="http://schemas.microsoft.com/office/drawing/2014/main" id="{955271D8-88D8-7F4A-93C3-BD36878DD8B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507565" y="4152900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2" name="Text Placeholder 9">
            <a:extLst>
              <a:ext uri="{FF2B5EF4-FFF2-40B4-BE49-F238E27FC236}">
                <a16:creationId xmlns:a16="http://schemas.microsoft.com/office/drawing/2014/main" id="{D422FDCB-0BC0-B942-A0BD-D7E7B3ED9BA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587278" y="4152900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4" name="Text Placeholder 9">
            <a:extLst>
              <a:ext uri="{FF2B5EF4-FFF2-40B4-BE49-F238E27FC236}">
                <a16:creationId xmlns:a16="http://schemas.microsoft.com/office/drawing/2014/main" id="{A6748294-6B48-6442-8C59-407A33F9EFD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348139" y="5263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5" name="Text Placeholder 9">
            <a:extLst>
              <a:ext uri="{FF2B5EF4-FFF2-40B4-BE49-F238E27FC236}">
                <a16:creationId xmlns:a16="http://schemas.microsoft.com/office/drawing/2014/main" id="{2E51A067-94DC-2B45-884B-5AC72383477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27853" y="5263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6" name="Text Placeholder 9">
            <a:extLst>
              <a:ext uri="{FF2B5EF4-FFF2-40B4-BE49-F238E27FC236}">
                <a16:creationId xmlns:a16="http://schemas.microsoft.com/office/drawing/2014/main" id="{199C57B7-9B89-514C-93C4-1670C2CB2B4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96678" y="5263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7" name="Text Placeholder 9">
            <a:extLst>
              <a:ext uri="{FF2B5EF4-FFF2-40B4-BE49-F238E27FC236}">
                <a16:creationId xmlns:a16="http://schemas.microsoft.com/office/drawing/2014/main" id="{B1898565-A745-5949-A502-6351B353F76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587279" y="5263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8" name="Text Placeholder 9">
            <a:extLst>
              <a:ext uri="{FF2B5EF4-FFF2-40B4-BE49-F238E27FC236}">
                <a16:creationId xmlns:a16="http://schemas.microsoft.com/office/drawing/2014/main" id="{A5458C13-27F2-624F-A648-92983CA884E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612550" y="4501243"/>
            <a:ext cx="1976952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C57AB934-E49B-0A46-A048-4C724F2837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FBBF7E24-D87F-D74E-A8E4-3B69B4E30B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85981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</p:bld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B34903D-D065-FE4A-B097-7D92BD87FBD9}"/>
              </a:ext>
            </a:extLst>
          </p:cNvPr>
          <p:cNvCxnSpPr>
            <a:cxnSpLocks/>
          </p:cNvCxnSpPr>
          <p:nvPr userDrawn="1"/>
        </p:nvCxnSpPr>
        <p:spPr>
          <a:xfrm>
            <a:off x="2935385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DADF770-44BC-264C-BD15-BCDFC7B5AF62}"/>
              </a:ext>
            </a:extLst>
          </p:cNvPr>
          <p:cNvCxnSpPr>
            <a:cxnSpLocks/>
          </p:cNvCxnSpPr>
          <p:nvPr userDrawn="1"/>
        </p:nvCxnSpPr>
        <p:spPr>
          <a:xfrm>
            <a:off x="4456469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9F7EAA5-630B-2D44-AC5A-A64DD8D4516B}"/>
              </a:ext>
            </a:extLst>
          </p:cNvPr>
          <p:cNvCxnSpPr>
            <a:cxnSpLocks/>
          </p:cNvCxnSpPr>
          <p:nvPr userDrawn="1"/>
        </p:nvCxnSpPr>
        <p:spPr>
          <a:xfrm>
            <a:off x="5997435" y="1689652"/>
            <a:ext cx="0" cy="4066976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57DF10C-DCA0-FF42-8E02-942225F75635}"/>
              </a:ext>
            </a:extLst>
          </p:cNvPr>
          <p:cNvCxnSpPr>
            <a:cxnSpLocks/>
          </p:cNvCxnSpPr>
          <p:nvPr userDrawn="1"/>
        </p:nvCxnSpPr>
        <p:spPr>
          <a:xfrm>
            <a:off x="7528460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C55C248-AFD5-A341-A592-BA5232F58F24}"/>
              </a:ext>
            </a:extLst>
          </p:cNvPr>
          <p:cNvCxnSpPr>
            <a:cxnSpLocks/>
          </p:cNvCxnSpPr>
          <p:nvPr userDrawn="1"/>
        </p:nvCxnSpPr>
        <p:spPr>
          <a:xfrm>
            <a:off x="9059484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EAFD62E-A80B-C64A-8D0D-174D79F21DD3}"/>
              </a:ext>
            </a:extLst>
          </p:cNvPr>
          <p:cNvCxnSpPr>
            <a:cxnSpLocks/>
          </p:cNvCxnSpPr>
          <p:nvPr userDrawn="1"/>
        </p:nvCxnSpPr>
        <p:spPr>
          <a:xfrm>
            <a:off x="10590509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Organizational Structure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B5DC3-9C7D-174D-8B87-A2E4B19D1E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23813" y="1108656"/>
            <a:ext cx="2743915" cy="685800"/>
          </a:xfrm>
          <a:solidFill>
            <a:schemeClr val="accent2"/>
          </a:solidFill>
          <a:ln>
            <a:noFill/>
          </a:ln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15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2065228-5E63-3044-A69B-825EF52A151C}"/>
              </a:ext>
            </a:extLst>
          </p:cNvPr>
          <p:cNvCxnSpPr>
            <a:cxnSpLocks/>
          </p:cNvCxnSpPr>
          <p:nvPr userDrawn="1"/>
        </p:nvCxnSpPr>
        <p:spPr>
          <a:xfrm flipH="1">
            <a:off x="1394418" y="1989304"/>
            <a:ext cx="9202706" cy="0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A65853A-D639-FF42-8728-2FA777245600}"/>
              </a:ext>
            </a:extLst>
          </p:cNvPr>
          <p:cNvCxnSpPr>
            <a:cxnSpLocks/>
          </p:cNvCxnSpPr>
          <p:nvPr userDrawn="1"/>
        </p:nvCxnSpPr>
        <p:spPr>
          <a:xfrm>
            <a:off x="1394418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39F956F3-3295-084B-BFE8-3E645237DA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42224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01EB2656-5C04-884D-9CD2-F154D15F9A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76008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6B0A1534-4860-8F4C-BDEA-93C0DD3B45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09793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B26C4A46-9B0E-404B-B1C2-F466FF3BBDC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43577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D0BF2D4B-8BB7-3145-9963-AA4ED3A8E9D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77362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7F7D621-06CC-0949-A9E2-46D9B2BDCB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8440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84D6538-AF11-ED4D-984F-402D45D9F74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911144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6A0C2CF3-6B45-0041-BBCA-D96B6E82BCD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8440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3F5CDDF5-D0C3-7941-91EB-682C2D30576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8440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68464115-2200-674B-BF0D-BE88E386647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8440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693D6790-07A1-6D41-80E0-F38F2FE4FB0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8440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7A708032-EF9E-5B46-B39C-7C40A75EC54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49407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889122AD-2BDB-E845-B445-CF11DCF3298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49407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BC4495ED-CD28-5849-8E96-27B5F332CC1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249407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121D6437-CC3F-BE4D-8359-F21AC166C99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249407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D9D92D25-926E-8A4E-B547-AEA5A7013C2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770490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1" name="Text Placeholder 4">
            <a:extLst>
              <a:ext uri="{FF2B5EF4-FFF2-40B4-BE49-F238E27FC236}">
                <a16:creationId xmlns:a16="http://schemas.microsoft.com/office/drawing/2014/main" id="{2216BD29-6E2A-0546-B127-70F65DE22B9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0490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2" name="Text Placeholder 4">
            <a:extLst>
              <a:ext uri="{FF2B5EF4-FFF2-40B4-BE49-F238E27FC236}">
                <a16:creationId xmlns:a16="http://schemas.microsoft.com/office/drawing/2014/main" id="{A9B2A9FE-8C9E-9540-9FE0-86B313A29E5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770490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3" name="Text Placeholder 4">
            <a:extLst>
              <a:ext uri="{FF2B5EF4-FFF2-40B4-BE49-F238E27FC236}">
                <a16:creationId xmlns:a16="http://schemas.microsoft.com/office/drawing/2014/main" id="{CF3A78C7-6BD2-1B41-9E17-A6D6927465C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770490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ADE5C341-5274-DB44-9598-769882787F5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11456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6" name="Text Placeholder 4">
            <a:extLst>
              <a:ext uri="{FF2B5EF4-FFF2-40B4-BE49-F238E27FC236}">
                <a16:creationId xmlns:a16="http://schemas.microsoft.com/office/drawing/2014/main" id="{D6C8BE03-E8AF-724B-B648-28E3A5613A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311456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7" name="Text Placeholder 4">
            <a:extLst>
              <a:ext uri="{FF2B5EF4-FFF2-40B4-BE49-F238E27FC236}">
                <a16:creationId xmlns:a16="http://schemas.microsoft.com/office/drawing/2014/main" id="{939BE5AB-8DC3-C84A-984A-18C088ABD18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11456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8" name="Text Placeholder 4">
            <a:extLst>
              <a:ext uri="{FF2B5EF4-FFF2-40B4-BE49-F238E27FC236}">
                <a16:creationId xmlns:a16="http://schemas.microsoft.com/office/drawing/2014/main" id="{5CCF42FB-6955-2D4D-A45E-1DE2D709A79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311456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1AD1F1EE-C818-334B-941A-651219D768F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842481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1" name="Text Placeholder 4">
            <a:extLst>
              <a:ext uri="{FF2B5EF4-FFF2-40B4-BE49-F238E27FC236}">
                <a16:creationId xmlns:a16="http://schemas.microsoft.com/office/drawing/2014/main" id="{00AEECC9-ABF2-2141-82BF-899F23C32EC0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842481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2" name="Text Placeholder 4">
            <a:extLst>
              <a:ext uri="{FF2B5EF4-FFF2-40B4-BE49-F238E27FC236}">
                <a16:creationId xmlns:a16="http://schemas.microsoft.com/office/drawing/2014/main" id="{9A4104C9-4196-1442-A703-D4F60890C6B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42481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3" name="Text Placeholder 4">
            <a:extLst>
              <a:ext uri="{FF2B5EF4-FFF2-40B4-BE49-F238E27FC236}">
                <a16:creationId xmlns:a16="http://schemas.microsoft.com/office/drawing/2014/main" id="{36A29F5D-993F-D645-8478-E53C1F3246A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42481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5" name="Text Placeholder 4">
            <a:extLst>
              <a:ext uri="{FF2B5EF4-FFF2-40B4-BE49-F238E27FC236}">
                <a16:creationId xmlns:a16="http://schemas.microsoft.com/office/drawing/2014/main" id="{3CA31C64-6049-3347-B4C7-6C17E3DDF7D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373506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6" name="Text Placeholder 4">
            <a:extLst>
              <a:ext uri="{FF2B5EF4-FFF2-40B4-BE49-F238E27FC236}">
                <a16:creationId xmlns:a16="http://schemas.microsoft.com/office/drawing/2014/main" id="{AE8DDAF9-46AB-CB45-8CA7-4BFA5037A97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373506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7" name="Text Placeholder 4">
            <a:extLst>
              <a:ext uri="{FF2B5EF4-FFF2-40B4-BE49-F238E27FC236}">
                <a16:creationId xmlns:a16="http://schemas.microsoft.com/office/drawing/2014/main" id="{4A5D6438-D823-6D4B-867A-A0BBD43BC25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373506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8" name="Text Placeholder 4">
            <a:extLst>
              <a:ext uri="{FF2B5EF4-FFF2-40B4-BE49-F238E27FC236}">
                <a16:creationId xmlns:a16="http://schemas.microsoft.com/office/drawing/2014/main" id="{4669BD18-0F03-FF45-9AD2-87D7B81CDCB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373506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0" name="Text Placeholder 4">
            <a:extLst>
              <a:ext uri="{FF2B5EF4-FFF2-40B4-BE49-F238E27FC236}">
                <a16:creationId xmlns:a16="http://schemas.microsoft.com/office/drawing/2014/main" id="{000CFB51-117D-7548-B369-D81B06EB9FA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9904530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1" name="Text Placeholder 4">
            <a:extLst>
              <a:ext uri="{FF2B5EF4-FFF2-40B4-BE49-F238E27FC236}">
                <a16:creationId xmlns:a16="http://schemas.microsoft.com/office/drawing/2014/main" id="{A59AEB2E-ACD2-6748-9E27-38BD2F461156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904530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2" name="Text Placeholder 4">
            <a:extLst>
              <a:ext uri="{FF2B5EF4-FFF2-40B4-BE49-F238E27FC236}">
                <a16:creationId xmlns:a16="http://schemas.microsoft.com/office/drawing/2014/main" id="{7AFAF50C-E79F-2E47-96A7-3B4B9FD6BC0B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904530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3" name="Text Placeholder 4">
            <a:extLst>
              <a:ext uri="{FF2B5EF4-FFF2-40B4-BE49-F238E27FC236}">
                <a16:creationId xmlns:a16="http://schemas.microsoft.com/office/drawing/2014/main" id="{D12823F2-D657-4844-BFD3-FE2C493D606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904530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4" name="Text Placeholder 3">
            <a:extLst>
              <a:ext uri="{FF2B5EF4-FFF2-40B4-BE49-F238E27FC236}">
                <a16:creationId xmlns:a16="http://schemas.microsoft.com/office/drawing/2014/main" id="{259923B5-33F6-4940-BDDC-EA85FB20AC8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75" name="Text Placeholder 6">
            <a:extLst>
              <a:ext uri="{FF2B5EF4-FFF2-40B4-BE49-F238E27FC236}">
                <a16:creationId xmlns:a16="http://schemas.microsoft.com/office/drawing/2014/main" id="{A2BAF3B7-1F75-7E40-A4D3-EF1A440273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3768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-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BF4F4-6A5F-5642-97DC-33FF973ECB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1" y="6463076"/>
            <a:ext cx="1659370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F01DAFF-DDB2-394E-AC32-9778BA0CC90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2" y="6480870"/>
            <a:ext cx="23040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8616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-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58492D-C47A-4414-B4DA-EEF19BCEB19D}"/>
              </a:ext>
            </a:extLst>
          </p:cNvPr>
          <p:cNvSpPr/>
          <p:nvPr userDrawn="1"/>
        </p:nvSpPr>
        <p:spPr>
          <a:xfrm>
            <a:off x="342989" y="6343651"/>
            <a:ext cx="1543452" cy="428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427443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FBBEB84-3AB5-4047-8A13-BF997F347DA6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058946-A30A-DD40-BDBA-ACD4B9E80F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320" y="3200400"/>
            <a:ext cx="11278950" cy="457200"/>
          </a:xfrm>
        </p:spPr>
        <p:txBody>
          <a:bodyPr anchor="ctr"/>
          <a:lstStyle>
            <a:lvl1pPr>
              <a:defRPr sz="8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94017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FBBEB84-3AB5-4047-8A13-BF997F347DA6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latin typeface="Aria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6D7A6C-DB94-AD44-8881-41F9AFDCE7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" t="-15502" r="-13612" b="-18252"/>
          <a:stretch/>
        </p:blipFill>
        <p:spPr>
          <a:xfrm>
            <a:off x="3466989" y="2760448"/>
            <a:ext cx="5258020" cy="133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0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8C2E9F9-580A-4C08-95A6-EB89C4402841}"/>
              </a:ext>
            </a:extLst>
          </p:cNvPr>
          <p:cNvSpPr txBox="1">
            <a:spLocks/>
          </p:cNvSpPr>
          <p:nvPr userDrawn="1"/>
        </p:nvSpPr>
        <p:spPr>
          <a:xfrm>
            <a:off x="11294803" y="65886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98578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6260354"/>
            <a:ext cx="12191999" cy="59764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73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859921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_AND_BODY 2">
  <p:cSld name="TITLE_AND_BODY 2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g89d4cc36c8_0_2378" descr="Google Shape;24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676" y="6400138"/>
            <a:ext cx="1311780" cy="283465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g89d4cc36c8_0_2378"/>
          <p:cNvSpPr txBox="1">
            <a:spLocks noGrp="1"/>
          </p:cNvSpPr>
          <p:nvPr>
            <p:ph type="sldNum" idx="12"/>
          </p:nvPr>
        </p:nvSpPr>
        <p:spPr>
          <a:xfrm>
            <a:off x="11466467" y="6388680"/>
            <a:ext cx="315600" cy="28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  <p:extLst>
      <p:ext uri="{BB962C8B-B14F-4D97-AF65-F5344CB8AC3E}">
        <p14:creationId xmlns:p14="http://schemas.microsoft.com/office/powerpoint/2010/main" val="189868352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7" y="1696285"/>
            <a:ext cx="11442294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30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itle 2"/>
          <p:cNvSpPr txBox="1">
            <a:spLocks/>
          </p:cNvSpPr>
          <p:nvPr userDrawn="1"/>
        </p:nvSpPr>
        <p:spPr>
          <a:xfrm>
            <a:off x="8465987" y="100695"/>
            <a:ext cx="3726013" cy="208269"/>
          </a:xfrm>
          <a:prstGeom prst="rect">
            <a:avLst/>
          </a:prstGeom>
        </p:spPr>
        <p:txBody>
          <a:bodyPr vert="horz" lIns="121888" tIns="0" rIns="121888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133">
                <a:solidFill>
                  <a:schemeClr val="accent6">
                    <a:lumMod val="60000"/>
                    <a:lumOff val="40000"/>
                  </a:scheme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133">
                <a:solidFill>
                  <a:schemeClr val="accent6">
                    <a:lumMod val="60000"/>
                    <a:lumOff val="40000"/>
                  </a:schemeClr>
                </a:solidFill>
                <a:ea typeface="Arial" charset="0"/>
                <a:cs typeface="Arial" charset="0"/>
              </a:rPr>
              <a:t>–</a:t>
            </a:r>
            <a:r>
              <a:rPr lang="en-US" sz="1133">
                <a:solidFill>
                  <a:schemeClr val="accent6">
                    <a:lumMod val="60000"/>
                    <a:lumOff val="40000"/>
                  </a:schemeClr>
                </a:solidFill>
                <a:ea typeface="Arial" charset="0"/>
                <a:cs typeface="Arial" charset="0"/>
              </a:rPr>
              <a:t> for MetLife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US"/>
              <a:t>To edit go to: Insert &gt; Header and Footer  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2" y="6415344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2E96-09D4-684C-BDED-6024B7F42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72068"/>
            <a:ext cx="9265003" cy="396629"/>
          </a:xfrm>
        </p:spPr>
        <p:txBody>
          <a:bodyPr lIns="91440" tIns="0" rIns="91440" bIns="0" anchor="b" anchorCtr="0">
            <a:noAutofit/>
          </a:bodyPr>
          <a:lstStyle>
            <a:lvl1pPr>
              <a:defRPr sz="2399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42992148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|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1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1"/>
            <a:ext cx="9452849" cy="4838700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0588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DA642B0B-8F70-41D3-B4F9-A1E33577105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3" name="think-cell Slide" r:id="rId4" imgW="395" imgH="392" progId="TCLayout.ActiveDocument.1">
                  <p:embed/>
                </p:oleObj>
              </mc:Choice>
              <mc:Fallback>
                <p:oleObj name="think-cell Slide" r:id="rId4" imgW="395" imgH="392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DA642B0B-8F70-41D3-B4F9-A1E3357710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946447" y="6461881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en-US"/>
              <a:t>To edit go to: Insert &gt; Header and Footer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7" y="204829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82763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</p:spTree>
    <p:extLst>
      <p:ext uri="{BB962C8B-B14F-4D97-AF65-F5344CB8AC3E}">
        <p14:creationId xmlns:p14="http://schemas.microsoft.com/office/powerpoint/2010/main" val="3963995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F7D2A-2452-4C9E-BB42-C47C5D338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828800"/>
            <a:ext cx="8305801" cy="41148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D81106-D00D-E643-980C-52A94EEE0C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[Slide title]</a:t>
            </a:r>
          </a:p>
        </p:txBody>
      </p:sp>
    </p:spTree>
    <p:extLst>
      <p:ext uri="{BB962C8B-B14F-4D97-AF65-F5344CB8AC3E}">
        <p14:creationId xmlns:p14="http://schemas.microsoft.com/office/powerpoint/2010/main" val="260460647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Title and Content 1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1116567" y="839339"/>
            <a:ext cx="6434400" cy="8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3C4043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Source Serif Pro"/>
              <a:buNone/>
              <a:defRPr b="1" i="0" u="none" strike="noStrike" cap="none">
                <a:solidFill>
                  <a:srgbClr val="000000"/>
                </a:solidFill>
                <a:latin typeface="Source Serif Pro"/>
                <a:ea typeface="Source Serif Pro"/>
                <a:cs typeface="Source Serif Pro"/>
                <a:sym typeface="Source Serif Pro"/>
              </a:defRPr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11241001" y="47000"/>
            <a:ext cx="731600" cy="2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667" b="0" i="0" u="none" strike="noStrike" cap="none">
                <a:solidFill>
                  <a:schemeClr val="accent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2143052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7"/>
          <p:cNvSpPr txBox="1">
            <a:spLocks noGrp="1"/>
          </p:cNvSpPr>
          <p:nvPr>
            <p:ph type="sldNum" idx="12"/>
          </p:nvPr>
        </p:nvSpPr>
        <p:spPr>
          <a:xfrm>
            <a:off x="11142403" y="6415343"/>
            <a:ext cx="9044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 rtl="0">
              <a:spcBef>
                <a:spcPts val="0"/>
              </a:spcBef>
              <a:buNone/>
              <a:defRPr sz="800" b="1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27" name="Google Shape;227;p37"/>
          <p:cNvSpPr txBox="1">
            <a:spLocks noGrp="1"/>
          </p:cNvSpPr>
          <p:nvPr>
            <p:ph type="title"/>
          </p:nvPr>
        </p:nvSpPr>
        <p:spPr>
          <a:xfrm>
            <a:off x="358876" y="204828"/>
            <a:ext cx="9259200" cy="6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37"/>
          <p:cNvSpPr txBox="1">
            <a:spLocks noGrp="1"/>
          </p:cNvSpPr>
          <p:nvPr>
            <p:ph type="body" idx="1"/>
          </p:nvPr>
        </p:nvSpPr>
        <p:spPr>
          <a:xfrm>
            <a:off x="359832" y="1869017"/>
            <a:ext cx="9258400" cy="42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402" lvl="0" indent="-304701" algn="l" rtl="0">
              <a:lnSpc>
                <a:spcPct val="204545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2200"/>
              <a:buNone/>
              <a:defRPr sz="2932">
                <a:solidFill>
                  <a:schemeClr val="accent3"/>
                </a:solidFill>
              </a:defRPr>
            </a:lvl1pPr>
            <a:lvl2pPr marL="1218804" lvl="1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205" lvl="2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3pPr>
            <a:lvl4pPr marL="2437607" lvl="3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010" lvl="4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3656412" lvl="5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5813" lvl="6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5215" lvl="7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4617" lvl="8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9" name="Google Shape;229;p37"/>
          <p:cNvSpPr txBox="1">
            <a:spLocks noGrp="1"/>
          </p:cNvSpPr>
          <p:nvPr>
            <p:ph type="body" idx="2"/>
          </p:nvPr>
        </p:nvSpPr>
        <p:spPr>
          <a:xfrm>
            <a:off x="353132" y="882763"/>
            <a:ext cx="9265200" cy="4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marL="609402" lvl="0" indent="-304701" algn="l" rtl="0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 sz="2399">
                <a:solidFill>
                  <a:schemeClr val="accent3"/>
                </a:solidFill>
              </a:defRPr>
            </a:lvl1pPr>
            <a:lvl2pPr marL="1218804" lvl="1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205" lvl="2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3pPr>
            <a:lvl4pPr marL="2437607" lvl="3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010" lvl="4" indent="-457052" algn="l" rtl="0">
              <a:lnSpc>
                <a:spcPct val="14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3656412" lvl="5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5813" lvl="6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5215" lvl="7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4617" lvl="8" indent="-45705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3100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 -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>
              <a:solidFill>
                <a:srgbClr val="75787B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7"/>
            <a:ext cx="9259257" cy="1237937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624888" y="6527425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endParaRPr lang="en-US">
              <a:solidFill>
                <a:srgbClr val="0061A0"/>
              </a:solidFill>
            </a:endParaRP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427480"/>
            <a:ext cx="9265003" cy="479067"/>
          </a:xfrm>
        </p:spPr>
        <p:txBody>
          <a:bodyPr lIns="91440" tIns="0" rIns="91440" bIns="0" anchor="b" anchorCtr="0">
            <a:no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Subtitle text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56418" y="1977230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933"/>
            </a:lvl1pPr>
            <a:lvl2pPr>
              <a:lnSpc>
                <a:spcPct val="140000"/>
              </a:lnSpc>
              <a:defRPr sz="2933"/>
            </a:lvl2pPr>
            <a:lvl3pPr>
              <a:lnSpc>
                <a:spcPct val="140000"/>
              </a:lnSpc>
              <a:defRPr sz="2933"/>
            </a:lvl3pPr>
            <a:lvl4pPr>
              <a:lnSpc>
                <a:spcPct val="140000"/>
              </a:lnSpc>
              <a:defRPr sz="2933"/>
            </a:lvl4pPr>
            <a:lvl5pPr>
              <a:lnSpc>
                <a:spcPct val="140000"/>
              </a:lnSpc>
              <a:defRPr sz="29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384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26" Type="http://schemas.openxmlformats.org/officeDocument/2006/relationships/slideLayout" Target="../slideLayouts/slideLayout44.xml"/><Relationship Id="rId39" Type="http://schemas.openxmlformats.org/officeDocument/2006/relationships/image" Target="../media/image5.png"/><Relationship Id="rId21" Type="http://schemas.openxmlformats.org/officeDocument/2006/relationships/slideLayout" Target="../slideLayouts/slideLayout39.xml"/><Relationship Id="rId34" Type="http://schemas.openxmlformats.org/officeDocument/2006/relationships/vmlDrawing" Target="../drawings/vmlDrawing1.v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5" Type="http://schemas.openxmlformats.org/officeDocument/2006/relationships/slideLayout" Target="../slideLayouts/slideLayout43.xml"/><Relationship Id="rId33" Type="http://schemas.openxmlformats.org/officeDocument/2006/relationships/theme" Target="../theme/theme2.xml"/><Relationship Id="rId38" Type="http://schemas.openxmlformats.org/officeDocument/2006/relationships/image" Target="../media/image4.emf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slideLayout" Target="../slideLayouts/slideLayout38.xml"/><Relationship Id="rId29" Type="http://schemas.openxmlformats.org/officeDocument/2006/relationships/slideLayout" Target="../slideLayouts/slideLayout47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42.xml"/><Relationship Id="rId32" Type="http://schemas.openxmlformats.org/officeDocument/2006/relationships/slideLayout" Target="../slideLayouts/slideLayout50.xml"/><Relationship Id="rId37" Type="http://schemas.openxmlformats.org/officeDocument/2006/relationships/oleObject" Target="../embeddings/oleObject1.bin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23" Type="http://schemas.openxmlformats.org/officeDocument/2006/relationships/slideLayout" Target="../slideLayouts/slideLayout41.xml"/><Relationship Id="rId28" Type="http://schemas.openxmlformats.org/officeDocument/2006/relationships/slideLayout" Target="../slideLayouts/slideLayout46.xml"/><Relationship Id="rId36" Type="http://schemas.openxmlformats.org/officeDocument/2006/relationships/tags" Target="../tags/tag2.xml"/><Relationship Id="rId10" Type="http://schemas.openxmlformats.org/officeDocument/2006/relationships/slideLayout" Target="../slideLayouts/slideLayout28.xml"/><Relationship Id="rId19" Type="http://schemas.openxmlformats.org/officeDocument/2006/relationships/slideLayout" Target="../slideLayouts/slideLayout37.xml"/><Relationship Id="rId31" Type="http://schemas.openxmlformats.org/officeDocument/2006/relationships/slideLayout" Target="../slideLayouts/slideLayout49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Relationship Id="rId22" Type="http://schemas.openxmlformats.org/officeDocument/2006/relationships/slideLayout" Target="../slideLayouts/slideLayout40.xml"/><Relationship Id="rId27" Type="http://schemas.openxmlformats.org/officeDocument/2006/relationships/slideLayout" Target="../slideLayouts/slideLayout45.xml"/><Relationship Id="rId30" Type="http://schemas.openxmlformats.org/officeDocument/2006/relationships/slideLayout" Target="../slideLayouts/slideLayout48.xml"/><Relationship Id="rId35" Type="http://schemas.openxmlformats.org/officeDocument/2006/relationships/tags" Target="../tags/tag1.xml"/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theme" Target="../theme/theme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slideLayout" Target="../slideLayouts/slideLayout88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5.png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876" y="204829"/>
            <a:ext cx="8526144" cy="760372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418" y="1854329"/>
            <a:ext cx="10785985" cy="428100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 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3" y="6436232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7021" y="6436232"/>
            <a:ext cx="1117444" cy="26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32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0" indent="0" algn="l" defTabSz="914377" rtl="0" eaLnBrk="1" latinLnBrk="0" hangingPunct="1">
        <a:lnSpc>
          <a:spcPct val="140000"/>
        </a:lnSpc>
        <a:spcBef>
          <a:spcPts val="1000"/>
        </a:spcBef>
        <a:buFont typeface="Arial"/>
        <a:buNone/>
        <a:defRPr sz="2933" kern="1200">
          <a:solidFill>
            <a:schemeClr val="tx1"/>
          </a:solidFill>
          <a:latin typeface="+mn-lt"/>
          <a:ea typeface="+mn-ea"/>
          <a:cs typeface="+mn-cs"/>
        </a:defRPr>
      </a:lvl1pPr>
      <a:lvl2pPr marL="174621" indent="-168270" algn="l" defTabSz="914377" rtl="0" eaLnBrk="1" latinLnBrk="0" hangingPunct="1">
        <a:lnSpc>
          <a:spcPct val="140000"/>
        </a:lnSpc>
        <a:spcBef>
          <a:spcPts val="500"/>
        </a:spcBef>
        <a:buFont typeface="Arial"/>
        <a:buChar char="•"/>
        <a:tabLst/>
        <a:defRPr sz="2933" kern="1200">
          <a:solidFill>
            <a:schemeClr val="tx1"/>
          </a:solidFill>
          <a:latin typeface="+mn-lt"/>
          <a:ea typeface="+mn-ea"/>
          <a:cs typeface="+mn-cs"/>
        </a:defRPr>
      </a:lvl2pPr>
      <a:lvl3pPr marL="403215" indent="-228594" algn="l" defTabSz="914377" rtl="0" eaLnBrk="1" latinLnBrk="0" hangingPunct="1">
        <a:lnSpc>
          <a:spcPct val="140000"/>
        </a:lnSpc>
        <a:spcBef>
          <a:spcPts val="500"/>
        </a:spcBef>
        <a:buFont typeface=".AppleSystemUIFont" charset="-120"/>
        <a:buChar char="−"/>
        <a:tabLst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571486" indent="-176209" algn="l" defTabSz="914377" rtl="0" eaLnBrk="1" latinLnBrk="0" hangingPunct="1">
        <a:lnSpc>
          <a:spcPct val="140000"/>
        </a:lnSpc>
        <a:spcBef>
          <a:spcPts val="500"/>
        </a:spcBef>
        <a:buFont typeface="Arial"/>
        <a:buChar char="•"/>
        <a:tabLst/>
        <a:defRPr sz="2933" kern="1200">
          <a:solidFill>
            <a:schemeClr val="tx1"/>
          </a:solidFill>
          <a:latin typeface="+mn-lt"/>
          <a:ea typeface="+mn-ea"/>
          <a:cs typeface="+mn-cs"/>
        </a:defRPr>
      </a:lvl4pPr>
      <a:lvl5pPr marL="747695" indent="-227008" algn="l" defTabSz="914377" rtl="0" eaLnBrk="1" latinLnBrk="0" hangingPunct="1">
        <a:lnSpc>
          <a:spcPct val="140000"/>
        </a:lnSpc>
        <a:spcBef>
          <a:spcPts val="500"/>
        </a:spcBef>
        <a:buFont typeface=".AppleSystemUIFont" charset="-120"/>
        <a:buChar char="−"/>
        <a:tabLst/>
        <a:defRPr sz="2933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7">
          <p15:clr>
            <a:srgbClr val="F26B43"/>
          </p15:clr>
        </p15:guide>
        <p15:guide id="2" pos="288">
          <p15:clr>
            <a:srgbClr val="F26B43"/>
          </p15:clr>
        </p15:guide>
        <p15:guide id="3" orient="horz" pos="1361">
          <p15:clr>
            <a:srgbClr val="F26B43"/>
          </p15:clr>
        </p15:guide>
        <p15:guide id="4" orient="horz" pos="4176">
          <p15:clr>
            <a:srgbClr val="F26B43"/>
          </p15:clr>
        </p15:guide>
        <p15:guide id="5" orient="horz" pos="110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2F33B9A2-37DA-47CC-BFA1-F1261FB094D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5"/>
            </p:custDataLst>
          </p:nvPr>
        </p:nvGraphicFramePr>
        <p:xfrm>
          <a:off x="1589" y="1589"/>
          <a:ext cx="1588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" name="think-cell Slide" r:id="rId37" imgW="395" imgH="392" progId="TCLayout.ActiveDocument.1">
                  <p:embed/>
                </p:oleObj>
              </mc:Choice>
              <mc:Fallback>
                <p:oleObj name="think-cell Slide" r:id="rId37" imgW="395" imgH="392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2F33B9A2-37DA-47CC-BFA1-F1261FB094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3891882-619A-4D79-A84C-109B9852EA6F}"/>
              </a:ext>
            </a:extLst>
          </p:cNvPr>
          <p:cNvSpPr/>
          <p:nvPr userDrawn="1">
            <p:custDataLst>
              <p:tags r:id="rId3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 i="0" baseline="0">
              <a:solidFill>
                <a:schemeClr val="bg1"/>
              </a:solidFill>
              <a:latin typeface="Georgia" panose="02040502050405020303" pitchFamily="18" charset="0"/>
              <a:cs typeface="Open Sans Bold"/>
              <a:sym typeface="Georgia" panose="02040502050405020303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321" y="457200"/>
            <a:ext cx="11278951" cy="457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21" y="1371601"/>
            <a:ext cx="11278951" cy="48322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8"/>
          <p:cNvSpPr txBox="1">
            <a:spLocks/>
          </p:cNvSpPr>
          <p:nvPr userDrawn="1"/>
        </p:nvSpPr>
        <p:spPr>
          <a:xfrm>
            <a:off x="11457507" y="6418627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2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" t="-15502" r="-13612" b="-18252"/>
          <a:stretch/>
        </p:blipFill>
        <p:spPr>
          <a:xfrm>
            <a:off x="457319" y="6356197"/>
            <a:ext cx="1490935" cy="379143"/>
          </a:xfrm>
          <a:prstGeom prst="rect">
            <a:avLst/>
          </a:prstGeom>
        </p:spPr>
      </p:pic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E321F721-4826-4E4E-A2A8-70906FC8472E}"/>
              </a:ext>
            </a:extLst>
          </p:cNvPr>
          <p:cNvSpPr txBox="1">
            <a:spLocks/>
          </p:cNvSpPr>
          <p:nvPr userDrawn="1"/>
        </p:nvSpPr>
        <p:spPr>
          <a:xfrm>
            <a:off x="8220795" y="6418627"/>
            <a:ext cx="292684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800" b="0" i="0">
                <a:solidFill>
                  <a:schemeClr val="bg2"/>
                </a:solidFill>
                <a:latin typeface="Arial" charset="0"/>
                <a:cs typeface="Arial" charset="0"/>
              </a:rPr>
              <a:t>Confidential Proprietary Information</a:t>
            </a:r>
            <a:endParaRPr lang="en-US" sz="800" b="0" i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545228E5-4DE0-4C79-9395-0B902B78F31E}"/>
              </a:ext>
            </a:extLst>
          </p:cNvPr>
          <p:cNvSpPr txBox="1">
            <a:spLocks/>
          </p:cNvSpPr>
          <p:nvPr userDrawn="1"/>
        </p:nvSpPr>
        <p:spPr>
          <a:xfrm>
            <a:off x="8465987" y="100694"/>
            <a:ext cx="3726013" cy="208269"/>
          </a:xfrm>
          <a:prstGeom prst="rect">
            <a:avLst/>
          </a:prstGeom>
        </p:spPr>
        <p:txBody>
          <a:bodyPr vert="horz" lIns="121920" tIns="0" rIns="12192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/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Confidential </a:t>
            </a:r>
            <a:r>
              <a:rPr lang="mr-IN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–</a:t>
            </a:r>
            <a:r>
              <a:rPr lang="en-US" sz="1067">
                <a:solidFill>
                  <a:prstClr val="white">
                    <a:lumMod val="65000"/>
                  </a:prstClr>
                </a:solidFill>
                <a:ea typeface="Arial" charset="0"/>
                <a:cs typeface="Arial" charset="0"/>
              </a:rPr>
              <a:t> for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78856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accent1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1pPr>
    </p:titleStyle>
    <p:bodyStyle>
      <a:lvl1pPr marL="0" indent="0" algn="l" defTabSz="914377" rtl="0" eaLnBrk="1" latinLnBrk="0" hangingPunct="1">
        <a:spcBef>
          <a:spcPts val="1200"/>
        </a:spcBef>
        <a:spcAft>
          <a:spcPts val="0"/>
        </a:spcAft>
        <a:buClrTx/>
        <a:buFontTx/>
        <a:buNone/>
        <a:tabLst>
          <a:tab pos="1201709" algn="l"/>
        </a:tabLst>
        <a:defRPr sz="20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1pPr>
      <a:lvl2pPr marL="200020" indent="-200020" algn="l" defTabSz="914377" rtl="0" eaLnBrk="1" latinLnBrk="0" hangingPunct="1">
        <a:spcBef>
          <a:spcPts val="600"/>
        </a:spcBef>
        <a:spcAft>
          <a:spcPts val="0"/>
        </a:spcAft>
        <a:buClrTx/>
        <a:buFont typeface="Arial" pitchFamily="34" charset="0"/>
        <a:buChar char="•"/>
        <a:tabLst>
          <a:tab pos="1201709" algn="l"/>
        </a:tabLst>
        <a:defRPr sz="18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2pPr>
      <a:lvl3pPr marL="398453" indent="-200020" algn="l" defTabSz="914377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09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3pPr>
      <a:lvl4pPr marL="622284" indent="-200020" algn="l" defTabSz="914377" rtl="0" eaLnBrk="1" latinLnBrk="0" hangingPunct="1">
        <a:spcBef>
          <a:spcPts val="300"/>
        </a:spcBef>
        <a:spcAft>
          <a:spcPts val="0"/>
        </a:spcAft>
        <a:buClrTx/>
        <a:buFont typeface="Arial" pitchFamily="34" charset="0"/>
        <a:buChar char="•"/>
        <a:tabLst>
          <a:tab pos="1201709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4pPr>
      <a:lvl5pPr marL="806431" indent="-182558" algn="l" defTabSz="914377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09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3" orient="horz" pos="3912">
          <p15:clr>
            <a:srgbClr val="F26B43"/>
          </p15:clr>
        </p15:guide>
        <p15:guide id="4" pos="7391">
          <p15:clr>
            <a:srgbClr val="F26B43"/>
          </p15:clr>
        </p15:guide>
        <p15:guide id="5" pos="287">
          <p15:clr>
            <a:srgbClr val="F26B43"/>
          </p15:clr>
        </p15:guide>
        <p15:guide id="6" orient="horz" pos="288">
          <p15:clr>
            <a:srgbClr val="F26B43"/>
          </p15:clr>
        </p15:guide>
        <p15:guide id="7" pos="791">
          <p15:clr>
            <a:srgbClr val="F26B43"/>
          </p15:clr>
        </p15:guide>
        <p15:guide id="8" pos="887">
          <p15:clr>
            <a:srgbClr val="F26B43"/>
          </p15:clr>
        </p15:guide>
        <p15:guide id="9" pos="1391">
          <p15:clr>
            <a:srgbClr val="F26B43"/>
          </p15:clr>
        </p15:guide>
        <p15:guide id="10" pos="1487">
          <p15:clr>
            <a:srgbClr val="F26B43"/>
          </p15:clr>
        </p15:guide>
        <p15:guide id="11" pos="1991">
          <p15:clr>
            <a:srgbClr val="F26B43"/>
          </p15:clr>
        </p15:guide>
        <p15:guide id="12" pos="2087">
          <p15:clr>
            <a:srgbClr val="F26B43"/>
          </p15:clr>
        </p15:guide>
        <p15:guide id="13" pos="2591">
          <p15:clr>
            <a:srgbClr val="F26B43"/>
          </p15:clr>
        </p15:guide>
        <p15:guide id="14" pos="2687">
          <p15:clr>
            <a:srgbClr val="F26B43"/>
          </p15:clr>
        </p15:guide>
        <p15:guide id="15" pos="3191">
          <p15:clr>
            <a:srgbClr val="F26B43"/>
          </p15:clr>
        </p15:guide>
        <p15:guide id="16" pos="3263">
          <p15:clr>
            <a:srgbClr val="F26B43"/>
          </p15:clr>
        </p15:guide>
        <p15:guide id="17" pos="3791">
          <p15:clr>
            <a:srgbClr val="F26B43"/>
          </p15:clr>
        </p15:guide>
        <p15:guide id="18" pos="3863">
          <p15:clr>
            <a:srgbClr val="F26B43"/>
          </p15:clr>
        </p15:guide>
        <p15:guide id="19" pos="4391">
          <p15:clr>
            <a:srgbClr val="F26B43"/>
          </p15:clr>
        </p15:guide>
        <p15:guide id="20" pos="4487">
          <p15:clr>
            <a:srgbClr val="F26B43"/>
          </p15:clr>
        </p15:guide>
        <p15:guide id="21" pos="4991">
          <p15:clr>
            <a:srgbClr val="F26B43"/>
          </p15:clr>
        </p15:guide>
        <p15:guide id="22" pos="5087">
          <p15:clr>
            <a:srgbClr val="F26B43"/>
          </p15:clr>
        </p15:guide>
        <p15:guide id="23" pos="5591">
          <p15:clr>
            <a:srgbClr val="F26B43"/>
          </p15:clr>
        </p15:guide>
        <p15:guide id="24" pos="5663">
          <p15:clr>
            <a:srgbClr val="F26B43"/>
          </p15:clr>
        </p15:guide>
        <p15:guide id="25" pos="6191">
          <p15:clr>
            <a:srgbClr val="F26B43"/>
          </p15:clr>
        </p15:guide>
        <p15:guide id="26" pos="6263">
          <p15:clr>
            <a:srgbClr val="F26B43"/>
          </p15:clr>
        </p15:guide>
        <p15:guide id="27" pos="6791">
          <p15:clr>
            <a:srgbClr val="F26B43"/>
          </p15:clr>
        </p15:guide>
        <p15:guide id="28" pos="6863">
          <p15:clr>
            <a:srgbClr val="F26B43"/>
          </p15:clr>
        </p15:guide>
        <p15:guide id="29" orient="horz" pos="86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320" y="457200"/>
            <a:ext cx="11278950" cy="457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20" y="1371601"/>
            <a:ext cx="11278950" cy="48322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8"/>
          <p:cNvSpPr txBox="1">
            <a:spLocks/>
          </p:cNvSpPr>
          <p:nvPr userDrawn="1"/>
        </p:nvSpPr>
        <p:spPr>
          <a:xfrm>
            <a:off x="11457507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2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4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" t="-15502" r="-13612" b="-18252"/>
          <a:stretch/>
        </p:blipFill>
        <p:spPr>
          <a:xfrm>
            <a:off x="457319" y="6356196"/>
            <a:ext cx="1490934" cy="37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20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  <p:sldLayoutId id="2147483732" r:id="rId18"/>
    <p:sldLayoutId id="2147483733" r:id="rId19"/>
    <p:sldLayoutId id="2147483734" r:id="rId20"/>
    <p:sldLayoutId id="2147483735" r:id="rId21"/>
    <p:sldLayoutId id="2147483736" r:id="rId22"/>
    <p:sldLayoutId id="2147483737" r:id="rId23"/>
    <p:sldLayoutId id="2147483738" r:id="rId24"/>
    <p:sldLayoutId id="2147483739" r:id="rId25"/>
    <p:sldLayoutId id="2147483740" r:id="rId26"/>
    <p:sldLayoutId id="2147483741" r:id="rId27"/>
    <p:sldLayoutId id="2147483742" r:id="rId28"/>
    <p:sldLayoutId id="2147483743" r:id="rId29"/>
    <p:sldLayoutId id="2147483744" r:id="rId30"/>
    <p:sldLayoutId id="2147483745" r:id="rId31"/>
    <p:sldLayoutId id="2147483746" r:id="rId32"/>
    <p:sldLayoutId id="2147483747" r:id="rId33"/>
    <p:sldLayoutId id="2147483748" r:id="rId34"/>
    <p:sldLayoutId id="2147483749" r:id="rId35"/>
    <p:sldLayoutId id="2147483750" r:id="rId36"/>
    <p:sldLayoutId id="2147483751" r:id="rId37"/>
    <p:sldLayoutId id="2147483752" r:id="rId38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1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Tx/>
        <a:buFontTx/>
        <a:buNone/>
        <a:tabLst>
          <a:tab pos="1201738" algn="l"/>
        </a:tabLst>
        <a:defRPr sz="20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1pPr>
      <a:lvl2pPr marL="200025" indent="-200025" algn="l" defTabSz="914400" rtl="0" eaLnBrk="1" latinLnBrk="0" hangingPunct="1">
        <a:spcBef>
          <a:spcPts val="600"/>
        </a:spcBef>
        <a:spcAft>
          <a:spcPts val="0"/>
        </a:spcAft>
        <a:buClrTx/>
        <a:buFont typeface="Arial" pitchFamily="34" charset="0"/>
        <a:buChar char="•"/>
        <a:tabLst>
          <a:tab pos="1201738" algn="l"/>
        </a:tabLst>
        <a:defRPr sz="18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2pPr>
      <a:lvl3pPr marL="398463" indent="-200025" algn="l" defTabSz="914400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38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3pPr>
      <a:lvl4pPr marL="622300" indent="-200025" algn="l" defTabSz="914400" rtl="0" eaLnBrk="1" latinLnBrk="0" hangingPunct="1">
        <a:spcBef>
          <a:spcPts val="300"/>
        </a:spcBef>
        <a:spcAft>
          <a:spcPts val="0"/>
        </a:spcAft>
        <a:buClrTx/>
        <a:buFont typeface="Arial" pitchFamily="34" charset="0"/>
        <a:buChar char="•"/>
        <a:tabLst>
          <a:tab pos="1201738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4pPr>
      <a:lvl5pPr marL="806450" indent="-182563" algn="l" defTabSz="914400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38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3" orient="horz" pos="3912">
          <p15:clr>
            <a:srgbClr val="F26B43"/>
          </p15:clr>
        </p15:guide>
        <p15:guide id="4" pos="7391">
          <p15:clr>
            <a:srgbClr val="F26B43"/>
          </p15:clr>
        </p15:guide>
        <p15:guide id="5" pos="287">
          <p15:clr>
            <a:srgbClr val="F26B43"/>
          </p15:clr>
        </p15:guide>
        <p15:guide id="6" orient="horz" pos="288">
          <p15:clr>
            <a:srgbClr val="F26B43"/>
          </p15:clr>
        </p15:guide>
        <p15:guide id="7" pos="791">
          <p15:clr>
            <a:srgbClr val="F26B43"/>
          </p15:clr>
        </p15:guide>
        <p15:guide id="8" pos="887">
          <p15:clr>
            <a:srgbClr val="F26B43"/>
          </p15:clr>
        </p15:guide>
        <p15:guide id="9" pos="1391">
          <p15:clr>
            <a:srgbClr val="F26B43"/>
          </p15:clr>
        </p15:guide>
        <p15:guide id="10" pos="1487">
          <p15:clr>
            <a:srgbClr val="F26B43"/>
          </p15:clr>
        </p15:guide>
        <p15:guide id="11" pos="1991">
          <p15:clr>
            <a:srgbClr val="F26B43"/>
          </p15:clr>
        </p15:guide>
        <p15:guide id="12" pos="2087">
          <p15:clr>
            <a:srgbClr val="F26B43"/>
          </p15:clr>
        </p15:guide>
        <p15:guide id="13" pos="2591">
          <p15:clr>
            <a:srgbClr val="F26B43"/>
          </p15:clr>
        </p15:guide>
        <p15:guide id="14" pos="2687">
          <p15:clr>
            <a:srgbClr val="F26B43"/>
          </p15:clr>
        </p15:guide>
        <p15:guide id="15" pos="3191">
          <p15:clr>
            <a:srgbClr val="F26B43"/>
          </p15:clr>
        </p15:guide>
        <p15:guide id="16" pos="3263">
          <p15:clr>
            <a:srgbClr val="F26B43"/>
          </p15:clr>
        </p15:guide>
        <p15:guide id="17" pos="3791">
          <p15:clr>
            <a:srgbClr val="F26B43"/>
          </p15:clr>
        </p15:guide>
        <p15:guide id="18" pos="3863">
          <p15:clr>
            <a:srgbClr val="F26B43"/>
          </p15:clr>
        </p15:guide>
        <p15:guide id="19" pos="4391">
          <p15:clr>
            <a:srgbClr val="F26B43"/>
          </p15:clr>
        </p15:guide>
        <p15:guide id="20" pos="4487">
          <p15:clr>
            <a:srgbClr val="F26B43"/>
          </p15:clr>
        </p15:guide>
        <p15:guide id="21" pos="4991">
          <p15:clr>
            <a:srgbClr val="F26B43"/>
          </p15:clr>
        </p15:guide>
        <p15:guide id="22" pos="5087">
          <p15:clr>
            <a:srgbClr val="F26B43"/>
          </p15:clr>
        </p15:guide>
        <p15:guide id="23" pos="5591">
          <p15:clr>
            <a:srgbClr val="F26B43"/>
          </p15:clr>
        </p15:guide>
        <p15:guide id="24" pos="5663">
          <p15:clr>
            <a:srgbClr val="F26B43"/>
          </p15:clr>
        </p15:guide>
        <p15:guide id="25" pos="6191">
          <p15:clr>
            <a:srgbClr val="F26B43"/>
          </p15:clr>
        </p15:guide>
        <p15:guide id="26" pos="6263">
          <p15:clr>
            <a:srgbClr val="F26B43"/>
          </p15:clr>
        </p15:guide>
        <p15:guide id="27" pos="6791">
          <p15:clr>
            <a:srgbClr val="F26B43"/>
          </p15:clr>
        </p15:guide>
        <p15:guide id="28" pos="6863">
          <p15:clr>
            <a:srgbClr val="F26B43"/>
          </p15:clr>
        </p15:guide>
        <p15:guide id="29" orient="horz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iro.com/app/board/uXjVOeGD94w=/?invite_link_id=391494157544" TargetMode="External"/><Relationship Id="rId2" Type="http://schemas.openxmlformats.org/officeDocument/2006/relationships/hyperlink" Target="https://miro.com/app/board/o9J_lnxbNEQ=/?moveToWidget=3074457367308662086&amp;cot=14" TargetMode="Externa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iro.com/app/board/uXjVOeGD94w=/?invite_link_id=391494157544" TargetMode="External"/><Relationship Id="rId2" Type="http://schemas.openxmlformats.org/officeDocument/2006/relationships/hyperlink" Target="https://miro.com/app/board/o9J_lnxbNEQ=/?moveToWidget=3074457367308662086&amp;cot=14" TargetMode="Externa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Georgia"/>
              </a:rPr>
              <a:t>Project Kick-off Templates</a:t>
            </a:r>
            <a:endParaRPr lang="en-US" sz="2800" dirty="0">
              <a:latin typeface="Georg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/>
              <a:t>Insert Date Here</a:t>
            </a:r>
          </a:p>
        </p:txBody>
      </p:sp>
    </p:spTree>
    <p:extLst>
      <p:ext uri="{BB962C8B-B14F-4D97-AF65-F5344CB8AC3E}">
        <p14:creationId xmlns:p14="http://schemas.microsoft.com/office/powerpoint/2010/main" val="4021193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51622937-7755-4325-8866-9365AE966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321" y="457200"/>
            <a:ext cx="11278951" cy="457200"/>
          </a:xfrm>
        </p:spPr>
        <p:txBody>
          <a:bodyPr/>
          <a:lstStyle/>
          <a:p>
            <a:r>
              <a:rPr lang="en-US" sz="2800">
                <a:latin typeface="Georgia"/>
              </a:rPr>
              <a:t>Accountability and Capabilities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65F04A-1757-431A-9CE4-59A6A197E942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LOCAL TEAM TO FILL OUT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23657A-D67F-4860-8493-D912CBF41D46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based on revamp effort and resources available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70481AA5-BC7C-474C-9AC7-07982563A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821599"/>
              </p:ext>
            </p:extLst>
          </p:nvPr>
        </p:nvGraphicFramePr>
        <p:xfrm>
          <a:off x="170544" y="863825"/>
          <a:ext cx="11557176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3915">
                  <a:extLst>
                    <a:ext uri="{9D8B030D-6E8A-4147-A177-3AD203B41FA5}">
                      <a16:colId xmlns:a16="http://schemas.microsoft.com/office/drawing/2014/main" val="3268650585"/>
                    </a:ext>
                  </a:extLst>
                </a:gridCol>
                <a:gridCol w="2396967">
                  <a:extLst>
                    <a:ext uri="{9D8B030D-6E8A-4147-A177-3AD203B41FA5}">
                      <a16:colId xmlns:a16="http://schemas.microsoft.com/office/drawing/2014/main" val="521713597"/>
                    </a:ext>
                  </a:extLst>
                </a:gridCol>
                <a:gridCol w="2642098">
                  <a:extLst>
                    <a:ext uri="{9D8B030D-6E8A-4147-A177-3AD203B41FA5}">
                      <a16:colId xmlns:a16="http://schemas.microsoft.com/office/drawing/2014/main" val="1699662894"/>
                    </a:ext>
                  </a:extLst>
                </a:gridCol>
                <a:gridCol w="2642098">
                  <a:extLst>
                    <a:ext uri="{9D8B030D-6E8A-4147-A177-3AD203B41FA5}">
                      <a16:colId xmlns:a16="http://schemas.microsoft.com/office/drawing/2014/main" val="3447050603"/>
                    </a:ext>
                  </a:extLst>
                </a:gridCol>
                <a:gridCol w="2642098">
                  <a:extLst>
                    <a:ext uri="{9D8B030D-6E8A-4147-A177-3AD203B41FA5}">
                      <a16:colId xmlns:a16="http://schemas.microsoft.com/office/drawing/2014/main" val="1826370711"/>
                    </a:ext>
                  </a:extLst>
                </a:gridCol>
              </a:tblGrid>
              <a:tr h="328476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Local Team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Regional Team</a:t>
                      </a:r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b="1">
                          <a:solidFill>
                            <a:schemeClr val="bg1"/>
                          </a:solidFill>
                        </a:rPr>
                        <a:t>Global Team 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Agency Partner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696230"/>
                  </a:ext>
                </a:extLst>
              </a:tr>
              <a:tr h="3793218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200" b="1"/>
                        <a:t>Accountable for…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Owns all final decisions relating to local market website work </a:t>
                      </a:r>
                    </a:p>
                    <a:p>
                      <a:pPr marL="182880" marR="0" lvl="0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day to day guidance and structure </a:t>
                      </a:r>
                    </a:p>
                    <a:p>
                      <a:pPr marL="182880" marR="0" lvl="0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Point of contact with the agency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assistance and scale where necessary </a:t>
                      </a:r>
                    </a:p>
                    <a:p>
                      <a:pPr marL="182880" marR="0" lvl="0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Role varies with size of local team and need 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input on best practices for website revamp work</a:t>
                      </a:r>
                      <a:endParaRPr lang="en-US" sz="10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880" marR="0" lvl="0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guidance on appropriate use of design system </a:t>
                      </a:r>
                    </a:p>
                    <a:p>
                      <a:pPr marL="182880" marR="0" lvl="0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support onboarding into the design system</a:t>
                      </a:r>
                    </a:p>
                    <a:p>
                      <a:pPr marL="182880" marR="0" lvl="0" indent="-18288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Team - reviews all new component development</a:t>
                      </a:r>
                    </a:p>
                    <a:p>
                      <a:pPr marL="182880" marR="0" lvl="0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Platform / Tech Team:</a:t>
                      </a:r>
                    </a:p>
                    <a:p>
                      <a:pPr marL="640080" marR="0" lvl="1" indent="-18288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Enable code base – components and templates (if not enabled already)</a:t>
                      </a:r>
                    </a:p>
                    <a:p>
                      <a:pPr marL="640080" marR="0" lvl="1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Enable/ provide advisory support new Header and Footer implementation across old pages</a:t>
                      </a:r>
                    </a:p>
                    <a:p>
                      <a:pPr marL="640080" marR="0" lvl="1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Enable or provide advisory support for migration of old experience to new experience  </a:t>
                      </a:r>
                      <a:endParaRPr lang="en-US" sz="10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40080" marR="0" lvl="1" indent="-182880" algn="l" defTabSz="914377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Advisory on platform related questions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82880" marR="0" lvl="0" indent="-18288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Executes on strategy and vision set by local team 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08508717"/>
                  </a:ext>
                </a:extLst>
              </a:tr>
              <a:tr h="620954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200" b="1"/>
                        <a:t>Names/Capability</a:t>
                      </a:r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000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/>
                        <a:t>Name, Capability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US" sz="1000" b="0" i="1" u="none" strike="noStrike" noProof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dirty="0"/>
                        <a:t>Name, SME in… 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dirty="0"/>
                        <a:t>Name, SME in…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dirty="0"/>
                        <a:t>Name, SME in…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US" sz="1000" b="0" i="1" u="none" strike="noStrike" noProof="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000" i="1" dirty="0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dirty="0"/>
                        <a:t>Name, Capability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i="1" dirty="0"/>
                        <a:t>Name, Capability</a:t>
                      </a: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en-US" sz="1000" b="0" i="1" u="none" strike="noStrike" noProof="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2731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991448-64C9-4868-AD69-2EFA9E76CE2A}"/>
              </a:ext>
            </a:extLst>
          </p:cNvPr>
          <p:cNvSpPr txBox="1"/>
          <p:nvPr/>
        </p:nvSpPr>
        <p:spPr>
          <a:xfrm>
            <a:off x="457321" y="914400"/>
            <a:ext cx="11277358" cy="26514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406283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 dirty="0"/>
              <a:t>Revamp Objectives Template</a:t>
            </a:r>
          </a:p>
        </p:txBody>
      </p:sp>
    </p:spTree>
    <p:extLst>
      <p:ext uri="{BB962C8B-B14F-4D97-AF65-F5344CB8AC3E}">
        <p14:creationId xmlns:p14="http://schemas.microsoft.com/office/powerpoint/2010/main" val="411362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3038450-FB57-439E-AB81-99B4B5153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Background and Overview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5EB3686-65AF-4249-B131-2920E205B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543239"/>
              </p:ext>
            </p:extLst>
          </p:nvPr>
        </p:nvGraphicFramePr>
        <p:xfrm>
          <a:off x="457319" y="1439038"/>
          <a:ext cx="11395766" cy="4781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9635">
                  <a:extLst>
                    <a:ext uri="{9D8B030D-6E8A-4147-A177-3AD203B41FA5}">
                      <a16:colId xmlns:a16="http://schemas.microsoft.com/office/drawing/2014/main" val="559093224"/>
                    </a:ext>
                  </a:extLst>
                </a:gridCol>
                <a:gridCol w="8796131">
                  <a:extLst>
                    <a:ext uri="{9D8B030D-6E8A-4147-A177-3AD203B41FA5}">
                      <a16:colId xmlns:a16="http://schemas.microsoft.com/office/drawing/2014/main" val="2872915629"/>
                    </a:ext>
                  </a:extLst>
                </a:gridCol>
              </a:tblGrid>
              <a:tr h="1074320">
                <a:tc>
                  <a:txBody>
                    <a:bodyPr/>
                    <a:lstStyle/>
                    <a:p>
                      <a:r>
                        <a:rPr lang="en-US" sz="1600"/>
                        <a:t>The Vision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What is our overarching vision for our future-state website?</a:t>
                      </a:r>
                    </a:p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Be ambitious with this statement, as it will provide a “north star” for your teams to work towards in the future</a:t>
                      </a:r>
                    </a:p>
                    <a:p>
                      <a:r>
                        <a:rPr lang="en-US" sz="1200" b="0" i="1" dirty="0">
                          <a:solidFill>
                            <a:schemeClr val="bg2"/>
                          </a:solidFill>
                        </a:rPr>
                        <a:t>E.g., Website earns trust by providing clear, relevant and simple information about MetLife via best-in-class experiences that differentiates MetLife in the market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045"/>
                  </a:ext>
                </a:extLst>
              </a:tr>
              <a:tr h="1074320"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chemeClr val="bg1"/>
                          </a:solidFill>
                        </a:rPr>
                        <a:t>The Goal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What should we be aiming for our website to do in an ideal state? </a:t>
                      </a:r>
                    </a:p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Try to be as specific as possible here. What are the qualities of the experience you want to deliver? 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bg2"/>
                          </a:solidFill>
                        </a:rPr>
                        <a:t>E.g., Identify and align website to bring the MetLife brand and purpose to life, clearly inform users of our solutions, and guide them to the right purchases 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310347"/>
                  </a:ext>
                </a:extLst>
              </a:tr>
              <a:tr h="1074320"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chemeClr val="bg1"/>
                          </a:solidFill>
                        </a:rPr>
                        <a:t>The Role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What role will our website compared to our other channels? </a:t>
                      </a:r>
                    </a:p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Consider how users will interact with the website in comparison to other channels e.g., app, customer service etc.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bg2"/>
                          </a:solidFill>
                        </a:rPr>
                        <a:t>E.g., Website is the primary channel for lead conversion and integrate with other digital touch points via mobile chat and human-driven sales events</a:t>
                      </a:r>
                    </a:p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4233475"/>
                  </a:ext>
                </a:extLst>
              </a:tr>
              <a:tr h="1322241"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chemeClr val="bg1"/>
                          </a:solidFill>
                        </a:rPr>
                        <a:t>Expected Outcome(s)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What are the outcomes we’re aiming to achieve with this revamp work for MetLife and our customers? </a:t>
                      </a:r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Think about including measures that will indicate success against our goals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i="1" dirty="0">
                          <a:solidFill>
                            <a:schemeClr val="bg2"/>
                          </a:solidFill>
                        </a:rPr>
                        <a:t>E.g., Improved NPS scores for trust and reliability, increased time on site, increased lead conversion, lower costs and time spent maintaining site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76775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17EA3D0-896A-42C4-B09B-1C87A34CC01C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LOCAL TEAM TO UPDATE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367589-95C7-45AD-BCF4-AC5CC455018E}"/>
              </a:ext>
            </a:extLst>
          </p:cNvPr>
          <p:cNvSpPr txBox="1"/>
          <p:nvPr/>
        </p:nvSpPr>
        <p:spPr>
          <a:xfrm>
            <a:off x="457319" y="993721"/>
            <a:ext cx="2590681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Building Block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798C94-83CA-4B96-8AC8-513E76A29A55}"/>
              </a:ext>
            </a:extLst>
          </p:cNvPr>
          <p:cNvSpPr txBox="1"/>
          <p:nvPr/>
        </p:nvSpPr>
        <p:spPr>
          <a:xfrm>
            <a:off x="3048000" y="1005840"/>
            <a:ext cx="3980873" cy="3657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Questions and Tips to Consider</a:t>
            </a:r>
          </a:p>
        </p:txBody>
      </p:sp>
    </p:spTree>
    <p:extLst>
      <p:ext uri="{BB962C8B-B14F-4D97-AF65-F5344CB8AC3E}">
        <p14:creationId xmlns:p14="http://schemas.microsoft.com/office/powerpoint/2010/main" val="9181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Ways of Working: Tools and Tech Template</a:t>
            </a:r>
          </a:p>
        </p:txBody>
      </p:sp>
    </p:spTree>
    <p:extLst>
      <p:ext uri="{BB962C8B-B14F-4D97-AF65-F5344CB8AC3E}">
        <p14:creationId xmlns:p14="http://schemas.microsoft.com/office/powerpoint/2010/main" val="12768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24BC40-2FCB-44BA-846A-32747EA43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/>
              </a:rPr>
              <a:t>Ways of Working: Process Tools/Tech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CD60365-9F78-4464-9D98-7676FEDF6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173592"/>
              </p:ext>
            </p:extLst>
          </p:nvPr>
        </p:nvGraphicFramePr>
        <p:xfrm>
          <a:off x="457319" y="1722868"/>
          <a:ext cx="11151102" cy="432833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717034">
                  <a:extLst>
                    <a:ext uri="{9D8B030D-6E8A-4147-A177-3AD203B41FA5}">
                      <a16:colId xmlns:a16="http://schemas.microsoft.com/office/drawing/2014/main" val="4118799492"/>
                    </a:ext>
                  </a:extLst>
                </a:gridCol>
                <a:gridCol w="3325574">
                  <a:extLst>
                    <a:ext uri="{9D8B030D-6E8A-4147-A177-3AD203B41FA5}">
                      <a16:colId xmlns:a16="http://schemas.microsoft.com/office/drawing/2014/main" val="4129707453"/>
                    </a:ext>
                  </a:extLst>
                </a:gridCol>
                <a:gridCol w="4108494">
                  <a:extLst>
                    <a:ext uri="{9D8B030D-6E8A-4147-A177-3AD203B41FA5}">
                      <a16:colId xmlns:a16="http://schemas.microsoft.com/office/drawing/2014/main" val="2357789741"/>
                    </a:ext>
                  </a:extLst>
                </a:gridCol>
              </a:tblGrid>
              <a:tr h="491981">
                <a:tc>
                  <a:txBody>
                    <a:bodyPr/>
                    <a:lstStyle/>
                    <a:p>
                      <a:r>
                        <a:rPr lang="en-US"/>
                        <a:t>Use 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Example Tool/Tech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Local Team Tool/Tech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389051"/>
                  </a:ext>
                </a:extLst>
              </a:tr>
              <a:tr h="491981">
                <a:tc>
                  <a:txBody>
                    <a:bodyPr/>
                    <a:lstStyle/>
                    <a:p>
                      <a:r>
                        <a:rPr lang="en-US" sz="1800" b="1" dirty="0"/>
                        <a:t>Video Conferencing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err="1">
                          <a:solidFill>
                            <a:schemeClr val="bg2"/>
                          </a:solidFill>
                        </a:rPr>
                        <a:t>Webex</a:t>
                      </a:r>
                      <a:endParaRPr lang="en-US" sz="1800" i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095782"/>
                  </a:ext>
                </a:extLst>
              </a:tr>
              <a:tr h="368879">
                <a:tc>
                  <a:txBody>
                    <a:bodyPr/>
                    <a:lstStyle/>
                    <a:p>
                      <a:r>
                        <a:rPr lang="en-US" sz="1800" b="1" dirty="0"/>
                        <a:t>Virtual Collaboration/ Brainstorming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Miro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860753"/>
                  </a:ext>
                </a:extLst>
              </a:tr>
              <a:tr h="491981">
                <a:tc>
                  <a:txBody>
                    <a:bodyPr/>
                    <a:lstStyle/>
                    <a:p>
                      <a:r>
                        <a:rPr lang="en-US" sz="1800" b="1" dirty="0"/>
                        <a:t>File Storage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>
                          <a:solidFill>
                            <a:schemeClr val="bg2"/>
                          </a:solidFill>
                        </a:rPr>
                        <a:t>Sharepoint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265063"/>
                  </a:ext>
                </a:extLst>
              </a:tr>
              <a:tr h="588272">
                <a:tc>
                  <a:txBody>
                    <a:bodyPr/>
                    <a:lstStyle/>
                    <a:p>
                      <a:r>
                        <a:rPr lang="en-US" sz="1800" b="1" dirty="0"/>
                        <a:t>Daily Team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err="1">
                          <a:solidFill>
                            <a:schemeClr val="bg2"/>
                          </a:solidFill>
                        </a:rPr>
                        <a:t>Webex</a:t>
                      </a:r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 Group Chat or 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336653"/>
                  </a:ext>
                </a:extLst>
              </a:tr>
              <a:tr h="491981">
                <a:tc>
                  <a:txBody>
                    <a:bodyPr/>
                    <a:lstStyle/>
                    <a:p>
                      <a:r>
                        <a:rPr lang="en-US" sz="1800" b="1" dirty="0"/>
                        <a:t>CXD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Email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614092"/>
                  </a:ext>
                </a:extLst>
              </a:tr>
              <a:tr h="491981">
                <a:tc>
                  <a:txBody>
                    <a:bodyPr/>
                    <a:lstStyle/>
                    <a:p>
                      <a:r>
                        <a:rPr lang="en-US" sz="1800" b="1" dirty="0"/>
                        <a:t>UX/UI Design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Adobe Creative Suite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315386"/>
                  </a:ext>
                </a:extLst>
              </a:tr>
              <a:tr h="549670">
                <a:tc>
                  <a:txBody>
                    <a:bodyPr/>
                    <a:lstStyle/>
                    <a:p>
                      <a:r>
                        <a:rPr lang="en-US" sz="1800" b="1" dirty="0"/>
                        <a:t>Design Hand-off to Developers and 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dirty="0" err="1">
                          <a:solidFill>
                            <a:schemeClr val="bg2"/>
                          </a:solidFill>
                        </a:rPr>
                        <a:t>Zeplin</a:t>
                      </a:r>
                      <a:r>
                        <a:rPr lang="en-US" sz="1800" i="1" dirty="0">
                          <a:solidFill>
                            <a:schemeClr val="bg2"/>
                          </a:solidFill>
                        </a:rPr>
                        <a:t> or Adobe Creative Suite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71967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57A32C2-9C6E-43BA-A200-54474A44236C}"/>
              </a:ext>
            </a:extLst>
          </p:cNvPr>
          <p:cNvSpPr txBox="1"/>
          <p:nvPr/>
        </p:nvSpPr>
        <p:spPr>
          <a:xfrm>
            <a:off x="457319" y="1053245"/>
            <a:ext cx="11006255" cy="26901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Fill out the following table and distribute to teams to clarify the different tools and technology stakeholders will be using throughout the process</a:t>
            </a:r>
          </a:p>
        </p:txBody>
      </p:sp>
    </p:spTree>
    <p:extLst>
      <p:ext uri="{BB962C8B-B14F-4D97-AF65-F5344CB8AC3E}">
        <p14:creationId xmlns:p14="http://schemas.microsoft.com/office/powerpoint/2010/main" val="132621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Risk Assessment Template</a:t>
            </a:r>
          </a:p>
        </p:txBody>
      </p:sp>
    </p:spTree>
    <p:extLst>
      <p:ext uri="{BB962C8B-B14F-4D97-AF65-F5344CB8AC3E}">
        <p14:creationId xmlns:p14="http://schemas.microsoft.com/office/powerpoint/2010/main" val="11711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4B1DC-2554-4832-A9E8-DE4BC75D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/>
              </a:rPr>
              <a:t>What are the risks we must consider in this work? </a:t>
            </a:r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42FEEE9-6D9C-44D8-86C4-C4F7B5BD7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033276"/>
              </p:ext>
            </p:extLst>
          </p:nvPr>
        </p:nvGraphicFramePr>
        <p:xfrm>
          <a:off x="457319" y="1188811"/>
          <a:ext cx="11363780" cy="4632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756">
                  <a:extLst>
                    <a:ext uri="{9D8B030D-6E8A-4147-A177-3AD203B41FA5}">
                      <a16:colId xmlns:a16="http://schemas.microsoft.com/office/drawing/2014/main" val="475801734"/>
                    </a:ext>
                  </a:extLst>
                </a:gridCol>
                <a:gridCol w="2272756">
                  <a:extLst>
                    <a:ext uri="{9D8B030D-6E8A-4147-A177-3AD203B41FA5}">
                      <a16:colId xmlns:a16="http://schemas.microsoft.com/office/drawing/2014/main" val="1523454570"/>
                    </a:ext>
                  </a:extLst>
                </a:gridCol>
                <a:gridCol w="2272756">
                  <a:extLst>
                    <a:ext uri="{9D8B030D-6E8A-4147-A177-3AD203B41FA5}">
                      <a16:colId xmlns:a16="http://schemas.microsoft.com/office/drawing/2014/main" val="3970796084"/>
                    </a:ext>
                  </a:extLst>
                </a:gridCol>
                <a:gridCol w="2272756">
                  <a:extLst>
                    <a:ext uri="{9D8B030D-6E8A-4147-A177-3AD203B41FA5}">
                      <a16:colId xmlns:a16="http://schemas.microsoft.com/office/drawing/2014/main" val="178798181"/>
                    </a:ext>
                  </a:extLst>
                </a:gridCol>
                <a:gridCol w="2272756">
                  <a:extLst>
                    <a:ext uri="{9D8B030D-6E8A-4147-A177-3AD203B41FA5}">
                      <a16:colId xmlns:a16="http://schemas.microsoft.com/office/drawing/2014/main" val="1532969602"/>
                    </a:ext>
                  </a:extLst>
                </a:gridCol>
              </a:tblGrid>
              <a:tr h="991966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Where are the biggest risks with this work?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What is the likelihood of this risk occurring on a scale from 1-5? (5 being most likely)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What happens if those risks become realized?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How big is the impact if the risk is realized on a scale from 1-5? (5 being most impactful)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How might we mitigate those risks now?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340373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Launch is delayed due to scheduled code freeze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Initial launch will be delayed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>
                          <a:solidFill>
                            <a:schemeClr val="bg2"/>
                          </a:solidFill>
                        </a:rPr>
                        <a:t>Loop in platform team early on in process to sync with their release calendar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073028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841719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608557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637586"/>
                  </a:ext>
                </a:extLst>
              </a:tr>
              <a:tr h="67400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XXX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0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FCDADC4-85AD-40ED-96F2-1F49CD005CA8}"/>
              </a:ext>
            </a:extLst>
          </p:cNvPr>
          <p:cNvSpPr txBox="1"/>
          <p:nvPr/>
        </p:nvSpPr>
        <p:spPr>
          <a:xfrm>
            <a:off x="10585238" y="244156"/>
            <a:ext cx="1606762" cy="2130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For Discussion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74DB39-DB38-49BC-B5AB-FDF5E5FC472E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LOCAL TEAM TO FILL OUT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B9032C-5887-4BC0-B522-4AEE37BC24A7}"/>
              </a:ext>
            </a:extLst>
          </p:cNvPr>
          <p:cNvSpPr txBox="1"/>
          <p:nvPr/>
        </p:nvSpPr>
        <p:spPr>
          <a:xfrm>
            <a:off x="457319" y="6115050"/>
            <a:ext cx="7381875" cy="2857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content, local team to fill out independently </a:t>
            </a:r>
          </a:p>
        </p:txBody>
      </p:sp>
    </p:spTree>
    <p:extLst>
      <p:ext uri="{BB962C8B-B14F-4D97-AF65-F5344CB8AC3E}">
        <p14:creationId xmlns:p14="http://schemas.microsoft.com/office/powerpoint/2010/main" val="294065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Work Done To Date Template </a:t>
            </a:r>
          </a:p>
        </p:txBody>
      </p:sp>
    </p:spTree>
    <p:extLst>
      <p:ext uri="{BB962C8B-B14F-4D97-AF65-F5344CB8AC3E}">
        <p14:creationId xmlns:p14="http://schemas.microsoft.com/office/powerpoint/2010/main" val="113410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0CD9B4-A460-4A11-BA0C-0D815561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work has been done to this point?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07027BB-8FAE-410F-975E-3A5A73CC8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857469"/>
              </p:ext>
            </p:extLst>
          </p:nvPr>
        </p:nvGraphicFramePr>
        <p:xfrm>
          <a:off x="532809" y="1188720"/>
          <a:ext cx="11201873" cy="433957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171300">
                  <a:extLst>
                    <a:ext uri="{9D8B030D-6E8A-4147-A177-3AD203B41FA5}">
                      <a16:colId xmlns:a16="http://schemas.microsoft.com/office/drawing/2014/main" val="4072537411"/>
                    </a:ext>
                  </a:extLst>
                </a:gridCol>
                <a:gridCol w="3584864">
                  <a:extLst>
                    <a:ext uri="{9D8B030D-6E8A-4147-A177-3AD203B41FA5}">
                      <a16:colId xmlns:a16="http://schemas.microsoft.com/office/drawing/2014/main" val="3023699545"/>
                    </a:ext>
                  </a:extLst>
                </a:gridCol>
                <a:gridCol w="2015836">
                  <a:extLst>
                    <a:ext uri="{9D8B030D-6E8A-4147-A177-3AD203B41FA5}">
                      <a16:colId xmlns:a16="http://schemas.microsoft.com/office/drawing/2014/main" val="3732353155"/>
                    </a:ext>
                  </a:extLst>
                </a:gridCol>
                <a:gridCol w="1724892">
                  <a:extLst>
                    <a:ext uri="{9D8B030D-6E8A-4147-A177-3AD203B41FA5}">
                      <a16:colId xmlns:a16="http://schemas.microsoft.com/office/drawing/2014/main" val="4245732206"/>
                    </a:ext>
                  </a:extLst>
                </a:gridCol>
                <a:gridCol w="1304747">
                  <a:extLst>
                    <a:ext uri="{9D8B030D-6E8A-4147-A177-3AD203B41FA5}">
                      <a16:colId xmlns:a16="http://schemas.microsoft.com/office/drawing/2014/main" val="143845595"/>
                    </a:ext>
                  </a:extLst>
                </a:gridCol>
                <a:gridCol w="1400234">
                  <a:extLst>
                    <a:ext uri="{9D8B030D-6E8A-4147-A177-3AD203B41FA5}">
                      <a16:colId xmlns:a16="http://schemas.microsoft.com/office/drawing/2014/main" val="3006208323"/>
                    </a:ext>
                  </a:extLst>
                </a:gridCol>
              </a:tblGrid>
              <a:tr h="395531">
                <a:tc>
                  <a:txBody>
                    <a:bodyPr/>
                    <a:lstStyle/>
                    <a:p>
                      <a:r>
                        <a:rPr lang="en-US" sz="1400"/>
                        <a:t>PHASE OF WORK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ACTIVITIES COMPLETED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FILE NAME (LINK)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SUMMARY OF DOCUMENT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DATE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OWNERS</a:t>
                      </a:r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653155"/>
                  </a:ext>
                </a:extLst>
              </a:tr>
              <a:tr h="462909">
                <a:tc>
                  <a:txBody>
                    <a:bodyPr/>
                    <a:lstStyle/>
                    <a:p>
                      <a:r>
                        <a:rPr lang="en-US" sz="12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Plan*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Identified objectives, overall vision and key areas of opportunity for revamp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Identified KPI’s and business objectives of this work </a:t>
                      </a:r>
                    </a:p>
                  </a:txBody>
                  <a:tcPr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Pre-project brief (linked)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Overview of revamp efforts with detail on timing, stakeholders, goals and success metrics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9/10/2021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Stanley C.(MetLife)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>
                          <a:solidFill>
                            <a:schemeClr val="bg2"/>
                          </a:solidFill>
                        </a:rPr>
                        <a:t>Michael Scott (MetLife)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748593"/>
                  </a:ext>
                </a:extLst>
              </a:tr>
              <a:tr h="1097281">
                <a:tc rowSpan="2">
                  <a:txBody>
                    <a:bodyPr/>
                    <a:lstStyle/>
                    <a:p>
                      <a:r>
                        <a:rPr lang="en-US" sz="12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Discover &amp; Define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Developed key personas</a:t>
                      </a:r>
                    </a:p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Developed persona website needs and objectives </a:t>
                      </a:r>
                    </a:p>
                  </a:txBody>
                  <a:tcPr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Persona deliverable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Detail on target personas for revamp efforts—includes information on needs, wants and demographics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1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Hanif Perry (Prophet) 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575909"/>
                  </a:ext>
                </a:extLst>
              </a:tr>
              <a:tr h="4629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Need mapping deliverable 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1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1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Hanif Perry (Prophet)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038894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r>
                        <a:rPr lang="en-US" sz="12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XXX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kern="120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3322705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D7EA87F-2B59-4F76-8FB0-BA8434BC6972}"/>
              </a:ext>
            </a:extLst>
          </p:cNvPr>
          <p:cNvSpPr txBox="1"/>
          <p:nvPr/>
        </p:nvSpPr>
        <p:spPr>
          <a:xfrm>
            <a:off x="9799176" y="0"/>
            <a:ext cx="2277322" cy="317634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0" rIns="91440" bIns="0" rtlCol="0">
            <a:noAutofit/>
          </a:bodyPr>
          <a:lstStyle/>
          <a:p>
            <a:pPr algn="r"/>
            <a:r>
              <a:rPr lang="en-US" sz="2200">
                <a:solidFill>
                  <a:srgbClr val="FF0000"/>
                </a:solidFill>
              </a:rPr>
              <a:t>WIP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B09751-5274-4FBC-AD87-21B2F186D90B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LOCAL TEAM TO UPDATE AND FILL OUT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09B55E-53D6-4036-A96C-D7E3E38BB0F0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independently</a:t>
            </a:r>
          </a:p>
        </p:txBody>
      </p:sp>
    </p:spTree>
    <p:extLst>
      <p:ext uri="{BB962C8B-B14F-4D97-AF65-F5344CB8AC3E}">
        <p14:creationId xmlns:p14="http://schemas.microsoft.com/office/powerpoint/2010/main" val="423213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276A5-7F62-406C-931A-18A9C2B874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Work To Be Done</a:t>
            </a:r>
          </a:p>
        </p:txBody>
      </p:sp>
    </p:spTree>
    <p:extLst>
      <p:ext uri="{BB962C8B-B14F-4D97-AF65-F5344CB8AC3E}">
        <p14:creationId xmlns:p14="http://schemas.microsoft.com/office/powerpoint/2010/main" val="415363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5626A51-BD18-9F4C-9752-8A3DA5ED3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Use the templates here to kick start your “Project Kick-off” deck.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9FBCE3-0322-FA43-B967-78177D64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2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101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0CD9B4-A460-4A11-BA0C-0D815561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work is this team responsible for? (1/2)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07027BB-8FAE-410F-975E-3A5A73CC8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619685"/>
              </p:ext>
            </p:extLst>
          </p:nvPr>
        </p:nvGraphicFramePr>
        <p:xfrm>
          <a:off x="532809" y="1188720"/>
          <a:ext cx="11201872" cy="347849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23926">
                  <a:extLst>
                    <a:ext uri="{9D8B030D-6E8A-4147-A177-3AD203B41FA5}">
                      <a16:colId xmlns:a16="http://schemas.microsoft.com/office/drawing/2014/main" val="4072537411"/>
                    </a:ext>
                  </a:extLst>
                </a:gridCol>
                <a:gridCol w="3256824">
                  <a:extLst>
                    <a:ext uri="{9D8B030D-6E8A-4147-A177-3AD203B41FA5}">
                      <a16:colId xmlns:a16="http://schemas.microsoft.com/office/drawing/2014/main" val="3023699545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3732353155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702899122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143845595"/>
                    </a:ext>
                  </a:extLst>
                </a:gridCol>
              </a:tblGrid>
              <a:tr h="395531">
                <a:tc>
                  <a:txBody>
                    <a:bodyPr/>
                    <a:lstStyle/>
                    <a:p>
                      <a:r>
                        <a:rPr lang="en-US" sz="1400"/>
                        <a:t>PHASE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ACTIVITIES TO 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OUTPUTS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DEADLINE(S) </a:t>
                      </a:r>
                    </a:p>
                    <a:p>
                      <a:r>
                        <a:rPr lang="en-US" sz="1400"/>
                        <a:t>*</a:t>
                      </a:r>
                      <a:r>
                        <a:rPr lang="en-US" sz="1200" b="0" i="1" u="none"/>
                        <a:t>To be filled out with     agency input</a:t>
                      </a:r>
                      <a:endParaRPr lang="en-US" sz="1600" b="0" i="1" u="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653155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r>
                        <a:rPr lang="en-US" sz="14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Define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Identify objectives, overall vision and key areas of opportunity for revamp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Vision Statement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Priority Opportunity areas for revamp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Project Objectives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9/13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748593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endParaRPr lang="en-US" sz="1400" i="1">
                        <a:solidFill>
                          <a:schemeClr val="bg2"/>
                        </a:solidFill>
                        <a:latin typeface="Arial Bold" panose="020B0704020202020204" pitchFamily="34" charset="0"/>
                        <a:cs typeface="Arial Bold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227055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endParaRPr lang="en-US" sz="1400" i="1">
                        <a:solidFill>
                          <a:schemeClr val="bg2"/>
                        </a:solidFill>
                        <a:latin typeface="Arial Bold" panose="020B0704020202020204" pitchFamily="34" charset="0"/>
                        <a:cs typeface="Arial Bold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4561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1FA50503-C28E-4492-A048-5F2641ED5E5C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LOCAL TEAM TO UPDATE AND FILL OUT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D57CAC-F5D7-45DB-A332-FD12346CF9E3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independently</a:t>
            </a:r>
          </a:p>
        </p:txBody>
      </p:sp>
    </p:spTree>
    <p:extLst>
      <p:ext uri="{BB962C8B-B14F-4D97-AF65-F5344CB8AC3E}">
        <p14:creationId xmlns:p14="http://schemas.microsoft.com/office/powerpoint/2010/main" val="13396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0CD9B4-A460-4A11-BA0C-0D815561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work is this team responsible for? (2/2)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07027BB-8FAE-410F-975E-3A5A73CC8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910797"/>
              </p:ext>
            </p:extLst>
          </p:nvPr>
        </p:nvGraphicFramePr>
        <p:xfrm>
          <a:off x="532809" y="1188720"/>
          <a:ext cx="11201872" cy="329561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23926">
                  <a:extLst>
                    <a:ext uri="{9D8B030D-6E8A-4147-A177-3AD203B41FA5}">
                      <a16:colId xmlns:a16="http://schemas.microsoft.com/office/drawing/2014/main" val="4072537411"/>
                    </a:ext>
                  </a:extLst>
                </a:gridCol>
                <a:gridCol w="3256824">
                  <a:extLst>
                    <a:ext uri="{9D8B030D-6E8A-4147-A177-3AD203B41FA5}">
                      <a16:colId xmlns:a16="http://schemas.microsoft.com/office/drawing/2014/main" val="3023699545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3732353155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702899122"/>
                    </a:ext>
                  </a:extLst>
                </a:gridCol>
                <a:gridCol w="2240374">
                  <a:extLst>
                    <a:ext uri="{9D8B030D-6E8A-4147-A177-3AD203B41FA5}">
                      <a16:colId xmlns:a16="http://schemas.microsoft.com/office/drawing/2014/main" val="426312887"/>
                    </a:ext>
                  </a:extLst>
                </a:gridCol>
              </a:tblGrid>
              <a:tr h="395531">
                <a:tc>
                  <a:txBody>
                    <a:bodyPr/>
                    <a:lstStyle/>
                    <a:p>
                      <a:r>
                        <a:rPr lang="en-US" sz="1400"/>
                        <a:t>PHASE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KEY ACTIVITIES TO 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AGENCY OWNERS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METLIFE DAY TO DAY</a:t>
                      </a:r>
                    </a:p>
                    <a:p>
                      <a:r>
                        <a:rPr lang="en-US" sz="1400" dirty="0"/>
                        <a:t>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METLIFE STAKEHOLDERS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653155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r>
                        <a:rPr lang="en-US" sz="1400" i="1">
                          <a:solidFill>
                            <a:schemeClr val="bg2"/>
                          </a:solidFill>
                          <a:latin typeface="Arial Bold" panose="020B0704020202020204" pitchFamily="34" charset="0"/>
                          <a:cs typeface="Arial Bold" panose="020B0704020202020204" pitchFamily="34" charset="0"/>
                        </a:rPr>
                        <a:t>Define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Identify objectives, overall vision and key areas of opportunity for revamp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Prophet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Roxanne K.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Cynthia K.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>
                          <a:solidFill>
                            <a:schemeClr val="bg2"/>
                          </a:solidFill>
                        </a:rPr>
                        <a:t>Caroline 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748593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endParaRPr lang="en-US" sz="1400" i="1">
                        <a:solidFill>
                          <a:schemeClr val="bg2"/>
                        </a:solidFill>
                        <a:latin typeface="Arial Bold" panose="020B0704020202020204" pitchFamily="34" charset="0"/>
                        <a:cs typeface="Arial Bold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227055"/>
                  </a:ext>
                </a:extLst>
              </a:tr>
              <a:tr h="925818">
                <a:tc>
                  <a:txBody>
                    <a:bodyPr/>
                    <a:lstStyle/>
                    <a:p>
                      <a:endParaRPr lang="en-US" sz="1400" i="1">
                        <a:solidFill>
                          <a:schemeClr val="bg2"/>
                        </a:solidFill>
                        <a:latin typeface="Arial Bold" panose="020B0704020202020204" pitchFamily="34" charset="0"/>
                        <a:cs typeface="Arial Bold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n-US" sz="1200" i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4561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512DAB07-0E25-4CCA-BF81-8309D0A53AA9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LOCAL TEAM TO UPDATE AND FILL OUT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74C2C0-FC9B-47A1-8180-411D99A4F9DC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independently</a:t>
            </a:r>
          </a:p>
        </p:txBody>
      </p:sp>
    </p:spTree>
    <p:extLst>
      <p:ext uri="{BB962C8B-B14F-4D97-AF65-F5344CB8AC3E}">
        <p14:creationId xmlns:p14="http://schemas.microsoft.com/office/powerpoint/2010/main" val="92329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Process Timing Template</a:t>
            </a:r>
          </a:p>
        </p:txBody>
      </p:sp>
    </p:spTree>
    <p:extLst>
      <p:ext uri="{BB962C8B-B14F-4D97-AF65-F5344CB8AC3E}">
        <p14:creationId xmlns:p14="http://schemas.microsoft.com/office/powerpoint/2010/main" val="403113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8C2BC5C-A1D4-B749-A536-A36DA1152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revamp effort will be completed across five main phases of work </a:t>
            </a:r>
          </a:p>
        </p:txBody>
      </p:sp>
      <p:sp>
        <p:nvSpPr>
          <p:cNvPr id="2" name="TextBox 1">
            <a:hlinkClick r:id="rId2"/>
            <a:extLst>
              <a:ext uri="{FF2B5EF4-FFF2-40B4-BE49-F238E27FC236}">
                <a16:creationId xmlns:a16="http://schemas.microsoft.com/office/drawing/2014/main" id="{0C037690-8C1D-47E1-B16C-95738F66C20D}"/>
              </a:ext>
            </a:extLst>
          </p:cNvPr>
          <p:cNvSpPr txBox="1"/>
          <p:nvPr/>
        </p:nvSpPr>
        <p:spPr>
          <a:xfrm>
            <a:off x="2267545" y="5978156"/>
            <a:ext cx="6985630" cy="2817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b="1" u="sng" dirty="0">
                <a:solidFill>
                  <a:schemeClr val="bg2"/>
                </a:solidFill>
                <a:ea typeface="MetLife Circular Light" charset="0"/>
                <a:cs typeface="MetLife Circular Light" charset="0"/>
                <a:hlinkClick r:id="rId3"/>
              </a:rPr>
              <a:t>Click here for more detailed view of revamp process</a:t>
            </a:r>
            <a:endParaRPr lang="en-US" b="1" u="sng" dirty="0">
              <a:solidFill>
                <a:schemeClr val="bg2"/>
              </a:solidFill>
              <a:ea typeface="MetLife Circular Light" charset="0"/>
              <a:cs typeface="MetLife Circular Light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158671-28AA-43BB-ABFF-4F321974D2D0}"/>
              </a:ext>
            </a:extLst>
          </p:cNvPr>
          <p:cNvSpPr/>
          <p:nvPr/>
        </p:nvSpPr>
        <p:spPr>
          <a:xfrm>
            <a:off x="2149275" y="5837274"/>
            <a:ext cx="7313934" cy="56352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BA230A-B825-4F85-9E7F-A69BCBA308F7}"/>
              </a:ext>
            </a:extLst>
          </p:cNvPr>
          <p:cNvSpPr txBox="1"/>
          <p:nvPr/>
        </p:nvSpPr>
        <p:spPr>
          <a:xfrm>
            <a:off x="1546497" y="4192948"/>
            <a:ext cx="1590210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Resource and plan for experience design sufficiently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27A68C7-0FED-402A-A1D7-FBD4A94F2460}"/>
              </a:ext>
            </a:extLst>
          </p:cNvPr>
          <p:cNvSpPr txBox="1"/>
          <p:nvPr/>
        </p:nvSpPr>
        <p:spPr>
          <a:xfrm>
            <a:off x="3331594" y="4192948"/>
            <a:ext cx="1590210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Uncover real customer needs and solutions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6227271-738B-4B59-8A2E-4F2437ACBABA}"/>
              </a:ext>
            </a:extLst>
          </p:cNvPr>
          <p:cNvSpPr txBox="1"/>
          <p:nvPr/>
        </p:nvSpPr>
        <p:spPr>
          <a:xfrm>
            <a:off x="5077897" y="4192947"/>
            <a:ext cx="1599282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Prototype and create the experience across the whole journey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ACE0BAC-D840-495C-A66C-F717E0069C57}"/>
              </a:ext>
            </a:extLst>
          </p:cNvPr>
          <p:cNvSpPr txBox="1"/>
          <p:nvPr/>
        </p:nvSpPr>
        <p:spPr>
          <a:xfrm>
            <a:off x="6895099" y="4190904"/>
            <a:ext cx="1599282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Build, test, and learn with agility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B0C2C7B-67C4-45FC-964D-9BA0C7DBB899}"/>
              </a:ext>
            </a:extLst>
          </p:cNvPr>
          <p:cNvSpPr txBox="1"/>
          <p:nvPr/>
        </p:nvSpPr>
        <p:spPr>
          <a:xfrm>
            <a:off x="8702204" y="4192948"/>
            <a:ext cx="1590210" cy="15391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sz="1400" b="0" i="0">
                <a:solidFill>
                  <a:srgbClr val="333333"/>
                </a:solidFill>
                <a:effectLst/>
                <a:cs typeface="Calibri" panose="020F0502020204030204" pitchFamily="34" charset="0"/>
              </a:rPr>
              <a:t>Continuously improve to align with customer needs</a:t>
            </a:r>
            <a:endParaRPr lang="en-US" sz="1400">
              <a:solidFill>
                <a:schemeClr val="bg2"/>
              </a:solidFill>
              <a:ea typeface="MetLife Circular Light" charset="0"/>
              <a:cs typeface="Calibri" panose="020F0502020204030204" pitchFamily="34" charset="0"/>
            </a:endParaRPr>
          </a:p>
        </p:txBody>
      </p:sp>
      <p:pic>
        <p:nvPicPr>
          <p:cNvPr id="13" name="Picture 13" descr="Diagram, venn diagram&#10;&#10;Description automatically generated">
            <a:extLst>
              <a:ext uri="{FF2B5EF4-FFF2-40B4-BE49-F238E27FC236}">
                <a16:creationId xmlns:a16="http://schemas.microsoft.com/office/drawing/2014/main" id="{5EFA6A25-153D-4623-A4EA-8D0D42C142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0043" y="2056361"/>
            <a:ext cx="9461159" cy="201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18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65B0DE7-6EE7-4771-9829-1292ACDB0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319" y="457200"/>
            <a:ext cx="10525125" cy="731520"/>
          </a:xfrm>
        </p:spPr>
        <p:txBody>
          <a:bodyPr/>
          <a:lstStyle/>
          <a:p>
            <a:r>
              <a:rPr lang="en-US" dirty="0"/>
              <a:t>Process Overview with Activities &amp; Capabilities by Phase</a:t>
            </a:r>
          </a:p>
        </p:txBody>
      </p:sp>
      <p:sp>
        <p:nvSpPr>
          <p:cNvPr id="8" name="TextBox 7">
            <a:hlinkClick r:id="rId2"/>
            <a:extLst>
              <a:ext uri="{FF2B5EF4-FFF2-40B4-BE49-F238E27FC236}">
                <a16:creationId xmlns:a16="http://schemas.microsoft.com/office/drawing/2014/main" id="{65CA49BA-8B29-420F-ACBD-DBEFDD95AA73}"/>
              </a:ext>
            </a:extLst>
          </p:cNvPr>
          <p:cNvSpPr txBox="1"/>
          <p:nvPr/>
        </p:nvSpPr>
        <p:spPr>
          <a:xfrm>
            <a:off x="2393968" y="5531947"/>
            <a:ext cx="6985630" cy="28176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 defTabSz="456758" fontAlgn="base">
              <a:spcBef>
                <a:spcPts val="1200"/>
              </a:spcBef>
            </a:pPr>
            <a:r>
              <a:rPr lang="en-US" b="1" u="sng" dirty="0">
                <a:solidFill>
                  <a:schemeClr val="bg2"/>
                </a:solidFill>
                <a:ea typeface="MetLife Circular Light" charset="0"/>
                <a:cs typeface="MetLife Circular Light" charset="0"/>
                <a:hlinkClick r:id="rId3"/>
              </a:rPr>
              <a:t>Click here for more detailed view of revamp process</a:t>
            </a:r>
            <a:endParaRPr lang="en-US" b="1" u="sng" dirty="0">
              <a:solidFill>
                <a:schemeClr val="bg2"/>
              </a:solidFill>
              <a:ea typeface="MetLife Circular Light" charset="0"/>
              <a:cs typeface="MetLife Circular Light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3A72D7-13D0-43E8-A2C0-AC11CDDE7CAE}"/>
              </a:ext>
            </a:extLst>
          </p:cNvPr>
          <p:cNvSpPr/>
          <p:nvPr/>
        </p:nvSpPr>
        <p:spPr>
          <a:xfrm>
            <a:off x="2275698" y="5391065"/>
            <a:ext cx="7313934" cy="56352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6C7132-CB52-43C1-A9A3-7C77C49C2FF5}"/>
              </a:ext>
            </a:extLst>
          </p:cNvPr>
          <p:cNvSpPr/>
          <p:nvPr/>
        </p:nvSpPr>
        <p:spPr>
          <a:xfrm>
            <a:off x="847725" y="1188721"/>
            <a:ext cx="10525125" cy="3995216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4AD4F5-25CC-4B2E-BFE9-88D89CAF3B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34585" y="1329602"/>
            <a:ext cx="7661515" cy="374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43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8C2BC5C-A1D4-B749-A536-A36DA1152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work is expected to run X weeks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1FF71D-FA70-4264-983D-9CF4CCAD2913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EXAMPLE-LOCAL TEAM TO FILL OUT </a:t>
            </a:r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:a16="http://schemas.microsoft.com/office/drawing/2014/main" id="{165AA1C0-A743-4C44-B2AF-59DF54A87B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34935"/>
              </p:ext>
            </p:extLst>
          </p:nvPr>
        </p:nvGraphicFramePr>
        <p:xfrm>
          <a:off x="562153" y="1031098"/>
          <a:ext cx="7586364" cy="5135880"/>
        </p:xfrm>
        <a:graphic>
          <a:graphicData uri="http://schemas.openxmlformats.org/drawingml/2006/table">
            <a:tbl>
              <a:tblPr firstRow="1"/>
              <a:tblGrid>
                <a:gridCol w="1662564">
                  <a:extLst>
                    <a:ext uri="{9D8B030D-6E8A-4147-A177-3AD203B41FA5}">
                      <a16:colId xmlns:a16="http://schemas.microsoft.com/office/drawing/2014/main" val="3974871480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965945057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3382074178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505977506"/>
                    </a:ext>
                  </a:extLst>
                </a:gridCol>
                <a:gridCol w="592380">
                  <a:extLst>
                    <a:ext uri="{9D8B030D-6E8A-4147-A177-3AD203B41FA5}">
                      <a16:colId xmlns:a16="http://schemas.microsoft.com/office/drawing/2014/main" val="1326881800"/>
                    </a:ext>
                  </a:extLst>
                </a:gridCol>
              </a:tblGrid>
              <a:tr h="1820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cap="all" spc="80" baseline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WEEK</a:t>
                      </a:r>
                    </a:p>
                  </a:txBody>
                  <a:tcPr marL="0" marR="0" marT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cap="all" spc="80" baseline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cap="all" spc="80" baseline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3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4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5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6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7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ctr"/>
                      <a:r>
                        <a:rPr lang="en-US" sz="1100" cap="all" spc="80" baseline="0">
                          <a:solidFill>
                            <a:schemeClr val="tx2"/>
                          </a:solidFill>
                          <a:latin typeface="+mj-lt"/>
                        </a:rPr>
                        <a:t>8</a:t>
                      </a:r>
                      <a:endParaRPr lang="en-US" sz="1100" b="1" i="0" cap="all" spc="80" baseline="0">
                        <a:solidFill>
                          <a:schemeClr val="tx2"/>
                        </a:solidFill>
                        <a:latin typeface="+mj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cap="all" spc="80" baseline="0">
                          <a:solidFill>
                            <a:schemeClr val="tx2"/>
                          </a:solidFill>
                          <a:latin typeface="+mj-lt"/>
                          <a:ea typeface="Graphik Medium" charset="0"/>
                          <a:cs typeface="Graphik Medium" charset="0"/>
                        </a:rPr>
                        <a:t>9</a:t>
                      </a:r>
                    </a:p>
                  </a:txBody>
                  <a:tcPr marL="0" marR="0" marT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cap="all" spc="80" baseline="0">
                          <a:solidFill>
                            <a:schemeClr val="tx2"/>
                          </a:solidFill>
                          <a:latin typeface="+mj-lt"/>
                          <a:ea typeface="Graphik Medium" charset="0"/>
                          <a:cs typeface="Graphik Medium" charset="0"/>
                        </a:rPr>
                        <a:t>10</a:t>
                      </a:r>
                    </a:p>
                  </a:txBody>
                  <a:tcPr marL="0" marR="0" marT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0278319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PLAN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3926291"/>
                  </a:ext>
                </a:extLst>
              </a:tr>
              <a:tr h="2210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Project kick-off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103838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224455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spc="0" baseline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6460428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DISCOVER/DEFINE</a:t>
                      </a:r>
                      <a:endParaRPr lang="en-US" sz="900" b="1" i="0" kern="1200" cap="all" spc="80" baseline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3896333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599827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509881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048373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DESIGN</a:t>
                      </a:r>
                      <a:endParaRPr lang="en-US" sz="900" b="1" i="0" kern="1200" cap="all" spc="80" baseline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bg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raphik Regular"/>
                        </a:defRPr>
                      </a:lvl9pPr>
                    </a:lstStyle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DELIVER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C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C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C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073684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1385308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729595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934877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kern="1200" cap="all" spc="8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IMPROVE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129030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404905"/>
                  </a:ext>
                </a:extLst>
              </a:tr>
              <a:tr h="22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>
                          <a:solidFill>
                            <a:schemeClr val="tx1"/>
                          </a:solidFill>
                        </a:rPr>
                        <a:t>Activity 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en-US" sz="1100" b="0" i="0">
                        <a:solidFill>
                          <a:schemeClr val="tx1"/>
                        </a:solidFill>
                        <a:latin typeface="+mn-lt"/>
                        <a:ea typeface="Graphik Medium" charset="0"/>
                        <a:cs typeface="Graphik Medium" charset="0"/>
                      </a:endParaRPr>
                    </a:p>
                  </a:txBody>
                  <a:tcPr marL="0" marR="0" anchor="ctr">
                    <a:lnL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53536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D96D987-73C0-43D4-85B9-BC01B6874482}"/>
              </a:ext>
            </a:extLst>
          </p:cNvPr>
          <p:cNvSpPr txBox="1"/>
          <p:nvPr/>
        </p:nvSpPr>
        <p:spPr>
          <a:xfrm>
            <a:off x="8358188" y="1031098"/>
            <a:ext cx="3586162" cy="37266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600" b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When planning out work consider…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371000-B525-40A9-BC59-3775AE00FBFD}"/>
              </a:ext>
            </a:extLst>
          </p:cNvPr>
          <p:cNvSpPr txBox="1"/>
          <p:nvPr/>
        </p:nvSpPr>
        <p:spPr>
          <a:xfrm>
            <a:off x="8358188" y="1343025"/>
            <a:ext cx="3376493" cy="4343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 defTabSz="456758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Allowing ample time for revisions between activities</a:t>
            </a:r>
          </a:p>
          <a:p>
            <a:pPr marL="285750" indent="-285750" defTabSz="456758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Building in flexibility should certain phases/activities take longer than expected</a:t>
            </a:r>
          </a:p>
          <a:p>
            <a:pPr marL="285750" indent="-285750" defTabSz="456758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Adding in dedicated activities early on around Quality Assurance and ADA checks to ensure content and designs are up to the standards of MetLife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C63A15-C32E-4929-8F0B-B237B224A814}"/>
              </a:ext>
            </a:extLst>
          </p:cNvPr>
          <p:cNvSpPr/>
          <p:nvPr/>
        </p:nvSpPr>
        <p:spPr>
          <a:xfrm>
            <a:off x="8286748" y="1002522"/>
            <a:ext cx="3586162" cy="286732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</p:spTree>
    <p:extLst>
      <p:ext uri="{BB962C8B-B14F-4D97-AF65-F5344CB8AC3E}">
        <p14:creationId xmlns:p14="http://schemas.microsoft.com/office/powerpoint/2010/main" val="73297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DE38-6600-4784-B00A-6B3B340F5F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5732" y="1935163"/>
            <a:ext cx="9259768" cy="2987675"/>
          </a:xfrm>
        </p:spPr>
        <p:txBody>
          <a:bodyPr/>
          <a:lstStyle/>
          <a:p>
            <a:r>
              <a:rPr lang="en-US"/>
              <a:t>Roles, Responsibilities and Capabilities Template</a:t>
            </a:r>
          </a:p>
        </p:txBody>
      </p:sp>
    </p:spTree>
    <p:extLst>
      <p:ext uri="{BB962C8B-B14F-4D97-AF65-F5344CB8AC3E}">
        <p14:creationId xmlns:p14="http://schemas.microsoft.com/office/powerpoint/2010/main" val="267096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83668-E6AF-46C5-A2F6-599A12F32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MetLife Project Team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BA9170-B628-4767-A9B4-D006A5E85EE7}"/>
              </a:ext>
            </a:extLst>
          </p:cNvPr>
          <p:cNvSpPr/>
          <p:nvPr/>
        </p:nvSpPr>
        <p:spPr>
          <a:xfrm>
            <a:off x="457319" y="1009815"/>
            <a:ext cx="11449759" cy="526177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Open Sans Bold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873DDD-2FDB-4EC6-8317-65C554953A60}"/>
              </a:ext>
            </a:extLst>
          </p:cNvPr>
          <p:cNvSpPr/>
          <p:nvPr/>
        </p:nvSpPr>
        <p:spPr>
          <a:xfrm>
            <a:off x="457319" y="1009815"/>
            <a:ext cx="2464785" cy="97801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Project Sponsor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08FD17-B5FC-4FE8-9E55-E7F920FCE258}"/>
              </a:ext>
            </a:extLst>
          </p:cNvPr>
          <p:cNvCxnSpPr>
            <a:cxnSpLocks/>
          </p:cNvCxnSpPr>
          <p:nvPr/>
        </p:nvCxnSpPr>
        <p:spPr>
          <a:xfrm>
            <a:off x="4263113" y="2041015"/>
            <a:ext cx="0" cy="4230576"/>
          </a:xfrm>
          <a:prstGeom prst="line">
            <a:avLst/>
          </a:prstGeom>
          <a:ln w="127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292FBF9-FD31-4ED8-84E9-49C111E71D7E}"/>
              </a:ext>
            </a:extLst>
          </p:cNvPr>
          <p:cNvSpPr/>
          <p:nvPr/>
        </p:nvSpPr>
        <p:spPr>
          <a:xfrm>
            <a:off x="6182198" y="1009815"/>
            <a:ext cx="2464785" cy="97801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Steering Comm. Members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153307-11CD-45CE-9A2F-D3E7AFC0795A}"/>
              </a:ext>
            </a:extLst>
          </p:cNvPr>
          <p:cNvSpPr/>
          <p:nvPr/>
        </p:nvSpPr>
        <p:spPr>
          <a:xfrm>
            <a:off x="457312" y="2520871"/>
            <a:ext cx="11449759" cy="42042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Project Cross Function Working Team: name, name, name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847715-B275-42F7-B828-9139D953E723}"/>
              </a:ext>
            </a:extLst>
          </p:cNvPr>
          <p:cNvSpPr/>
          <p:nvPr/>
        </p:nvSpPr>
        <p:spPr>
          <a:xfrm>
            <a:off x="457318" y="2939591"/>
            <a:ext cx="11449759" cy="42042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Open Sans Bold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649265-AABE-46A9-A8DD-21B0492D04AE}"/>
              </a:ext>
            </a:extLst>
          </p:cNvPr>
          <p:cNvSpPr txBox="1"/>
          <p:nvPr/>
        </p:nvSpPr>
        <p:spPr>
          <a:xfrm>
            <a:off x="3051828" y="1064488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Name(s)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3E51B5-D1C8-4B17-B0D4-BE19437BBF20}"/>
              </a:ext>
            </a:extLst>
          </p:cNvPr>
          <p:cNvSpPr txBox="1"/>
          <p:nvPr/>
        </p:nvSpPr>
        <p:spPr>
          <a:xfrm>
            <a:off x="8776708" y="1057527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Name(s)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745A52-E596-44C4-895B-E676D6D227F6}"/>
              </a:ext>
            </a:extLst>
          </p:cNvPr>
          <p:cNvSpPr txBox="1"/>
          <p:nvPr/>
        </p:nvSpPr>
        <p:spPr>
          <a:xfrm>
            <a:off x="587044" y="3061488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Local Team: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692B6E-2576-4AAC-ADD5-6FAC944D5BA9}"/>
              </a:ext>
            </a:extLst>
          </p:cNvPr>
          <p:cNvSpPr txBox="1"/>
          <p:nvPr/>
        </p:nvSpPr>
        <p:spPr>
          <a:xfrm>
            <a:off x="4368327" y="3061488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Regional Team (if applicable):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339281-721E-41CF-A52D-6B1A8AF90934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LOCAL TEAM TO FILL OUT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99A584-1BB6-45DC-90EE-339C382C2C7C}"/>
              </a:ext>
            </a:extLst>
          </p:cNvPr>
          <p:cNvSpPr txBox="1"/>
          <p:nvPr/>
        </p:nvSpPr>
        <p:spPr>
          <a:xfrm>
            <a:off x="587044" y="3457654"/>
            <a:ext cx="37927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Jon Doe (Revamp Team Lead)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Jane Day (Strategist)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3939EA-92F3-4C4D-A8FB-FFE24D01D4A8}"/>
              </a:ext>
            </a:extLst>
          </p:cNvPr>
          <p:cNvSpPr txBox="1"/>
          <p:nvPr/>
        </p:nvSpPr>
        <p:spPr>
          <a:xfrm>
            <a:off x="4478803" y="3435863"/>
            <a:ext cx="5232988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Kara Green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Tom Wabash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75787B"/>
              </a:solidFill>
              <a:effectLst/>
              <a:uLnTx/>
              <a:uFillTx/>
              <a:latin typeface="Arial"/>
              <a:ea typeface="MetLife Circular Light" charset="0"/>
              <a:cs typeface="MetLife Circular Light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5666C7-94A3-4740-A2B0-B84280AED40A}"/>
              </a:ext>
            </a:extLst>
          </p:cNvPr>
          <p:cNvSpPr/>
          <p:nvPr/>
        </p:nvSpPr>
        <p:spPr>
          <a:xfrm>
            <a:off x="457318" y="1986342"/>
            <a:ext cx="5724878" cy="5345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Revamp Lead/PM: Name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9E60CDB-6967-4F5F-88D5-297B69FA069C}"/>
              </a:ext>
            </a:extLst>
          </p:cNvPr>
          <p:cNvSpPr/>
          <p:nvPr/>
        </p:nvSpPr>
        <p:spPr>
          <a:xfrm>
            <a:off x="6182194" y="1986342"/>
            <a:ext cx="5724877" cy="5345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Open Sans Bold"/>
              </a:rPr>
              <a:t>Website Owner: Name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1899750-6FDD-4F52-A5F5-50F95406D737}"/>
              </a:ext>
            </a:extLst>
          </p:cNvPr>
          <p:cNvSpPr txBox="1"/>
          <p:nvPr/>
        </p:nvSpPr>
        <p:spPr>
          <a:xfrm>
            <a:off x="8162918" y="3061488"/>
            <a:ext cx="2464784" cy="62715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Global Team :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18BDD45-34B0-45C5-AB3D-B5E3AE8A3654}"/>
              </a:ext>
            </a:extLst>
          </p:cNvPr>
          <p:cNvSpPr txBox="1"/>
          <p:nvPr/>
        </p:nvSpPr>
        <p:spPr>
          <a:xfrm>
            <a:off x="8222963" y="3435863"/>
            <a:ext cx="5232988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Cynthia, Ko-Baek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Roxanne Knapp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75787B"/>
                </a:solidFill>
                <a:effectLst/>
                <a:uLnTx/>
                <a:uFillTx/>
                <a:latin typeface="Arial"/>
                <a:ea typeface="MetLife Circular Light" charset="0"/>
                <a:cs typeface="MetLife Circular Light" charset="0"/>
              </a:rPr>
              <a:t>Name (Role)</a:t>
            </a:r>
          </a:p>
          <a:p>
            <a:pPr marL="285750" marR="0" lvl="0" indent="-285750" algn="l" defTabSz="456758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75787B"/>
              </a:solidFill>
              <a:effectLst/>
              <a:uLnTx/>
              <a:uFillTx/>
              <a:latin typeface="Arial"/>
              <a:ea typeface="MetLife Circular Light" charset="0"/>
              <a:cs typeface="MetLife Circular Light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0D9259D-CB80-4AAB-9923-346ACEFED503}"/>
              </a:ext>
            </a:extLst>
          </p:cNvPr>
          <p:cNvCxnSpPr>
            <a:cxnSpLocks/>
          </p:cNvCxnSpPr>
          <p:nvPr/>
        </p:nvCxnSpPr>
        <p:spPr>
          <a:xfrm>
            <a:off x="7986179" y="3360018"/>
            <a:ext cx="0" cy="2911573"/>
          </a:xfrm>
          <a:prstGeom prst="line">
            <a:avLst/>
          </a:prstGeom>
          <a:ln w="127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62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51622937-7755-4325-8866-9365AE966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321" y="457200"/>
            <a:ext cx="11278951" cy="457200"/>
          </a:xfrm>
        </p:spPr>
        <p:txBody>
          <a:bodyPr/>
          <a:lstStyle/>
          <a:p>
            <a:r>
              <a:rPr lang="en-US" sz="2800"/>
              <a:t>Capabilities Needed By Phase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65F04A-1757-431A-9CE4-59A6A197E942}"/>
              </a:ext>
            </a:extLst>
          </p:cNvPr>
          <p:cNvSpPr/>
          <p:nvPr/>
        </p:nvSpPr>
        <p:spPr>
          <a:xfrm>
            <a:off x="0" y="0"/>
            <a:ext cx="12192000" cy="2864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cs typeface="Open Sans Bold"/>
              </a:rPr>
              <a:t>LOCAL TEAM TO FILL OUT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23657A-D67F-4860-8493-D912CBF41D46}"/>
              </a:ext>
            </a:extLst>
          </p:cNvPr>
          <p:cNvSpPr txBox="1"/>
          <p:nvPr/>
        </p:nvSpPr>
        <p:spPr>
          <a:xfrm>
            <a:off x="457322" y="6114361"/>
            <a:ext cx="11278950" cy="2864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1200" i="1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Note: Illustrative content in italics, local team to fill out based on revamp effort and resources available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70481AA5-BC7C-474C-9AC7-07982563A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088304"/>
              </p:ext>
            </p:extLst>
          </p:nvPr>
        </p:nvGraphicFramePr>
        <p:xfrm>
          <a:off x="381060" y="2133600"/>
          <a:ext cx="11429880" cy="291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1955">
                  <a:extLst>
                    <a:ext uri="{9D8B030D-6E8A-4147-A177-3AD203B41FA5}">
                      <a16:colId xmlns:a16="http://schemas.microsoft.com/office/drawing/2014/main" val="3268650585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521713597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1699662894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3447050603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1826370711"/>
                    </a:ext>
                  </a:extLst>
                </a:gridCol>
                <a:gridCol w="2013585">
                  <a:extLst>
                    <a:ext uri="{9D8B030D-6E8A-4147-A177-3AD203B41FA5}">
                      <a16:colId xmlns:a16="http://schemas.microsoft.com/office/drawing/2014/main" val="1140560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/>
                        <a:t>PHASE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Plan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Discover/</a:t>
                      </a:r>
                    </a:p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Define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Design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Deliver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C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Improve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6962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1200" b="1"/>
                        <a:t>Example Capabilities Needed Overall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Marketing Strategy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Content Strategy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Experience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Business Strategy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Marketing Analytics</a:t>
                      </a:r>
                    </a:p>
                    <a:p>
                      <a:pPr marL="285750" marR="0" lvl="0" indent="-28575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Research </a:t>
                      </a:r>
                    </a:p>
                    <a:p>
                      <a:pPr marL="285750" marR="0" lvl="0" indent="-285750" algn="l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Experience Strategy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Technical Architecture 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SEO/SEM Strategy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Design Direction 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Content Strategy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Content Strategy</a:t>
                      </a:r>
                    </a:p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Information Architecture Design</a:t>
                      </a:r>
                    </a:p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UX Design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UI Design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Visual Design 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Copywriting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Testing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i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Web / Page Development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QA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UAT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Accessibility Testing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Staging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Authoring</a:t>
                      </a:r>
                    </a:p>
                    <a:p>
                      <a:pPr marL="285750" marR="0" lvl="0" indent="-28575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User Testing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Measurement and KPI Analysis </a:t>
                      </a:r>
                    </a:p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Page Development</a:t>
                      </a:r>
                    </a:p>
                    <a:p>
                      <a:pPr marL="285750" marR="0" lvl="0" indent="-285750" algn="l" defTabSz="914377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Page Design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A/B Testing</a:t>
                      </a:r>
                    </a:p>
                    <a:p>
                      <a:pPr marL="285750" indent="-285750" algn="l" rtl="0" eaLnBrk="1" latinLnBrk="0" hangingPunct="1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endParaRPr lang="en-US" sz="12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0850871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991448-64C9-4868-AD69-2EFA9E76CE2A}"/>
              </a:ext>
            </a:extLst>
          </p:cNvPr>
          <p:cNvSpPr txBox="1"/>
          <p:nvPr/>
        </p:nvSpPr>
        <p:spPr>
          <a:xfrm>
            <a:off x="457321" y="914400"/>
            <a:ext cx="11277358" cy="2651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Local teams will be owning all final decisions relating to their specific website work. This chart can help clarify what capabilities stakeholders might need use during different phases of work. </a:t>
            </a:r>
          </a:p>
        </p:txBody>
      </p:sp>
    </p:spTree>
    <p:extLst>
      <p:ext uri="{BB962C8B-B14F-4D97-AF65-F5344CB8AC3E}">
        <p14:creationId xmlns:p14="http://schemas.microsoft.com/office/powerpoint/2010/main" val="34521161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OqOCmwmRZu09AZjRBuC0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8_Default Theme">
  <a:themeElements>
    <a:clrScheme name="Custom 6">
      <a:dk1>
        <a:srgbClr val="000000"/>
      </a:dk1>
      <a:lt1>
        <a:srgbClr val="FFFFFF"/>
      </a:lt1>
      <a:dk2>
        <a:srgbClr val="DB0A5B"/>
      </a:dk2>
      <a:lt2>
        <a:srgbClr val="6025A9"/>
      </a:lt2>
      <a:accent1>
        <a:srgbClr val="A3CE4E"/>
      </a:accent1>
      <a:accent2>
        <a:srgbClr val="0090DA"/>
      </a:accent2>
      <a:accent3>
        <a:srgbClr val="0061A0"/>
      </a:accent3>
      <a:accent4>
        <a:srgbClr val="FFC600"/>
      </a:accent4>
      <a:accent5>
        <a:srgbClr val="00A3AD"/>
      </a:accent5>
      <a:accent6>
        <a:srgbClr val="75787B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91440" tIns="0" rIns="91440" bIns="0" rtlCol="0">
        <a:noAutofit/>
      </a:bodyPr>
      <a:lstStyle>
        <a:defPPr>
          <a:defRPr sz="2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Theme">
  <a:themeElements>
    <a:clrScheme name="Met Life Main">
      <a:dk1>
        <a:srgbClr val="000000"/>
      </a:dk1>
      <a:lt1>
        <a:srgbClr val="FFFFFF"/>
      </a:lt1>
      <a:dk2>
        <a:srgbClr val="00A3AD"/>
      </a:dk2>
      <a:lt2>
        <a:srgbClr val="75787B"/>
      </a:lt2>
      <a:accent1>
        <a:srgbClr val="0061A0"/>
      </a:accent1>
      <a:accent2>
        <a:srgbClr val="0090DA"/>
      </a:accent2>
      <a:accent3>
        <a:srgbClr val="A3CE4E"/>
      </a:accent3>
      <a:accent4>
        <a:srgbClr val="FFC600"/>
      </a:accent4>
      <a:accent5>
        <a:srgbClr val="6024A9"/>
      </a:accent5>
      <a:accent6>
        <a:srgbClr val="DB0A5B"/>
      </a:accent6>
      <a:hlink>
        <a:srgbClr val="0000FF"/>
      </a:hlink>
      <a:folHlink>
        <a:srgbClr val="CDCBCB"/>
      </a:folHlink>
    </a:clrScheme>
    <a:fontScheme name="MetLife Generic">
      <a:majorFont>
        <a:latin typeface="Georgia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sz="2000" smtClean="0">
            <a:solidFill>
              <a:schemeClr val="bg1"/>
            </a:solidFill>
            <a:cs typeface="Open Sans Bold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defTabSz="456758" fontAlgn="base">
          <a:spcBef>
            <a:spcPts val="1200"/>
          </a:spcBef>
          <a:defRPr dirty="0" err="1" smtClean="0">
            <a:solidFill>
              <a:schemeClr val="bg2"/>
            </a:solidFill>
            <a:ea typeface="MetLife Circular Light" charset="0"/>
            <a:cs typeface="MetLife Circular Light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Default Theme">
  <a:themeElements>
    <a:clrScheme name="MetLife (2019)">
      <a:dk1>
        <a:srgbClr val="000000"/>
      </a:dk1>
      <a:lt1>
        <a:srgbClr val="FFFFFF"/>
      </a:lt1>
      <a:dk2>
        <a:srgbClr val="00A3AD"/>
      </a:dk2>
      <a:lt2>
        <a:srgbClr val="75787B"/>
      </a:lt2>
      <a:accent1>
        <a:srgbClr val="0061A0"/>
      </a:accent1>
      <a:accent2>
        <a:srgbClr val="0090DA"/>
      </a:accent2>
      <a:accent3>
        <a:srgbClr val="A3CE4E"/>
      </a:accent3>
      <a:accent4>
        <a:srgbClr val="FFC600"/>
      </a:accent4>
      <a:accent5>
        <a:srgbClr val="6024A9"/>
      </a:accent5>
      <a:accent6>
        <a:srgbClr val="DB0A5B"/>
      </a:accent6>
      <a:hlink>
        <a:srgbClr val="0000FF"/>
      </a:hlink>
      <a:folHlink>
        <a:srgbClr val="CDCBCB"/>
      </a:folHlink>
    </a:clrScheme>
    <a:fontScheme name="MetLife Screen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sz="2000" smtClean="0">
            <a:solidFill>
              <a:schemeClr val="bg1"/>
            </a:solidFill>
            <a:cs typeface="Open Sans Bold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defTabSz="456758" fontAlgn="base">
          <a:spcBef>
            <a:spcPts val="1200"/>
          </a:spcBef>
          <a:defRPr dirty="0" err="1" smtClean="0">
            <a:solidFill>
              <a:schemeClr val="bg2"/>
            </a:solidFill>
            <a:ea typeface="MetLife Circular Light" charset="0"/>
            <a:cs typeface="MetLife Circular Light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etLife Black (2019) 16x9" id="{C03A0841-48DC-4799-8659-0AB40F8F7DDD}" vid="{5FC83A87-40AB-4962-A9C1-C7BBE2B789E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6E6BC5F5059248B08B0033FEA7F7F9" ma:contentTypeVersion="6" ma:contentTypeDescription="Create a new document." ma:contentTypeScope="" ma:versionID="c344591abf5f4771a61ea4955dd2eb40">
  <xsd:schema xmlns:xsd="http://www.w3.org/2001/XMLSchema" xmlns:xs="http://www.w3.org/2001/XMLSchema" xmlns:p="http://schemas.microsoft.com/office/2006/metadata/properties" xmlns:ns2="e9f0e839-a3e7-4463-ba5d-53b9f0aa50ec" xmlns:ns3="cc044dbf-570d-441f-95df-6f7f5506db3c" targetNamespace="http://schemas.microsoft.com/office/2006/metadata/properties" ma:root="true" ma:fieldsID="7ed6c866a0695405e54f87317cbec48a" ns2:_="" ns3:_="">
    <xsd:import namespace="e9f0e839-a3e7-4463-ba5d-53b9f0aa50ec"/>
    <xsd:import namespace="cc044dbf-570d-441f-95df-6f7f5506db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f0e839-a3e7-4463-ba5d-53b9f0aa50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044dbf-570d-441f-95df-6f7f5506db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c044dbf-570d-441f-95df-6f7f5506db3c">
      <UserInfo>
        <DisplayName>Hanif Perry</DisplayName>
        <AccountId>16</AccountId>
        <AccountType/>
      </UserInfo>
      <UserInfo>
        <DisplayName>Alex Moseman</DisplayName>
        <AccountId>13</AccountId>
        <AccountType/>
      </UserInfo>
      <UserInfo>
        <DisplayName>Chiaki Nishino</DisplayName>
        <AccountId>18</AccountId>
        <AccountType/>
      </UserInfo>
      <UserInfo>
        <DisplayName>Mate, Caroline</DisplayName>
        <AccountId>50</AccountId>
        <AccountType/>
      </UserInfo>
      <UserInfo>
        <DisplayName>Knapp, Roxanne</DisplayName>
        <AccountId>48</AccountId>
        <AccountType/>
      </UserInfo>
      <UserInfo>
        <DisplayName>Ko-Baek, Cynthia</DisplayName>
        <AccountId>51</AccountId>
        <AccountType/>
      </UserInfo>
      <UserInfo>
        <DisplayName>Dhar, Shyamal</DisplayName>
        <AccountId>54</AccountId>
        <AccountType/>
      </UserInfo>
      <UserInfo>
        <DisplayName>DosSantos, Shawn</DisplayName>
        <AccountId>63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A76022F-5B34-4B97-8E29-A51A1F092D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E0E04C-08EA-49CD-836B-ED26062490ED}">
  <ds:schemaRefs>
    <ds:schemaRef ds:uri="cc044dbf-570d-441f-95df-6f7f5506db3c"/>
    <ds:schemaRef ds:uri="e9f0e839-a3e7-4463-ba5d-53b9f0aa50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DF45728-9D89-460E-BD5A-B8E5A1BE67EC}">
  <ds:schemaRefs>
    <ds:schemaRef ds:uri="http://schemas.microsoft.com/office/2006/documentManagement/types"/>
    <ds:schemaRef ds:uri="e9f0e839-a3e7-4463-ba5d-53b9f0aa50ec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cc044dbf-570d-441f-95df-6f7f5506db3c"/>
    <ds:schemaRef ds:uri="http://schemas.microsoft.com/office/2006/metadata/properties"/>
    <ds:schemaRef ds:uri="http://purl.org/dc/dcmitype/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5888</TotalTime>
  <Words>1492</Words>
  <Application>Microsoft Office PowerPoint</Application>
  <PresentationFormat>Widescreen</PresentationFormat>
  <Paragraphs>297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8_Default Theme</vt:lpstr>
      <vt:lpstr>Default Theme</vt:lpstr>
      <vt:lpstr>1_Default Theme</vt:lpstr>
      <vt:lpstr>Project Kick-off Templates</vt:lpstr>
      <vt:lpstr>Use the templates here to kick start your “Project Kick-off” deck.  </vt:lpstr>
      <vt:lpstr>PowerPoint Presentation</vt:lpstr>
      <vt:lpstr>This revamp effort will be completed across five main phases of work </vt:lpstr>
      <vt:lpstr>Process Overview with Activities &amp; Capabilities by Phase</vt:lpstr>
      <vt:lpstr>This work is expected to run X weeks </vt:lpstr>
      <vt:lpstr>PowerPoint Presentation</vt:lpstr>
      <vt:lpstr>MetLife Project Team </vt:lpstr>
      <vt:lpstr>Capabilities Needed By Phase</vt:lpstr>
      <vt:lpstr>Accountability and Capabilities</vt:lpstr>
      <vt:lpstr>PowerPoint Presentation</vt:lpstr>
      <vt:lpstr>Project Background and Overview</vt:lpstr>
      <vt:lpstr>PowerPoint Presentation</vt:lpstr>
      <vt:lpstr>Ways of Working: Process Tools/Tech</vt:lpstr>
      <vt:lpstr>PowerPoint Presentation</vt:lpstr>
      <vt:lpstr>What are the risks we must consider in this work? </vt:lpstr>
      <vt:lpstr>PowerPoint Presentation</vt:lpstr>
      <vt:lpstr>What work has been done to this point? </vt:lpstr>
      <vt:lpstr>PowerPoint Presentation</vt:lpstr>
      <vt:lpstr>What work is this team responsible for? (1/2) </vt:lpstr>
      <vt:lpstr>What work is this team responsible for? (2/2)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Website Revamp:  Pre-Project Brief Templates</dc:title>
  <dc:creator>Tanvi Kulkarni</dc:creator>
  <cp:lastModifiedBy>Mate, Caroline</cp:lastModifiedBy>
  <cp:revision>15</cp:revision>
  <dcterms:created xsi:type="dcterms:W3CDTF">2021-10-25T16:28:21Z</dcterms:created>
  <dcterms:modified xsi:type="dcterms:W3CDTF">2022-07-09T02:10:10Z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0x010100566E6BC5F5059248B08B0033FEA7F7F9</vt:lpwstr>
  </property>
</Properties>
</file>