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81" r:id="rId5"/>
    <p:sldMasterId id="2147483714" r:id="rId6"/>
  </p:sldMasterIdLst>
  <p:notesMasterIdLst>
    <p:notesMasterId r:id="rId28"/>
  </p:notesMasterIdLst>
  <p:sldIdLst>
    <p:sldId id="1448943353" r:id="rId7"/>
    <p:sldId id="2147375186" r:id="rId8"/>
    <p:sldId id="2147375162" r:id="rId9"/>
    <p:sldId id="6136" r:id="rId10"/>
    <p:sldId id="2147375160" r:id="rId11"/>
    <p:sldId id="1448943346" r:id="rId12"/>
    <p:sldId id="2147375164" r:id="rId13"/>
    <p:sldId id="1448943360" r:id="rId14"/>
    <p:sldId id="2147375182" r:id="rId15"/>
    <p:sldId id="2147375181" r:id="rId16"/>
    <p:sldId id="1448943355" r:id="rId17"/>
    <p:sldId id="2147375158" r:id="rId18"/>
    <p:sldId id="2147375166" r:id="rId19"/>
    <p:sldId id="2147375185" r:id="rId20"/>
    <p:sldId id="2147375168" r:id="rId21"/>
    <p:sldId id="1448943349" r:id="rId22"/>
    <p:sldId id="2147375163" r:id="rId23"/>
    <p:sldId id="2147375157" r:id="rId24"/>
    <p:sldId id="2147375183" r:id="rId25"/>
    <p:sldId id="1448943356" r:id="rId26"/>
    <p:sldId id="144894335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o-Baek, Cynthia" initials="KC" lastIdx="23" clrIdx="6">
    <p:extLst>
      <p:ext uri="{19B8F6BF-5375-455C-9EA6-DF929625EA0E}">
        <p15:presenceInfo xmlns:p15="http://schemas.microsoft.com/office/powerpoint/2012/main" userId="S::ckobaek_metlife.com#ext#@prophet.com::0407d306-2531-405d-8e23-c0d8f2b36ef7" providerId="AD"/>
      </p:ext>
    </p:extLst>
  </p:cmAuthor>
  <p:cmAuthor id="1" name="Tanvi Kulkarni" initials="TK" lastIdx="104" clrIdx="0">
    <p:extLst>
      <p:ext uri="{19B8F6BF-5375-455C-9EA6-DF929625EA0E}">
        <p15:presenceInfo xmlns:p15="http://schemas.microsoft.com/office/powerpoint/2012/main" userId="S::tkulkarni@prophet.com::5361a107-1277-4034-8764-90462abec14d" providerId="AD"/>
      </p:ext>
    </p:extLst>
  </p:cmAuthor>
  <p:cmAuthor id="8" name="DosSantos, Shawn" initials="DS" lastIdx="3" clrIdx="7">
    <p:extLst>
      <p:ext uri="{19B8F6BF-5375-455C-9EA6-DF929625EA0E}">
        <p15:presenceInfo xmlns:p15="http://schemas.microsoft.com/office/powerpoint/2012/main" userId="S::shawn.dossantos_metlife.com#ext#@prophet.com::d104a69c-1763-4ef5-ae97-bc6dc3220e4b" providerId="AD"/>
      </p:ext>
    </p:extLst>
  </p:cmAuthor>
  <p:cmAuthor id="2" name="Alex Moseman" initials="AM" lastIdx="9" clrIdx="1">
    <p:extLst>
      <p:ext uri="{19B8F6BF-5375-455C-9EA6-DF929625EA0E}">
        <p15:presenceInfo xmlns:p15="http://schemas.microsoft.com/office/powerpoint/2012/main" userId="S::amoseman@prophet.com::49b316ea-82f5-4907-80ca-b2c1c3c15385" providerId="AD"/>
      </p:ext>
    </p:extLst>
  </p:cmAuthor>
  <p:cmAuthor id="9" name="Dhar, Shyamal" initials="DS" lastIdx="2" clrIdx="8">
    <p:extLst>
      <p:ext uri="{19B8F6BF-5375-455C-9EA6-DF929625EA0E}">
        <p15:presenceInfo xmlns:p15="http://schemas.microsoft.com/office/powerpoint/2012/main" userId="S::shyamal.c.dhar_metlife.com#ext#@prophet.com::a466f1b0-fce8-4afa-9c91-cc9597d0e015" providerId="AD"/>
      </p:ext>
    </p:extLst>
  </p:cmAuthor>
  <p:cmAuthor id="3" name="Mate, Caroline" initials="MC" lastIdx="3" clrIdx="2">
    <p:extLst>
      <p:ext uri="{19B8F6BF-5375-455C-9EA6-DF929625EA0E}">
        <p15:presenceInfo xmlns:p15="http://schemas.microsoft.com/office/powerpoint/2012/main" userId="S::caroline.mate@metlife.com::13fbc2e7-364b-472b-b1e9-7e68931a42ef" providerId="AD"/>
      </p:ext>
    </p:extLst>
  </p:cmAuthor>
  <p:cmAuthor id="4" name="Ko-Baek, Cynthia" initials="KBC" lastIdx="11" clrIdx="3">
    <p:extLst>
      <p:ext uri="{19B8F6BF-5375-455C-9EA6-DF929625EA0E}">
        <p15:presenceInfo xmlns:p15="http://schemas.microsoft.com/office/powerpoint/2012/main" userId="S::ckobaek@metlife.com::3cfb2af4-5bc7-481b-a343-a7d4245942b0" providerId="AD"/>
      </p:ext>
    </p:extLst>
  </p:cmAuthor>
  <p:cmAuthor id="5" name="Knapp, Roxanne" initials="KR" lastIdx="19" clrIdx="4">
    <p:extLst>
      <p:ext uri="{19B8F6BF-5375-455C-9EA6-DF929625EA0E}">
        <p15:presenceInfo xmlns:p15="http://schemas.microsoft.com/office/powerpoint/2012/main" userId="S::roxanne.knapp_metlife.com#ext#@prophet.com::add0ffb6-b564-4fb1-a3d8-5b92a08224ae" providerId="AD"/>
      </p:ext>
    </p:extLst>
  </p:cmAuthor>
  <p:cmAuthor id="6" name="Mate, Caroline" initials="MC [2]" lastIdx="26" clrIdx="5">
    <p:extLst>
      <p:ext uri="{19B8F6BF-5375-455C-9EA6-DF929625EA0E}">
        <p15:presenceInfo xmlns:p15="http://schemas.microsoft.com/office/powerpoint/2012/main" userId="S::caroline.mate_metlife.com#ext#@prophet.com::314f1a3f-5481-4856-8cbf-0720d53c4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A0"/>
    <a:srgbClr val="0061A0"/>
    <a:srgbClr val="A4CE4E"/>
    <a:srgbClr val="007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8B785-08D6-7D35-0E46-795AB8E55B64}" v="4" dt="2022-05-31T15:55:48.174"/>
    <p1510:client id="{FC49A8C8-366D-5742-9CE7-8F7152EDFB12}" v="4" dt="2022-05-18T18:16:57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4718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F2D5-232D-4EA8-98E9-EC90200791C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FCE0D-27EF-475F-9211-53A360FC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33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BBB689-3E0F-4241-AE49-BB02816D091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33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05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87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219752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1122" y="1032008"/>
            <a:ext cx="1825903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578921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7024012" y="1032008"/>
            <a:ext cx="1809232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9215142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66848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578921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4790994" y="1433851"/>
            <a:ext cx="1830177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7003067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215142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790994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100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292056" y="1020719"/>
            <a:ext cx="1859461" cy="414180"/>
          </a:xfrm>
          <a:prstGeom prst="rect">
            <a:avLst/>
          </a:prstGeom>
          <a:solidFill>
            <a:schemeClr val="accent1"/>
          </a:solidFill>
          <a:ln w="25400" cap="rnd" cmpd="sng">
            <a:solidFill>
              <a:schemeClr val="accent1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59834" y="1032008"/>
            <a:ext cx="1856045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32423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4284951" y="1032008"/>
            <a:ext cx="1859461" cy="402891"/>
          </a:xfrm>
        </p:spPr>
        <p:txBody>
          <a:bodyPr tIns="36576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7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8227695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261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FEAB9C-6544-4F1F-AA76-3D4F8646746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2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193495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8"/>
          </p:nvPr>
        </p:nvSpPr>
        <p:spPr>
          <a:xfrm>
            <a:off x="8007637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62678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194310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006884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04305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922909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56418" y="3344463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356418" y="4798501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886935" y="1838241"/>
            <a:ext cx="7255468" cy="1150620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8"/>
          </p:nvPr>
        </p:nvSpPr>
        <p:spPr>
          <a:xfrm>
            <a:off x="3886935" y="3270084"/>
            <a:ext cx="7255468" cy="1172816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9"/>
          </p:nvPr>
        </p:nvSpPr>
        <p:spPr>
          <a:xfrm>
            <a:off x="3886935" y="4713833"/>
            <a:ext cx="7255468" cy="1393455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36250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ows /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5457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241121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186784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9132445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13578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3871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7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4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12" y="2761637"/>
            <a:ext cx="11247907" cy="7005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70065" y="3474381"/>
            <a:ext cx="11251852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7927258" y="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9151375" y="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621917" y="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69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128D92-AA66-A049-A528-5B202C14A7D1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815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0"/>
            <a:ext cx="10365900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7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0957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5" y="3244335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780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0365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D0D8946D-F449-5F4C-804E-200176634BDF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201163" indent="-201163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26">
              <a:buClr>
                <a:schemeClr val="bg2"/>
              </a:buClr>
              <a:defRPr sz="1800">
                <a:solidFill>
                  <a:schemeClr val="bg2"/>
                </a:solidFill>
              </a:defRPr>
            </a:lvl2pPr>
            <a:lvl3pPr marL="603489">
              <a:buClr>
                <a:schemeClr val="bg2"/>
              </a:buCl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6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347463" indent="-347463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5197" indent="-342891">
              <a:buClr>
                <a:schemeClr val="tx2"/>
              </a:buClr>
              <a:buFont typeface="+mj-lt"/>
              <a:buAutoNum type="arabicPeriod"/>
              <a:defRPr sz="1800">
                <a:solidFill>
                  <a:schemeClr val="bg2"/>
                </a:solidFill>
              </a:defRPr>
            </a:lvl2pPr>
            <a:lvl3pPr marL="746360" indent="-342891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0"/>
            <a:r>
              <a:rPr lang="en-US"/>
              <a:t>Second Level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24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/>
            </a:lvl3pPr>
            <a:lvl4pPr marL="398453" indent="-200020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4641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Agenda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59833" y="1869018"/>
            <a:ext cx="9258300" cy="4226983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2933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1.</a:t>
            </a:r>
          </a:p>
          <a:p>
            <a:pPr lvl="0"/>
            <a:r>
              <a:rPr lang="en-US"/>
              <a:t>2.</a:t>
            </a:r>
          </a:p>
          <a:p>
            <a:pPr lvl="0"/>
            <a:r>
              <a:rPr lang="en-US"/>
              <a:t>3.</a:t>
            </a:r>
          </a:p>
          <a:p>
            <a:pPr lvl="0"/>
            <a:r>
              <a:rPr lang="en-US"/>
              <a:t>4.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486561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715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6731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117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5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4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7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</p:spTree>
    <p:extLst>
      <p:ext uri="{BB962C8B-B14F-4D97-AF65-F5344CB8AC3E}">
        <p14:creationId xmlns:p14="http://schemas.microsoft.com/office/powerpoint/2010/main" val="39312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3885929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48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7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66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|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5" y="0"/>
            <a:ext cx="6104925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2687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1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1590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 |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975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62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303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1" name="think-cell Slide" r:id="rId4" imgW="473" imgH="470" progId="TCLayout.ActiveDocument.1">
                  <p:embed/>
                </p:oleObj>
              </mc:Choice>
              <mc:Fallback>
                <p:oleObj name="think-cell Slide" r:id="rId4" imgW="473" imgH="4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9" y="1696286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2"/>
            </a:lvl1pPr>
            <a:lvl2pPr>
              <a:lnSpc>
                <a:spcPct val="140000"/>
              </a:lnSpc>
              <a:defRPr sz="2932"/>
            </a:lvl2pPr>
            <a:lvl3pPr>
              <a:lnSpc>
                <a:spcPct val="140000"/>
              </a:lnSpc>
              <a:defRPr sz="2932"/>
            </a:lvl3pPr>
            <a:lvl4pPr>
              <a:lnSpc>
                <a:spcPct val="140000"/>
              </a:lnSpc>
              <a:defRPr sz="2932"/>
            </a:lvl4pPr>
            <a:lvl5pPr>
              <a:lnSpc>
                <a:spcPct val="140000"/>
              </a:lnSpc>
              <a:defRPr sz="293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8" y="100696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7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pPr defTabSz="914080">
              <a:defRPr/>
            </a:pPr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8" y="204832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3" y="882765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17163938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19546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1999">
                <a:solidFill>
                  <a:schemeClr val="bg2"/>
                </a:solidFill>
              </a:defRPr>
            </a:lvl1pPr>
            <a:lvl2pPr>
              <a:defRPr sz="1799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799"/>
            </a:lvl4pPr>
            <a:lvl5pPr>
              <a:defRPr sz="1799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4364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815" y="1828800"/>
            <a:ext cx="10972800" cy="4114800"/>
          </a:xfrm>
        </p:spPr>
        <p:txBody>
          <a:bodyPr t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98234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11481995" cy="41940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1" y="669849"/>
            <a:ext cx="11489119" cy="31526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64863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927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5AF218-2D7D-428E-8440-F35FA6E28D5C}"/>
              </a:ext>
            </a:extLst>
          </p:cNvPr>
          <p:cNvSpPr/>
          <p:nvPr userDrawn="1"/>
        </p:nvSpPr>
        <p:spPr>
          <a:xfrm>
            <a:off x="214579" y="6415343"/>
            <a:ext cx="1410309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510709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5377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879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036589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8757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216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4" y="3244334"/>
            <a:ext cx="24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75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4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570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201168" indent="-201168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36" indent="-200025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504" indent="-200025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item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Second item</a:t>
            </a:r>
          </a:p>
          <a:p>
            <a:pPr lvl="0"/>
            <a:r>
              <a:rPr lang="en-US"/>
              <a:t>Third item</a:t>
            </a:r>
          </a:p>
          <a:p>
            <a:pPr lvl="0"/>
            <a:r>
              <a:rPr lang="en-US"/>
              <a:t>Fourth item</a:t>
            </a:r>
          </a:p>
          <a:p>
            <a:pPr lvl="0"/>
            <a:r>
              <a:rPr lang="en-US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664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295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347472" indent="-347472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640" indent="-201168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960" indent="-201168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/>
              <a:t>Section Title One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r>
              <a:rPr lang="en-US"/>
              <a:t>Section Title Two</a:t>
            </a:r>
          </a:p>
          <a:p>
            <a:r>
              <a:rPr lang="en-US"/>
              <a:t>Section Title Three</a:t>
            </a:r>
          </a:p>
          <a:p>
            <a:r>
              <a:rPr lang="en-US"/>
              <a:t>Section Title Four</a:t>
            </a:r>
          </a:p>
          <a:p>
            <a:r>
              <a:rPr lang="en-US"/>
              <a:t>Section Title Five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53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0620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4903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/>
            </a:lvl3pPr>
            <a:lvl4pPr marL="398463" indent="-200025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852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68" indent="-200025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336" indent="-201168">
              <a:defRPr sz="16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SUBHEADER</a:t>
            </a:r>
          </a:p>
          <a:p>
            <a:pPr lvl="2"/>
            <a:r>
              <a:rPr lang="en-US"/>
              <a:t>First Level 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344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544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902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75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4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3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6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212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593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7379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C656A002-20D9-423A-A5EE-049997B984A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BA553E9C-C378-41A6-B263-460A52BC30E7}"/>
              </a:ext>
            </a:extLst>
          </p:cNvPr>
          <p:cNvSpPr txBox="1">
            <a:spLocks/>
          </p:cNvSpPr>
          <p:nvPr userDrawn="1"/>
        </p:nvSpPr>
        <p:spPr>
          <a:xfrm>
            <a:off x="11609907" y="65710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485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397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4" y="0"/>
            <a:ext cx="610492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973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0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919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6761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732" y="1376466"/>
            <a:ext cx="11280537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3388" y="1568424"/>
            <a:ext cx="313604" cy="270418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319" y="3500491"/>
            <a:ext cx="11280537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762" y="3940839"/>
            <a:ext cx="11046218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24" tIns="91424" rIns="91424" bIns="91424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780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8413" y="3962653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732" y="5101119"/>
            <a:ext cx="9142077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3327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20568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524" y="1480927"/>
            <a:ext cx="4022184" cy="561264"/>
          </a:xfrm>
          <a:solidFill>
            <a:schemeClr val="accent2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523" y="2040150"/>
            <a:ext cx="4022183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5673" y="1480927"/>
            <a:ext cx="6395308" cy="561264"/>
          </a:xfrm>
          <a:solidFill>
            <a:srgbClr val="A4CE4E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5672" y="2040150"/>
            <a:ext cx="6395307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524" y="3626028"/>
            <a:ext cx="11048456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605" y="4152900"/>
            <a:ext cx="770966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605" y="5230649"/>
            <a:ext cx="770966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813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899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960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9313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8136" y="5454365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8139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7852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7565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7278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813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7853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6678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727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2550" y="4501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598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538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646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7435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8460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9484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9050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813" y="1108656"/>
            <a:ext cx="2743915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418" y="1989304"/>
            <a:ext cx="9202706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41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22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600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9793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3577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7362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440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1114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44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44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44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44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9407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9407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9407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9407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049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049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7049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7049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145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145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145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145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2481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2481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2481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2481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350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350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350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350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453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453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453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453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768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616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8492D-C47A-4414-B4DA-EEF19BCEB19D}"/>
              </a:ext>
            </a:extLst>
          </p:cNvPr>
          <p:cNvSpPr/>
          <p:nvPr userDrawn="1"/>
        </p:nvSpPr>
        <p:spPr>
          <a:xfrm>
            <a:off x="342989" y="6343651"/>
            <a:ext cx="1543452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27443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20" y="3200400"/>
            <a:ext cx="11278950" cy="457200"/>
          </a:xfrm>
        </p:spPr>
        <p:txBody>
          <a:bodyPr anchor="ctr"/>
          <a:lstStyle>
            <a:lvl1pPr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4017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989" y="2760448"/>
            <a:ext cx="5258020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C2E9F9-580A-4C08-95A6-EB89C4402841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857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5992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AND_BODY 2">
  <p:cSld name="TITLE_AND_BODY 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g89d4cc36c8_0_2378" descr="Google Shape;2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676" y="6400138"/>
            <a:ext cx="1311780" cy="28346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g89d4cc36c8_0_2378"/>
          <p:cNvSpPr txBox="1">
            <a:spLocks noGrp="1"/>
          </p:cNvSpPr>
          <p:nvPr>
            <p:ph type="sldNum" idx="12"/>
          </p:nvPr>
        </p:nvSpPr>
        <p:spPr>
          <a:xfrm>
            <a:off x="11466467" y="6388680"/>
            <a:ext cx="315600" cy="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8986835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5"/>
            <a:ext cx="11442294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30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5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–</a:t>
            </a:r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 for MetLife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2" y="6415344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72068"/>
            <a:ext cx="9265003" cy="396629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4299214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588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DA642B0B-8F70-41D3-B4F9-A1E3357710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3" name="think-cell Slide" r:id="rId4" imgW="395" imgH="392" progId="TCLayout.ActiveDocument.1">
                  <p:embed/>
                </p:oleObj>
              </mc:Choice>
              <mc:Fallback>
                <p:oleObj name="think-cell Slide" r:id="rId4" imgW="395" imgH="392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DA642B0B-8F70-41D3-B4F9-A1E335771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946447" y="6461881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963995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7D2A-2452-4C9E-BB42-C47C5D338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8800"/>
            <a:ext cx="8305801" cy="41148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D81106-D00D-E643-980C-52A94EEE0C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046064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116567" y="839339"/>
            <a:ext cx="64344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3C4043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1241001" y="47000"/>
            <a:ext cx="731600" cy="2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14305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>
            <a:spLocks noGrp="1"/>
          </p:cNvSpPr>
          <p:nvPr>
            <p:ph type="sldNum" idx="12"/>
          </p:nvPr>
        </p:nvSpPr>
        <p:spPr>
          <a:xfrm>
            <a:off x="11142403" y="6415343"/>
            <a:ext cx="904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358876" y="204828"/>
            <a:ext cx="9259200" cy="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359832" y="1869017"/>
            <a:ext cx="9258400" cy="42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402" lvl="0" indent="-304701" algn="l" rtl="0">
              <a:lnSpc>
                <a:spcPct val="204545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200"/>
              <a:buNone/>
              <a:defRPr sz="2932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body" idx="2"/>
          </p:nvPr>
        </p:nvSpPr>
        <p:spPr>
          <a:xfrm>
            <a:off x="353132" y="882763"/>
            <a:ext cx="9265200" cy="4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L="609402" lvl="0" indent="-304701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2399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1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384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44.xml"/><Relationship Id="rId39" Type="http://schemas.openxmlformats.org/officeDocument/2006/relationships/image" Target="../media/image5.png"/><Relationship Id="rId21" Type="http://schemas.openxmlformats.org/officeDocument/2006/relationships/slideLayout" Target="../slideLayouts/slideLayout39.xml"/><Relationship Id="rId34" Type="http://schemas.openxmlformats.org/officeDocument/2006/relationships/vmlDrawing" Target="../drawings/vmlDrawing1.v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43.xml"/><Relationship Id="rId33" Type="http://schemas.openxmlformats.org/officeDocument/2006/relationships/theme" Target="../theme/theme2.xml"/><Relationship Id="rId38" Type="http://schemas.openxmlformats.org/officeDocument/2006/relationships/image" Target="../media/image4.emf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7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42.xml"/><Relationship Id="rId32" Type="http://schemas.openxmlformats.org/officeDocument/2006/relationships/slideLayout" Target="../slideLayouts/slideLayout50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28" Type="http://schemas.openxmlformats.org/officeDocument/2006/relationships/slideLayout" Target="../slideLayouts/slideLayout46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31" Type="http://schemas.openxmlformats.org/officeDocument/2006/relationships/slideLayout" Target="../slideLayouts/slideLayout49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Relationship Id="rId27" Type="http://schemas.openxmlformats.org/officeDocument/2006/relationships/slideLayout" Target="../slideLayouts/slideLayout45.xml"/><Relationship Id="rId30" Type="http://schemas.openxmlformats.org/officeDocument/2006/relationships/slideLayout" Target="../slideLayouts/slideLayout48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theme" Target="../theme/theme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slideLayout" Target="../slideLayouts/slideLayout88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5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8526144" cy="76037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18" y="1854329"/>
            <a:ext cx="10785985" cy="42810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362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021" y="6436232"/>
            <a:ext cx="1117444" cy="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0" indent="0" algn="l" defTabSz="914377" rtl="0" eaLnBrk="1" latinLnBrk="0" hangingPunct="1">
        <a:lnSpc>
          <a:spcPct val="140000"/>
        </a:lnSpc>
        <a:spcBef>
          <a:spcPts val="1000"/>
        </a:spcBef>
        <a:buFont typeface="Arial"/>
        <a:buNone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174621" indent="-168270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403215" indent="-228594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571486" indent="-176209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747695" indent="-227008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7">
          <p15:clr>
            <a:srgbClr val="F26B43"/>
          </p15:clr>
        </p15:guide>
        <p15:guide id="2" pos="288">
          <p15:clr>
            <a:srgbClr val="F26B43"/>
          </p15:clr>
        </p15:guide>
        <p15:guide id="3" orient="horz" pos="1361">
          <p15:clr>
            <a:srgbClr val="F26B43"/>
          </p15:clr>
        </p15:guide>
        <p15:guide id="4" orient="horz" pos="4176">
          <p15:clr>
            <a:srgbClr val="F26B43"/>
          </p15:clr>
        </p15:guide>
        <p15:guide id="5" orient="horz" pos="11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F33B9A2-37DA-47CC-BFA1-F1261FB094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5"/>
            </p:custDataLst>
          </p:nvPr>
        </p:nvGraphicFramePr>
        <p:xfrm>
          <a:off x="1589" y="1589"/>
          <a:ext cx="1588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think-cell Slide" r:id="rId37" imgW="395" imgH="392" progId="TCLayout.ActiveDocument.1">
                  <p:embed/>
                </p:oleObj>
              </mc:Choice>
              <mc:Fallback>
                <p:oleObj name="think-cell Slide" r:id="rId37" imgW="395" imgH="392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F33B9A2-37DA-47CC-BFA1-F1261FB094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3891882-619A-4D79-A84C-109B9852EA6F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>
              <a:solidFill>
                <a:schemeClr val="bg1"/>
              </a:solidFill>
              <a:latin typeface="Georgia" panose="02040502050405020303" pitchFamily="18" charset="0"/>
              <a:cs typeface="Open Sans Bold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1" y="1371601"/>
            <a:ext cx="11278951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7"/>
            <a:ext cx="1490935" cy="379143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321F721-4826-4E4E-A2A8-70906FC8472E}"/>
              </a:ext>
            </a:extLst>
          </p:cNvPr>
          <p:cNvSpPr txBox="1">
            <a:spLocks/>
          </p:cNvSpPr>
          <p:nvPr userDrawn="1"/>
        </p:nvSpPr>
        <p:spPr>
          <a:xfrm>
            <a:off x="8220795" y="6418627"/>
            <a:ext cx="292684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545228E5-4DE0-4C79-9395-0B902B78F31E}"/>
              </a:ext>
            </a:extLst>
          </p:cNvPr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885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377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09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0" indent="-200020" algn="l" defTabSz="914377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53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284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31" indent="-182558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0" y="457200"/>
            <a:ext cx="11278950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0" y="1371601"/>
            <a:ext cx="11278950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4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6"/>
            <a:ext cx="1490934" cy="37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  <p:sldLayoutId id="2147483733" r:id="rId19"/>
    <p:sldLayoutId id="2147483734" r:id="rId20"/>
    <p:sldLayoutId id="2147483735" r:id="rId21"/>
    <p:sldLayoutId id="2147483736" r:id="rId22"/>
    <p:sldLayoutId id="2147483737" r:id="rId23"/>
    <p:sldLayoutId id="2147483738" r:id="rId24"/>
    <p:sldLayoutId id="2147483739" r:id="rId25"/>
    <p:sldLayoutId id="2147483740" r:id="rId26"/>
    <p:sldLayoutId id="2147483741" r:id="rId27"/>
    <p:sldLayoutId id="2147483742" r:id="rId28"/>
    <p:sldLayoutId id="2147483743" r:id="rId29"/>
    <p:sldLayoutId id="2147483744" r:id="rId30"/>
    <p:sldLayoutId id="2147483745" r:id="rId31"/>
    <p:sldLayoutId id="2147483746" r:id="rId32"/>
    <p:sldLayoutId id="2147483747" r:id="rId33"/>
    <p:sldLayoutId id="2147483748" r:id="rId34"/>
    <p:sldLayoutId id="2147483749" r:id="rId35"/>
    <p:sldLayoutId id="2147483750" r:id="rId36"/>
    <p:sldLayoutId id="2147483751" r:id="rId37"/>
    <p:sldLayoutId id="2147483752" r:id="rId3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5" indent="-200025" algn="l" defTabSz="914400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Project Kick-off Templates</a:t>
            </a:r>
            <a:endParaRPr lang="en-US" sz="2800" dirty="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402119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>
                <a:latin typeface="Georgia"/>
              </a:rPr>
              <a:t>Accountability and Capabilities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21599"/>
              </p:ext>
            </p:extLst>
          </p:nvPr>
        </p:nvGraphicFramePr>
        <p:xfrm>
          <a:off x="170544" y="863825"/>
          <a:ext cx="1155717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391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396967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</a:tblGrid>
              <a:tr h="328476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Local Team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Regional Team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Global Team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Agency Partner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379321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Accountable for…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Owns all final decisions relating to local market website work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day to day guidance and structure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Point of contact with the agency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assistance and scale where necessary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varies with size of local team and need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input on best practices for website revamp work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guidance on appropriate use of design system 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support onboarding into the design system</a:t>
                      </a:r>
                    </a:p>
                    <a:p>
                      <a:pPr marL="182880" marR="0" lvl="0" indent="-18288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 - reviews all new component development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 / Tech Team:</a:t>
                      </a:r>
                    </a:p>
                    <a:p>
                      <a:pPr marL="640080" marR="0" lvl="1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code base – components and templates (if not enabled already)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Enable/ provide advisory support new Header and Footer implementation across old pages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or provide advisory support for migration of old experience to new experience  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on platform related questions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Executes on strategy and vision set by local team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  <a:tr h="62095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Names/Capability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SME in… 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731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062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 dirty="0"/>
              <a:t>Revamp Objectives Template</a:t>
            </a:r>
          </a:p>
        </p:txBody>
      </p:sp>
    </p:spTree>
    <p:extLst>
      <p:ext uri="{BB962C8B-B14F-4D97-AF65-F5344CB8AC3E}">
        <p14:creationId xmlns:p14="http://schemas.microsoft.com/office/powerpoint/2010/main" val="41136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038450-FB57-439E-AB81-99B4B515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Background and Overview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EB3686-65AF-4249-B131-2920E205B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43239"/>
              </p:ext>
            </p:extLst>
          </p:nvPr>
        </p:nvGraphicFramePr>
        <p:xfrm>
          <a:off x="457319" y="1439038"/>
          <a:ext cx="11395766" cy="478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5">
                  <a:extLst>
                    <a:ext uri="{9D8B030D-6E8A-4147-A177-3AD203B41FA5}">
                      <a16:colId xmlns:a16="http://schemas.microsoft.com/office/drawing/2014/main" val="559093224"/>
                    </a:ext>
                  </a:extLst>
                </a:gridCol>
                <a:gridCol w="8796131">
                  <a:extLst>
                    <a:ext uri="{9D8B030D-6E8A-4147-A177-3AD203B41FA5}">
                      <a16:colId xmlns:a16="http://schemas.microsoft.com/office/drawing/2014/main" val="2872915629"/>
                    </a:ext>
                  </a:extLst>
                </a:gridCol>
              </a:tblGrid>
              <a:tr h="1074320">
                <a:tc>
                  <a:txBody>
                    <a:bodyPr/>
                    <a:lstStyle/>
                    <a:p>
                      <a:r>
                        <a:rPr lang="en-US" sz="1600"/>
                        <a:t>The Vision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is our overarching vision for our future-state website?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Be ambitious with this statement, as it will provide a “north star” for your teams to work towards in the future</a:t>
                      </a:r>
                    </a:p>
                    <a:p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earns trust by providing clear, relevant and simple information about MetLife via best-in-class experiences that differentiates MetLife in the market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045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Goal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should we be aiming for our website to do in an ideal state? 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Try to be as specific as possible here. What are the qualities of the experience you want to deliver?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Identify and align website to bring the MetLife brand and purpose to life, clearly inform users of our solutions, and guide them to the right purchases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10347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Role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role will our website compared to our other channels? 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Consider how users will interact with the website in comparison to other channels e.g., app, customer service etc.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is the primary channel for lead conversion and integrate with other digital touch points via mobile chat and human-driven sales events</a:t>
                      </a:r>
                    </a:p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233475"/>
                  </a:ext>
                </a:extLst>
              </a:tr>
              <a:tr h="1322241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Expected Outcome(s)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are the outcomes we’re aiming to achieve with this revamp work for MetLife and our customers? </a:t>
                      </a: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Think about including measures that will indicate success against our goals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Improved NPS scores for trust and reliability, increased time on site, increased lead conversion, lower costs and time spent maintaining site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677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7EA3D0-896A-42C4-B09B-1C87A34CC01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67589-95C7-45AD-BCF4-AC5CC455018E}"/>
              </a:ext>
            </a:extLst>
          </p:cNvPr>
          <p:cNvSpPr txBox="1"/>
          <p:nvPr/>
        </p:nvSpPr>
        <p:spPr>
          <a:xfrm>
            <a:off x="457319" y="993721"/>
            <a:ext cx="2590681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Building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98C94-83CA-4B96-8AC8-513E76A29A55}"/>
              </a:ext>
            </a:extLst>
          </p:cNvPr>
          <p:cNvSpPr txBox="1"/>
          <p:nvPr/>
        </p:nvSpPr>
        <p:spPr>
          <a:xfrm>
            <a:off x="3048000" y="1005840"/>
            <a:ext cx="3980873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Questions and Tips to Consider</a:t>
            </a:r>
          </a:p>
        </p:txBody>
      </p:sp>
    </p:spTree>
    <p:extLst>
      <p:ext uri="{BB962C8B-B14F-4D97-AF65-F5344CB8AC3E}">
        <p14:creationId xmlns:p14="http://schemas.microsoft.com/office/powerpoint/2010/main" val="918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Ways of Working: Tools and Tech Template</a:t>
            </a:r>
          </a:p>
        </p:txBody>
      </p:sp>
    </p:spTree>
    <p:extLst>
      <p:ext uri="{BB962C8B-B14F-4D97-AF65-F5344CB8AC3E}">
        <p14:creationId xmlns:p14="http://schemas.microsoft.com/office/powerpoint/2010/main" val="12768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4BC40-2FCB-44BA-846A-32747EA4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Ways of Working: Process Tools/Tech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D60365-9F78-4464-9D98-7676FEDF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3592"/>
              </p:ext>
            </p:extLst>
          </p:nvPr>
        </p:nvGraphicFramePr>
        <p:xfrm>
          <a:off x="457319" y="1722868"/>
          <a:ext cx="11151102" cy="43283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17034">
                  <a:extLst>
                    <a:ext uri="{9D8B030D-6E8A-4147-A177-3AD203B41FA5}">
                      <a16:colId xmlns:a16="http://schemas.microsoft.com/office/drawing/2014/main" val="4118799492"/>
                    </a:ext>
                  </a:extLst>
                </a:gridCol>
                <a:gridCol w="3325574">
                  <a:extLst>
                    <a:ext uri="{9D8B030D-6E8A-4147-A177-3AD203B41FA5}">
                      <a16:colId xmlns:a16="http://schemas.microsoft.com/office/drawing/2014/main" val="4129707453"/>
                    </a:ext>
                  </a:extLst>
                </a:gridCol>
                <a:gridCol w="4108494">
                  <a:extLst>
                    <a:ext uri="{9D8B030D-6E8A-4147-A177-3AD203B41FA5}">
                      <a16:colId xmlns:a16="http://schemas.microsoft.com/office/drawing/2014/main" val="2357789741"/>
                    </a:ext>
                  </a:extLst>
                </a:gridCol>
              </a:tblGrid>
              <a:tr h="491981">
                <a:tc>
                  <a:txBody>
                    <a:bodyPr/>
                    <a:lstStyle/>
                    <a:p>
                      <a:r>
                        <a:rPr lang="en-US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 Tool/Tech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Local Team Tool/Tech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389051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Video 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endParaRPr lang="en-US" sz="1800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782"/>
                  </a:ext>
                </a:extLst>
              </a:tr>
              <a:tr h="368879">
                <a:tc>
                  <a:txBody>
                    <a:bodyPr/>
                    <a:lstStyle/>
                    <a:p>
                      <a:r>
                        <a:rPr lang="en-US" sz="1800" b="1" dirty="0"/>
                        <a:t>Virtual Collaboration/ Brainstorming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Miro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607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File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>
                          <a:solidFill>
                            <a:schemeClr val="bg2"/>
                          </a:solidFill>
                        </a:rPr>
                        <a:t>Sharepoint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65063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r>
                        <a:rPr lang="en-US" sz="1800" b="1" dirty="0"/>
                        <a:t>Daily Team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Group Chat or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3366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CXD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Email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14092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UX/UI Design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Adobe Creative Suite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15386"/>
                  </a:ext>
                </a:extLst>
              </a:tr>
              <a:tr h="549670">
                <a:tc>
                  <a:txBody>
                    <a:bodyPr/>
                    <a:lstStyle/>
                    <a:p>
                      <a:r>
                        <a:rPr lang="en-US" sz="1800" b="1" dirty="0"/>
                        <a:t>Design Hand-off to Developers and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Zeplin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or Adobe Creative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196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7A32C2-9C6E-43BA-A200-54474A44236C}"/>
              </a:ext>
            </a:extLst>
          </p:cNvPr>
          <p:cNvSpPr txBox="1"/>
          <p:nvPr/>
        </p:nvSpPr>
        <p:spPr>
          <a:xfrm>
            <a:off x="457319" y="1053245"/>
            <a:ext cx="11006255" cy="2690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Fill out the following table and distribute to teams to clarify the different tools and technology stakeholders will be using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3262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Risk Assessment Template</a:t>
            </a:r>
          </a:p>
        </p:txBody>
      </p:sp>
    </p:spTree>
    <p:extLst>
      <p:ext uri="{BB962C8B-B14F-4D97-AF65-F5344CB8AC3E}">
        <p14:creationId xmlns:p14="http://schemas.microsoft.com/office/powerpoint/2010/main" val="117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B1DC-2554-4832-A9E8-DE4BC75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What are the risks we must consider in this work? 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2FEEE9-6D9C-44D8-86C4-C4F7B5BD7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3276"/>
              </p:ext>
            </p:extLst>
          </p:nvPr>
        </p:nvGraphicFramePr>
        <p:xfrm>
          <a:off x="457319" y="1188811"/>
          <a:ext cx="11363780" cy="46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56">
                  <a:extLst>
                    <a:ext uri="{9D8B030D-6E8A-4147-A177-3AD203B41FA5}">
                      <a16:colId xmlns:a16="http://schemas.microsoft.com/office/drawing/2014/main" val="47580173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23454570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397079608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78798181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32969602"/>
                    </a:ext>
                  </a:extLst>
                </a:gridCol>
              </a:tblGrid>
              <a:tr h="99196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Where are the biggest risks with this work?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is the likelihood of this risk occurring on a scale from 1-5? (5 being most likely)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happens if those risks become realized?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big is the impact if the risk is realized on a scale from 1-5? (5 being most impactful)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might we mitigate those risks now?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40373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Launch is delayed due to scheduled code freeze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Initial launch will be delayed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Loop in platform team early on in process to sync with their release calendar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73028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1719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08557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37586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0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FCDADC4-85AD-40ED-96F2-1F49CD005CA8}"/>
              </a:ext>
            </a:extLst>
          </p:cNvPr>
          <p:cNvSpPr txBox="1"/>
          <p:nvPr/>
        </p:nvSpPr>
        <p:spPr>
          <a:xfrm>
            <a:off x="10585238" y="244156"/>
            <a:ext cx="1606762" cy="2130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For Discussion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4DB39-DB38-49BC-B5AB-FDF5E5FC472E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9032C-5887-4BC0-B522-4AEE37BC24A7}"/>
              </a:ext>
            </a:extLst>
          </p:cNvPr>
          <p:cNvSpPr txBox="1"/>
          <p:nvPr/>
        </p:nvSpPr>
        <p:spPr>
          <a:xfrm>
            <a:off x="457319" y="6115050"/>
            <a:ext cx="7381875" cy="285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content, local team to fill out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29406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Work Done To Date Template </a:t>
            </a:r>
          </a:p>
        </p:txBody>
      </p:sp>
    </p:spTree>
    <p:extLst>
      <p:ext uri="{BB962C8B-B14F-4D97-AF65-F5344CB8AC3E}">
        <p14:creationId xmlns:p14="http://schemas.microsoft.com/office/powerpoint/2010/main" val="113410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has been done to this point?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857469"/>
              </p:ext>
            </p:extLst>
          </p:nvPr>
        </p:nvGraphicFramePr>
        <p:xfrm>
          <a:off x="532809" y="1188720"/>
          <a:ext cx="11201873" cy="4339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1300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58486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015836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1724892">
                  <a:extLst>
                    <a:ext uri="{9D8B030D-6E8A-4147-A177-3AD203B41FA5}">
                      <a16:colId xmlns:a16="http://schemas.microsoft.com/office/drawing/2014/main" val="4245732206"/>
                    </a:ext>
                  </a:extLst>
                </a:gridCol>
                <a:gridCol w="1304747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  <a:gridCol w="1400234">
                  <a:extLst>
                    <a:ext uri="{9D8B030D-6E8A-4147-A177-3AD203B41FA5}">
                      <a16:colId xmlns:a16="http://schemas.microsoft.com/office/drawing/2014/main" val="3006208323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COMPLETED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FILE NAME (LINK)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SUMMARY OF DOCUMENT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DATE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OWNERS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Plan*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objectives, overall vision and key areas of opportunity for revamp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KPI’s and business objectives of this work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Pre-project brief (linked)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Overview of revamp efforts with detail on timing, stakeholders, goals and success metrics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9/10/2021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Stanley C.(MetLife)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Michael Scott (MetLife)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1097281">
                <a:tc rowSpan="2"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Discover &amp; Define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key personas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persona website needs and objectives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Persona deliverable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Detail on target personas for revamp efforts—includes information on needs, wants and demographics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575909"/>
                  </a:ext>
                </a:extLst>
              </a:tr>
              <a:tr h="462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Need mapping deliverable 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038894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A87F-2B59-4F76-8FB0-BA8434BC6972}"/>
              </a:ext>
            </a:extLst>
          </p:cNvPr>
          <p:cNvSpPr txBox="1"/>
          <p:nvPr/>
        </p:nvSpPr>
        <p:spPr>
          <a:xfrm>
            <a:off x="9799176" y="0"/>
            <a:ext cx="2277322" cy="31763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0" rIns="91440" bIns="0" rtlCol="0">
            <a:noAutofit/>
          </a:bodyPr>
          <a:lstStyle/>
          <a:p>
            <a:pPr algn="r"/>
            <a:r>
              <a:rPr lang="en-US" sz="2200">
                <a:solidFill>
                  <a:srgbClr val="FF0000"/>
                </a:solidFill>
              </a:rPr>
              <a:t>WIP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B09751-5274-4FBC-AD87-21B2F186D90B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UPDATE AND FILL OUT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B55E-53D6-4036-A96C-D7E3E38BB0F0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2321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276A5-7F62-406C-931A-18A9C2B87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Work To Be Done</a:t>
            </a:r>
          </a:p>
        </p:txBody>
      </p:sp>
    </p:spTree>
    <p:extLst>
      <p:ext uri="{BB962C8B-B14F-4D97-AF65-F5344CB8AC3E}">
        <p14:creationId xmlns:p14="http://schemas.microsoft.com/office/powerpoint/2010/main" val="41536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626A51-BD18-9F4C-9752-8A3DA5ED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Use the templates here to kick start your “Project Kick-off” deck.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9FBCE3-0322-FA43-B967-78177D64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0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(1/2)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9685"/>
              </p:ext>
            </p:extLst>
          </p:nvPr>
        </p:nvGraphicFramePr>
        <p:xfrm>
          <a:off x="532809" y="1188720"/>
          <a:ext cx="11201872" cy="34784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DEADLINE(S) </a:t>
                      </a:r>
                    </a:p>
                    <a:p>
                      <a:r>
                        <a:rPr lang="en-US" sz="1400"/>
                        <a:t>*</a:t>
                      </a:r>
                      <a:r>
                        <a:rPr lang="en-US" sz="1200" b="0" i="1" u="none"/>
                        <a:t>To be filled out with     agency input</a:t>
                      </a:r>
                      <a:endParaRPr lang="en-US" sz="1600" b="0" i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Vision Statement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Priority Opportunity areas for revamp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Project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9/13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FA50503-C28E-4492-A048-5F2641ED5E5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D57CAC-F5D7-45DB-A332-FD12346CF9E3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1339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(2/2)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10797"/>
              </p:ext>
            </p:extLst>
          </p:nvPr>
        </p:nvGraphicFramePr>
        <p:xfrm>
          <a:off x="532809" y="1188720"/>
          <a:ext cx="11201872" cy="32956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426312887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AGENCY 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METLIFE DAY TO DAY</a:t>
                      </a:r>
                    </a:p>
                    <a:p>
                      <a:r>
                        <a:rPr lang="en-US" sz="14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METLIFE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Roxanne 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Cynthia 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Caroline 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12DAB07-0E25-4CCA-BF81-8309D0A53AA9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4C2C0-FC9B-47A1-8180-411D99A4F9DC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92329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Process Timing Template</a:t>
            </a:r>
          </a:p>
        </p:txBody>
      </p:sp>
    </p:spTree>
    <p:extLst>
      <p:ext uri="{BB962C8B-B14F-4D97-AF65-F5344CB8AC3E}">
        <p14:creationId xmlns:p14="http://schemas.microsoft.com/office/powerpoint/2010/main" val="40311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revamp effort will be completed across five main phases of work </a:t>
            </a:r>
          </a:p>
        </p:txBody>
      </p:sp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id="{0C037690-8C1D-47E1-B16C-95738F66C20D}"/>
              </a:ext>
            </a:extLst>
          </p:cNvPr>
          <p:cNvSpPr txBox="1"/>
          <p:nvPr/>
        </p:nvSpPr>
        <p:spPr>
          <a:xfrm>
            <a:off x="2267545" y="5978156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8671-28AA-43BB-ABFF-4F321974D2D0}"/>
              </a:ext>
            </a:extLst>
          </p:cNvPr>
          <p:cNvSpPr/>
          <p:nvPr/>
        </p:nvSpPr>
        <p:spPr>
          <a:xfrm>
            <a:off x="2149275" y="5837274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A230A-B825-4F85-9E7F-A69BCBA308F7}"/>
              </a:ext>
            </a:extLst>
          </p:cNvPr>
          <p:cNvSpPr txBox="1"/>
          <p:nvPr/>
        </p:nvSpPr>
        <p:spPr>
          <a:xfrm>
            <a:off x="1546497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Resource and plan for experience design sufficiently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7A68C7-0FED-402A-A1D7-FBD4A94F2460}"/>
              </a:ext>
            </a:extLst>
          </p:cNvPr>
          <p:cNvSpPr txBox="1"/>
          <p:nvPr/>
        </p:nvSpPr>
        <p:spPr>
          <a:xfrm>
            <a:off x="333159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Uncover real customer needs and solutions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227271-738B-4B59-8A2E-4F2437ACBABA}"/>
              </a:ext>
            </a:extLst>
          </p:cNvPr>
          <p:cNvSpPr txBox="1"/>
          <p:nvPr/>
        </p:nvSpPr>
        <p:spPr>
          <a:xfrm>
            <a:off x="5077897" y="4192947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Prototype and create the experience across the whole journey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CE0BAC-D840-495C-A66C-F717E0069C57}"/>
              </a:ext>
            </a:extLst>
          </p:cNvPr>
          <p:cNvSpPr txBox="1"/>
          <p:nvPr/>
        </p:nvSpPr>
        <p:spPr>
          <a:xfrm>
            <a:off x="6895099" y="4190904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Build, test, and learn with agility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0C2C7B-67C4-45FC-964D-9BA0C7DBB899}"/>
              </a:ext>
            </a:extLst>
          </p:cNvPr>
          <p:cNvSpPr txBox="1"/>
          <p:nvPr/>
        </p:nvSpPr>
        <p:spPr>
          <a:xfrm>
            <a:off x="870220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Continuously improve to align with customer needs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pic>
        <p:nvPicPr>
          <p:cNvPr id="13" name="Picture 13" descr="Diagram, venn diagram&#10;&#10;Description automatically generated">
            <a:extLst>
              <a:ext uri="{FF2B5EF4-FFF2-40B4-BE49-F238E27FC236}">
                <a16:creationId xmlns:a16="http://schemas.microsoft.com/office/drawing/2014/main" id="{5EFA6A25-153D-4623-A4EA-8D0D42C142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043" y="2056361"/>
            <a:ext cx="9461159" cy="20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5B0DE7-6EE7-4771-9829-1292ACDB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19" y="457200"/>
            <a:ext cx="10525125" cy="731520"/>
          </a:xfrm>
        </p:spPr>
        <p:txBody>
          <a:bodyPr/>
          <a:lstStyle/>
          <a:p>
            <a:r>
              <a:rPr lang="en-US" dirty="0"/>
              <a:t>Process Overview with Activities &amp; Capabilities by Phase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65CA49BA-8B29-420F-ACBD-DBEFDD95AA73}"/>
              </a:ext>
            </a:extLst>
          </p:cNvPr>
          <p:cNvSpPr txBox="1"/>
          <p:nvPr/>
        </p:nvSpPr>
        <p:spPr>
          <a:xfrm>
            <a:off x="2393968" y="5531947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A72D7-13D0-43E8-A2C0-AC11CDDE7CAE}"/>
              </a:ext>
            </a:extLst>
          </p:cNvPr>
          <p:cNvSpPr/>
          <p:nvPr/>
        </p:nvSpPr>
        <p:spPr>
          <a:xfrm>
            <a:off x="2275698" y="5391065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C7132-CB52-43C1-A9A3-7C77C49C2FF5}"/>
              </a:ext>
            </a:extLst>
          </p:cNvPr>
          <p:cNvSpPr/>
          <p:nvPr/>
        </p:nvSpPr>
        <p:spPr>
          <a:xfrm>
            <a:off x="847725" y="1188721"/>
            <a:ext cx="10525125" cy="3995216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AD4F5-25CC-4B2E-BFE9-88D89CAF3B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4585" y="1329602"/>
            <a:ext cx="7661515" cy="3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3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work is expected to run X weeks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1FF71D-FA70-4264-983D-9CF4CCAD2913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EXAMPLE-LOCAL TEAM TO FILL OUT 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165AA1C0-A743-4C44-B2AF-59DF54A87B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4935"/>
              </p:ext>
            </p:extLst>
          </p:nvPr>
        </p:nvGraphicFramePr>
        <p:xfrm>
          <a:off x="562153" y="1031098"/>
          <a:ext cx="7586364" cy="5135880"/>
        </p:xfrm>
        <a:graphic>
          <a:graphicData uri="http://schemas.openxmlformats.org/drawingml/2006/table">
            <a:tbl>
              <a:tblPr firstRow="1"/>
              <a:tblGrid>
                <a:gridCol w="1662564">
                  <a:extLst>
                    <a:ext uri="{9D8B030D-6E8A-4147-A177-3AD203B41FA5}">
                      <a16:colId xmlns:a16="http://schemas.microsoft.com/office/drawing/2014/main" val="3974871480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96594505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338207417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5059775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1326881800"/>
                    </a:ext>
                  </a:extLst>
                </a:gridCol>
              </a:tblGrid>
              <a:tr h="182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WEEK</a:t>
                      </a:r>
                    </a:p>
                  </a:txBody>
                  <a:tcPr marL="0" marR="0" marT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3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4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5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6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7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8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9</a:t>
                      </a: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10</a:t>
                      </a:r>
                    </a:p>
                  </a:txBody>
                  <a:tcPr marL="0" marR="0" marT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27831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26291"/>
                  </a:ext>
                </a:extLst>
              </a:tr>
              <a:tr h="221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kick-off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0383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2445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46042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DISCOVER/DEFINE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89633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59982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50988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04837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DELIVER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073684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38530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959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3487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29030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0490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353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96D987-73C0-43D4-85B9-BC01B6874482}"/>
              </a:ext>
            </a:extLst>
          </p:cNvPr>
          <p:cNvSpPr txBox="1"/>
          <p:nvPr/>
        </p:nvSpPr>
        <p:spPr>
          <a:xfrm>
            <a:off x="8358188" y="1031098"/>
            <a:ext cx="3586162" cy="37266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600" b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When planning out work consider…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1000-B525-40A9-BC59-3775AE00FBFD}"/>
              </a:ext>
            </a:extLst>
          </p:cNvPr>
          <p:cNvSpPr txBox="1"/>
          <p:nvPr/>
        </p:nvSpPr>
        <p:spPr>
          <a:xfrm>
            <a:off x="8358188" y="1343025"/>
            <a:ext cx="3376493" cy="4343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Allowing ample time for revisions between activities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Building in flexibility should certain phases/activities take longer than expected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Adding in dedicated activities early on around Quality Assurance and ADA checks to ensure content and designs are up to the standards of MetLife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C63A15-C32E-4929-8F0B-B237B224A814}"/>
              </a:ext>
            </a:extLst>
          </p:cNvPr>
          <p:cNvSpPr/>
          <p:nvPr/>
        </p:nvSpPr>
        <p:spPr>
          <a:xfrm>
            <a:off x="8286748" y="1002522"/>
            <a:ext cx="3586162" cy="286732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7329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Roles, Responsibilities and Capabilities Template</a:t>
            </a:r>
          </a:p>
        </p:txBody>
      </p:sp>
    </p:spTree>
    <p:extLst>
      <p:ext uri="{BB962C8B-B14F-4D97-AF65-F5344CB8AC3E}">
        <p14:creationId xmlns:p14="http://schemas.microsoft.com/office/powerpoint/2010/main" val="26709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3668-E6AF-46C5-A2F6-599A12F3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MetLife Project Team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A9170-B628-4767-A9B4-D006A5E85EE7}"/>
              </a:ext>
            </a:extLst>
          </p:cNvPr>
          <p:cNvSpPr/>
          <p:nvPr/>
        </p:nvSpPr>
        <p:spPr>
          <a:xfrm>
            <a:off x="457319" y="1009815"/>
            <a:ext cx="11449759" cy="5261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873DDD-2FDB-4EC6-8317-65C554953A60}"/>
              </a:ext>
            </a:extLst>
          </p:cNvPr>
          <p:cNvSpPr/>
          <p:nvPr/>
        </p:nvSpPr>
        <p:spPr>
          <a:xfrm>
            <a:off x="457319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Sponsor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8FD17-B5FC-4FE8-9E55-E7F920FCE258}"/>
              </a:ext>
            </a:extLst>
          </p:cNvPr>
          <p:cNvCxnSpPr>
            <a:cxnSpLocks/>
          </p:cNvCxnSpPr>
          <p:nvPr/>
        </p:nvCxnSpPr>
        <p:spPr>
          <a:xfrm>
            <a:off x="4263113" y="2041015"/>
            <a:ext cx="0" cy="4230576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292FBF9-FD31-4ED8-84E9-49C111E71D7E}"/>
              </a:ext>
            </a:extLst>
          </p:cNvPr>
          <p:cNvSpPr/>
          <p:nvPr/>
        </p:nvSpPr>
        <p:spPr>
          <a:xfrm>
            <a:off x="6182198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Steering Comm. Members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53307-11CD-45CE-9A2F-D3E7AFC0795A}"/>
              </a:ext>
            </a:extLst>
          </p:cNvPr>
          <p:cNvSpPr/>
          <p:nvPr/>
        </p:nvSpPr>
        <p:spPr>
          <a:xfrm>
            <a:off x="457312" y="2520871"/>
            <a:ext cx="11449759" cy="42042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Cross Function Working Team: name, name, name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847715-B275-42F7-B828-9139D953E723}"/>
              </a:ext>
            </a:extLst>
          </p:cNvPr>
          <p:cNvSpPr/>
          <p:nvPr/>
        </p:nvSpPr>
        <p:spPr>
          <a:xfrm>
            <a:off x="457318" y="2939591"/>
            <a:ext cx="11449759" cy="4204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649265-AABE-46A9-A8DD-21B0492D04AE}"/>
              </a:ext>
            </a:extLst>
          </p:cNvPr>
          <p:cNvSpPr txBox="1"/>
          <p:nvPr/>
        </p:nvSpPr>
        <p:spPr>
          <a:xfrm>
            <a:off x="3051828" y="1064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E51B5-D1C8-4B17-B0D4-BE19437BBF20}"/>
              </a:ext>
            </a:extLst>
          </p:cNvPr>
          <p:cNvSpPr txBox="1"/>
          <p:nvPr/>
        </p:nvSpPr>
        <p:spPr>
          <a:xfrm>
            <a:off x="8776708" y="1057527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45A52-E596-44C4-895B-E676D6D227F6}"/>
              </a:ext>
            </a:extLst>
          </p:cNvPr>
          <p:cNvSpPr txBox="1"/>
          <p:nvPr/>
        </p:nvSpPr>
        <p:spPr>
          <a:xfrm>
            <a:off x="587044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Local Team: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692B6E-2576-4AAC-ADD5-6FAC944D5BA9}"/>
              </a:ext>
            </a:extLst>
          </p:cNvPr>
          <p:cNvSpPr txBox="1"/>
          <p:nvPr/>
        </p:nvSpPr>
        <p:spPr>
          <a:xfrm>
            <a:off x="4368327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Regional Team (if applicable):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339281-721E-41CF-A52D-6B1A8AF90934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FILL OUT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9A584-1BB6-45DC-90EE-339C382C2C7C}"/>
              </a:ext>
            </a:extLst>
          </p:cNvPr>
          <p:cNvSpPr txBox="1"/>
          <p:nvPr/>
        </p:nvSpPr>
        <p:spPr>
          <a:xfrm>
            <a:off x="587044" y="3457654"/>
            <a:ext cx="37927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Jon Doe (Revamp Team Lead)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Jane Day (Strategist)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939EA-92F3-4C4D-A8FB-FFE24D01D4A8}"/>
              </a:ext>
            </a:extLst>
          </p:cNvPr>
          <p:cNvSpPr txBox="1"/>
          <p:nvPr/>
        </p:nvSpPr>
        <p:spPr>
          <a:xfrm>
            <a:off x="447880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Kara Green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Tom Wabash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666C7-94A3-4740-A2B0-B84280AED40A}"/>
              </a:ext>
            </a:extLst>
          </p:cNvPr>
          <p:cNvSpPr/>
          <p:nvPr/>
        </p:nvSpPr>
        <p:spPr>
          <a:xfrm>
            <a:off x="457318" y="1986342"/>
            <a:ext cx="5724878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Revamp Lead/PM: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60CDB-6967-4F5F-88D5-297B69FA069C}"/>
              </a:ext>
            </a:extLst>
          </p:cNvPr>
          <p:cNvSpPr/>
          <p:nvPr/>
        </p:nvSpPr>
        <p:spPr>
          <a:xfrm>
            <a:off x="6182194" y="1986342"/>
            <a:ext cx="5724877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Website Owner: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899750-6FDD-4F52-A5F5-50F95406D737}"/>
              </a:ext>
            </a:extLst>
          </p:cNvPr>
          <p:cNvSpPr txBox="1"/>
          <p:nvPr/>
        </p:nvSpPr>
        <p:spPr>
          <a:xfrm>
            <a:off x="8162918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Global Team 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8BDD45-34B0-45C5-AB3D-B5E3AE8A3654}"/>
              </a:ext>
            </a:extLst>
          </p:cNvPr>
          <p:cNvSpPr txBox="1"/>
          <p:nvPr/>
        </p:nvSpPr>
        <p:spPr>
          <a:xfrm>
            <a:off x="822296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Cynthia, Ko-Baek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Roxanne Knapp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D9259D-CB80-4AAB-9923-346ACEFED503}"/>
              </a:ext>
            </a:extLst>
          </p:cNvPr>
          <p:cNvCxnSpPr>
            <a:cxnSpLocks/>
          </p:cNvCxnSpPr>
          <p:nvPr/>
        </p:nvCxnSpPr>
        <p:spPr>
          <a:xfrm>
            <a:off x="7986179" y="3360018"/>
            <a:ext cx="0" cy="2911573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6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/>
              <a:t>Capabilities Needed By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88304"/>
              </p:ext>
            </p:extLst>
          </p:nvPr>
        </p:nvGraphicFramePr>
        <p:xfrm>
          <a:off x="381060" y="2133600"/>
          <a:ext cx="11429880" cy="291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195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140560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PHASE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Plan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Discover/</a:t>
                      </a:r>
                    </a:p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Deliver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Improve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200" b="1"/>
                        <a:t>Example Capabilities Needed Overall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Experience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Business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Analytics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Research 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Experience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Architecture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SEO/SEM Strategy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Direction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Architecture Design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UX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UI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Visual Design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Copywriting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 / Page Development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UAT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Accessibility Testing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Staging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Authoring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 and KPI Analysis 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Development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Design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A/B Testing</a:t>
                      </a:r>
                    </a:p>
                    <a:p>
                      <a:pPr marL="285750" indent="-285750" algn="l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Local teams will be owning all final decisions relating to their specific website work. This chart can help clarify what capabilities stakeholders might need use during different phases of work. </a:t>
            </a:r>
          </a:p>
        </p:txBody>
      </p:sp>
    </p:spTree>
    <p:extLst>
      <p:ext uri="{BB962C8B-B14F-4D97-AF65-F5344CB8AC3E}">
        <p14:creationId xmlns:p14="http://schemas.microsoft.com/office/powerpoint/2010/main" val="345211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OqOCmwmRZu09AZjRBuC0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Default Theme">
  <a:themeElements>
    <a:clrScheme name="Custom 6">
      <a:dk1>
        <a:srgbClr val="000000"/>
      </a:dk1>
      <a:lt1>
        <a:srgbClr val="FFFFFF"/>
      </a:lt1>
      <a:dk2>
        <a:srgbClr val="DB0A5B"/>
      </a:dk2>
      <a:lt2>
        <a:srgbClr val="6025A9"/>
      </a:lt2>
      <a:accent1>
        <a:srgbClr val="A3CE4E"/>
      </a:accent1>
      <a:accent2>
        <a:srgbClr val="0090DA"/>
      </a:accent2>
      <a:accent3>
        <a:srgbClr val="0061A0"/>
      </a:accent3>
      <a:accent4>
        <a:srgbClr val="FFC600"/>
      </a:accent4>
      <a:accent5>
        <a:srgbClr val="00A3AD"/>
      </a:accent5>
      <a:accent6>
        <a:srgbClr val="75787B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1440" tIns="0" rIns="91440" bIns="0" rtlCol="0">
        <a:noAutofit/>
      </a:bodyPr>
      <a:lstStyle>
        <a:defPPr>
          <a:defRPr sz="2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MetLife (2019)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Scree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tLife Black (2019) 16x9" id="{C03A0841-48DC-4799-8659-0AB40F8F7DDD}" vid="{5FC83A87-40AB-4962-A9C1-C7BBE2B789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E6BC5F5059248B08B0033FEA7F7F9" ma:contentTypeVersion="6" ma:contentTypeDescription="Create a new document." ma:contentTypeScope="" ma:versionID="c344591abf5f4771a61ea4955dd2eb40">
  <xsd:schema xmlns:xsd="http://www.w3.org/2001/XMLSchema" xmlns:xs="http://www.w3.org/2001/XMLSchema" xmlns:p="http://schemas.microsoft.com/office/2006/metadata/properties" xmlns:ns2="e9f0e839-a3e7-4463-ba5d-53b9f0aa50ec" xmlns:ns3="cc044dbf-570d-441f-95df-6f7f5506db3c" targetNamespace="http://schemas.microsoft.com/office/2006/metadata/properties" ma:root="true" ma:fieldsID="7ed6c866a0695405e54f87317cbec48a" ns2:_="" ns3:_="">
    <xsd:import namespace="e9f0e839-a3e7-4463-ba5d-53b9f0aa50ec"/>
    <xsd:import namespace="cc044dbf-570d-441f-95df-6f7f5506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e839-a3e7-4463-ba5d-53b9f0aa5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44dbf-570d-441f-95df-6f7f5506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044dbf-570d-441f-95df-6f7f5506db3c">
      <UserInfo>
        <DisplayName>Hanif Perry</DisplayName>
        <AccountId>16</AccountId>
        <AccountType/>
      </UserInfo>
      <UserInfo>
        <DisplayName>Alex Moseman</DisplayName>
        <AccountId>13</AccountId>
        <AccountType/>
      </UserInfo>
      <UserInfo>
        <DisplayName>Chiaki Nishino</DisplayName>
        <AccountId>18</AccountId>
        <AccountType/>
      </UserInfo>
      <UserInfo>
        <DisplayName>Mate, Caroline</DisplayName>
        <AccountId>50</AccountId>
        <AccountType/>
      </UserInfo>
      <UserInfo>
        <DisplayName>Knapp, Roxanne</DisplayName>
        <AccountId>48</AccountId>
        <AccountType/>
      </UserInfo>
      <UserInfo>
        <DisplayName>Ko-Baek, Cynthia</DisplayName>
        <AccountId>51</AccountId>
        <AccountType/>
      </UserInfo>
      <UserInfo>
        <DisplayName>Dhar, Shyamal</DisplayName>
        <AccountId>54</AccountId>
        <AccountType/>
      </UserInfo>
      <UserInfo>
        <DisplayName>DosSantos, Shawn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A76022F-5B34-4B97-8E29-A51A1F092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0E04C-08EA-49CD-836B-ED26062490ED}">
  <ds:schemaRefs>
    <ds:schemaRef ds:uri="cc044dbf-570d-441f-95df-6f7f5506db3c"/>
    <ds:schemaRef ds:uri="e9f0e839-a3e7-4463-ba5d-53b9f0aa50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DF45728-9D89-460E-BD5A-B8E5A1BE67EC}">
  <ds:schemaRefs>
    <ds:schemaRef ds:uri="http://schemas.microsoft.com/office/2006/documentManagement/types"/>
    <ds:schemaRef ds:uri="e9f0e839-a3e7-4463-ba5d-53b9f0aa50ec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c044dbf-570d-441f-95df-6f7f5506db3c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1492</Words>
  <Application>Microsoft Office PowerPoint</Application>
  <PresentationFormat>Widescreen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8_Default Theme</vt:lpstr>
      <vt:lpstr>Default Theme</vt:lpstr>
      <vt:lpstr>1_Default Theme</vt:lpstr>
      <vt:lpstr>Project Kick-off Templates</vt:lpstr>
      <vt:lpstr>Use the templates here to kick start your “Project Kick-off” deck.  </vt:lpstr>
      <vt:lpstr>PowerPoint Presentation</vt:lpstr>
      <vt:lpstr>This revamp effort will be completed across five main phases of work </vt:lpstr>
      <vt:lpstr>Process Overview with Activities &amp; Capabilities by Phase</vt:lpstr>
      <vt:lpstr>This work is expected to run X weeks </vt:lpstr>
      <vt:lpstr>PowerPoint Presentation</vt:lpstr>
      <vt:lpstr>MetLife Project Team </vt:lpstr>
      <vt:lpstr>Capabilities Needed By Phase</vt:lpstr>
      <vt:lpstr>Accountability and Capabilities</vt:lpstr>
      <vt:lpstr>PowerPoint Presentation</vt:lpstr>
      <vt:lpstr>Project Background and Overview</vt:lpstr>
      <vt:lpstr>PowerPoint Presentation</vt:lpstr>
      <vt:lpstr>Ways of Working: Process Tools/Tech</vt:lpstr>
      <vt:lpstr>PowerPoint Presentation</vt:lpstr>
      <vt:lpstr>What are the risks we must consider in this work? </vt:lpstr>
      <vt:lpstr>PowerPoint Presentation</vt:lpstr>
      <vt:lpstr>What work has been done to this point? </vt:lpstr>
      <vt:lpstr>PowerPoint Presentation</vt:lpstr>
      <vt:lpstr>What work is this team responsible for? (1/2) </vt:lpstr>
      <vt:lpstr>What work is this team responsible for? (2/2)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Revamp:  Pre-Project Brief Templates</dc:title>
  <dc:creator>Tanvi Kulkarni</dc:creator>
  <cp:lastModifiedBy>Mate, Caroline</cp:lastModifiedBy>
  <cp:revision>15</cp:revision>
  <dcterms:created xsi:type="dcterms:W3CDTF">2021-10-25T16:28:21Z</dcterms:created>
  <dcterms:modified xsi:type="dcterms:W3CDTF">2022-07-09T02:07:41Z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0x010100566E6BC5F5059248B08B0033FEA7F7F9</vt:lpwstr>
  </property>
</Properties>
</file>